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tags/tag9.xml" ContentType="application/vnd.openxmlformats-officedocument.presentationml.tags+xml"/>
  <Override PartName="/ppt/notesSlides/notesSlide5.xml" ContentType="application/vnd.openxmlformats-officedocument.presentationml.notesSlide+xml"/>
  <Override PartName="/ppt/theme/themeOverride1.xml" ContentType="application/vnd.openxmlformats-officedocument.themeOverride+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ink/ink1.xml" ContentType="application/inkml+xml"/>
  <Override PartName="/ppt/notesSlides/notesSlide9.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5" r:id="rId1"/>
  </p:sldMasterIdLst>
  <p:notesMasterIdLst>
    <p:notesMasterId r:id="rId22"/>
  </p:notesMasterIdLst>
  <p:handoutMasterIdLst>
    <p:handoutMasterId r:id="rId23"/>
  </p:handoutMasterIdLst>
  <p:sldIdLst>
    <p:sldId id="312" r:id="rId2"/>
    <p:sldId id="298" r:id="rId3"/>
    <p:sldId id="442" r:id="rId4"/>
    <p:sldId id="444" r:id="rId5"/>
    <p:sldId id="469" r:id="rId6"/>
    <p:sldId id="443" r:id="rId7"/>
    <p:sldId id="441" r:id="rId8"/>
    <p:sldId id="466" r:id="rId9"/>
    <p:sldId id="474" r:id="rId10"/>
    <p:sldId id="405" r:id="rId11"/>
    <p:sldId id="475" r:id="rId12"/>
    <p:sldId id="472" r:id="rId13"/>
    <p:sldId id="426" r:id="rId14"/>
    <p:sldId id="398" r:id="rId15"/>
    <p:sldId id="399" r:id="rId16"/>
    <p:sldId id="409" r:id="rId17"/>
    <p:sldId id="461" r:id="rId18"/>
    <p:sldId id="400" r:id="rId19"/>
    <p:sldId id="401" r:id="rId20"/>
    <p:sldId id="477" r:id="rId21"/>
  </p:sldIdLst>
  <p:sldSz cx="10058400" cy="7772400"/>
  <p:notesSz cx="7010400" cy="9296400"/>
  <p:custDataLst>
    <p:tags r:id="rId24"/>
  </p:custDataLst>
  <p:defaultTextStyle>
    <a:defPPr>
      <a:defRPr lang="en-CA"/>
    </a:defPPr>
    <a:lvl1pPr algn="ctr" rtl="0" fontAlgn="base">
      <a:spcBef>
        <a:spcPct val="0"/>
      </a:spcBef>
      <a:spcAft>
        <a:spcPct val="0"/>
      </a:spcAft>
      <a:defRPr sz="1200" kern="1200">
        <a:solidFill>
          <a:schemeClr val="tx1"/>
        </a:solidFill>
        <a:latin typeface="Arial" charset="0"/>
        <a:ea typeface="LF_Kai" pitchFamily="2" charset="-122"/>
        <a:cs typeface="+mn-cs"/>
      </a:defRPr>
    </a:lvl1pPr>
    <a:lvl2pPr marL="457200" algn="ctr" rtl="0" fontAlgn="base">
      <a:spcBef>
        <a:spcPct val="0"/>
      </a:spcBef>
      <a:spcAft>
        <a:spcPct val="0"/>
      </a:spcAft>
      <a:defRPr sz="1200" kern="1200">
        <a:solidFill>
          <a:schemeClr val="tx1"/>
        </a:solidFill>
        <a:latin typeface="Arial" charset="0"/>
        <a:ea typeface="LF_Kai" pitchFamily="2" charset="-122"/>
        <a:cs typeface="+mn-cs"/>
      </a:defRPr>
    </a:lvl2pPr>
    <a:lvl3pPr marL="914400" algn="ctr" rtl="0" fontAlgn="base">
      <a:spcBef>
        <a:spcPct val="0"/>
      </a:spcBef>
      <a:spcAft>
        <a:spcPct val="0"/>
      </a:spcAft>
      <a:defRPr sz="1200" kern="1200">
        <a:solidFill>
          <a:schemeClr val="tx1"/>
        </a:solidFill>
        <a:latin typeface="Arial" charset="0"/>
        <a:ea typeface="LF_Kai" pitchFamily="2" charset="-122"/>
        <a:cs typeface="+mn-cs"/>
      </a:defRPr>
    </a:lvl3pPr>
    <a:lvl4pPr marL="1371600" algn="ctr" rtl="0" fontAlgn="base">
      <a:spcBef>
        <a:spcPct val="0"/>
      </a:spcBef>
      <a:spcAft>
        <a:spcPct val="0"/>
      </a:spcAft>
      <a:defRPr sz="1200" kern="1200">
        <a:solidFill>
          <a:schemeClr val="tx1"/>
        </a:solidFill>
        <a:latin typeface="Arial" charset="0"/>
        <a:ea typeface="LF_Kai" pitchFamily="2" charset="-122"/>
        <a:cs typeface="+mn-cs"/>
      </a:defRPr>
    </a:lvl4pPr>
    <a:lvl5pPr marL="1828800" algn="ctr" rtl="0" fontAlgn="base">
      <a:spcBef>
        <a:spcPct val="0"/>
      </a:spcBef>
      <a:spcAft>
        <a:spcPct val="0"/>
      </a:spcAft>
      <a:defRPr sz="1200" kern="1200">
        <a:solidFill>
          <a:schemeClr val="tx1"/>
        </a:solidFill>
        <a:latin typeface="Arial" charset="0"/>
        <a:ea typeface="LF_Kai" pitchFamily="2" charset="-122"/>
        <a:cs typeface="+mn-cs"/>
      </a:defRPr>
    </a:lvl5pPr>
    <a:lvl6pPr marL="2286000" algn="l" defTabSz="914400" rtl="0" eaLnBrk="1" latinLnBrk="0" hangingPunct="1">
      <a:defRPr sz="1200" kern="1200">
        <a:solidFill>
          <a:schemeClr val="tx1"/>
        </a:solidFill>
        <a:latin typeface="Arial" charset="0"/>
        <a:ea typeface="LF_Kai" pitchFamily="2" charset="-122"/>
        <a:cs typeface="+mn-cs"/>
      </a:defRPr>
    </a:lvl6pPr>
    <a:lvl7pPr marL="2743200" algn="l" defTabSz="914400" rtl="0" eaLnBrk="1" latinLnBrk="0" hangingPunct="1">
      <a:defRPr sz="1200" kern="1200">
        <a:solidFill>
          <a:schemeClr val="tx1"/>
        </a:solidFill>
        <a:latin typeface="Arial" charset="0"/>
        <a:ea typeface="LF_Kai" pitchFamily="2" charset="-122"/>
        <a:cs typeface="+mn-cs"/>
      </a:defRPr>
    </a:lvl7pPr>
    <a:lvl8pPr marL="3200400" algn="l" defTabSz="914400" rtl="0" eaLnBrk="1" latinLnBrk="0" hangingPunct="1">
      <a:defRPr sz="1200" kern="1200">
        <a:solidFill>
          <a:schemeClr val="tx1"/>
        </a:solidFill>
        <a:latin typeface="Arial" charset="0"/>
        <a:ea typeface="LF_Kai" pitchFamily="2" charset="-122"/>
        <a:cs typeface="+mn-cs"/>
      </a:defRPr>
    </a:lvl8pPr>
    <a:lvl9pPr marL="3657600" algn="l" defTabSz="914400" rtl="0" eaLnBrk="1" latinLnBrk="0" hangingPunct="1">
      <a:defRPr sz="1200" kern="1200">
        <a:solidFill>
          <a:schemeClr val="tx1"/>
        </a:solidFill>
        <a:latin typeface="Arial" charset="0"/>
        <a:ea typeface="LF_Kai" pitchFamily="2" charset="-122"/>
        <a:cs typeface="+mn-cs"/>
      </a:defRPr>
    </a:lvl9pPr>
  </p:defaultTextStyle>
  <p:extLst>
    <p:ext uri="{EFAFB233-063F-42B5-8137-9DF3F51BA10A}">
      <p15:sldGuideLst xmlns:p15="http://schemas.microsoft.com/office/powerpoint/2012/main">
        <p15:guide id="1" orient="horz" pos="1704">
          <p15:clr>
            <a:srgbClr val="A4A3A4"/>
          </p15:clr>
        </p15:guide>
        <p15:guide id="2" orient="horz" pos="1084">
          <p15:clr>
            <a:srgbClr val="A4A3A4"/>
          </p15:clr>
        </p15:guide>
        <p15:guide id="3" orient="horz" pos="4497">
          <p15:clr>
            <a:srgbClr val="A4A3A4"/>
          </p15:clr>
        </p15:guide>
        <p15:guide id="4" orient="horz" pos="742">
          <p15:clr>
            <a:srgbClr val="A4A3A4"/>
          </p15:clr>
        </p15:guide>
        <p15:guide id="5" orient="horz" pos="4731">
          <p15:clr>
            <a:srgbClr val="A4A3A4"/>
          </p15:clr>
        </p15:guide>
        <p15:guide id="6" pos="266">
          <p15:clr>
            <a:srgbClr val="A4A3A4"/>
          </p15:clr>
        </p15:guide>
        <p15:guide id="7" pos="3228">
          <p15:clr>
            <a:srgbClr val="A4A3A4"/>
          </p15:clr>
        </p15:guide>
        <p15:guide id="8" pos="3108">
          <p15:clr>
            <a:srgbClr val="A4A3A4"/>
          </p15:clr>
        </p15:guide>
        <p15:guide id="9" pos="200">
          <p15:clr>
            <a:srgbClr val="A4A3A4"/>
          </p15:clr>
        </p15:guide>
        <p15:guide id="10" pos="6167">
          <p15:clr>
            <a:srgbClr val="A4A3A4"/>
          </p15:clr>
        </p15:guide>
        <p15:guide id="11" pos="6107">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than Archer" initials="NA" lastIdx="169" clrIdx="0"/>
  <p:cmAuthor id="1" name="jperry" initials="j" lastIdx="99"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99"/>
    <a:srgbClr val="DCF8DC"/>
    <a:srgbClr val="00421E"/>
    <a:srgbClr val="415026"/>
    <a:srgbClr val="008000"/>
    <a:srgbClr val="FFECAF"/>
    <a:srgbClr val="0099FF"/>
    <a:srgbClr val="66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84" autoAdjust="0"/>
    <p:restoredTop sz="94245" autoAdjust="0"/>
  </p:normalViewPr>
  <p:slideViewPr>
    <p:cSldViewPr snapToGrid="0">
      <p:cViewPr>
        <p:scale>
          <a:sx n="125" d="100"/>
          <a:sy n="125" d="100"/>
        </p:scale>
        <p:origin x="930" y="90"/>
      </p:cViewPr>
      <p:guideLst>
        <p:guide orient="horz" pos="1704"/>
        <p:guide orient="horz" pos="1084"/>
        <p:guide orient="horz" pos="4497"/>
        <p:guide orient="horz" pos="742"/>
        <p:guide orient="horz" pos="4731"/>
        <p:guide pos="266"/>
        <p:guide pos="3228"/>
        <p:guide pos="3108"/>
        <p:guide pos="200"/>
        <p:guide pos="6167"/>
        <p:guide pos="6107"/>
      </p:guideLst>
    </p:cSldViewPr>
  </p:slideViewPr>
  <p:outlineViewPr>
    <p:cViewPr>
      <p:scale>
        <a:sx n="33" d="100"/>
        <a:sy n="33" d="100"/>
      </p:scale>
      <p:origin x="0" y="-320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18183116078805"/>
          <c:y val="8.6551148318288751E-2"/>
          <c:w val="0.85026011062623341"/>
          <c:h val="0.82553387383797405"/>
        </c:manualLayout>
      </c:layout>
      <c:barChart>
        <c:barDir val="col"/>
        <c:grouping val="stacked"/>
        <c:varyColors val="1"/>
        <c:ser>
          <c:idx val="0"/>
          <c:order val="0"/>
          <c:tx>
            <c:strRef>
              <c:f>Sheet1!$B$1</c:f>
              <c:strCache>
                <c:ptCount val="1"/>
                <c:pt idx="0">
                  <c:v>Series 1</c:v>
                </c:pt>
              </c:strCache>
            </c:strRef>
          </c:tx>
          <c:spPr>
            <a:gradFill>
              <a:gsLst>
                <a:gs pos="0">
                  <a:srgbClr val="FFEFD1">
                    <a:alpha val="15000"/>
                  </a:srgbClr>
                </a:gs>
                <a:gs pos="54000">
                  <a:srgbClr val="FFFF00"/>
                </a:gs>
                <a:gs pos="100000">
                  <a:srgbClr val="D1C39F"/>
                </a:gs>
              </a:gsLst>
              <a:lin ang="5400000" scaled="0"/>
            </a:gradFill>
            <a:ln>
              <a:solidFill>
                <a:srgbClr val="0000FF"/>
              </a:solidFill>
            </a:ln>
          </c:spPr>
          <c:invertIfNegative val="1"/>
          <c:dLbls>
            <c:spPr>
              <a:noFill/>
              <a:ln>
                <a:noFill/>
              </a:ln>
              <a:effectLst>
                <a:glow rad="228600">
                  <a:schemeClr val="accent6">
                    <a:satMod val="175000"/>
                    <a:alpha val="40000"/>
                  </a:schemeClr>
                </a:glow>
              </a:effectLst>
            </c:spPr>
            <c:txPr>
              <a:bodyPr rot="0" vert="horz" anchor="t" anchorCtr="0"/>
              <a:lstStyle/>
              <a:p>
                <a:pPr>
                  <a:defRPr sz="800" b="1" i="0" baseline="0">
                    <a:solidFill>
                      <a:srgbClr val="C00000"/>
                    </a:solidFill>
                    <a:latin typeface="Arial Narrow" panose="020B0606020202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Sheet1!$B$2:$B$11</c:f>
              <c:numCache>
                <c:formatCode>General</c:formatCode>
                <c:ptCount val="10"/>
                <c:pt idx="0">
                  <c:v>24.3</c:v>
                </c:pt>
                <c:pt idx="1">
                  <c:v>26</c:v>
                </c:pt>
                <c:pt idx="2">
                  <c:v>31.5</c:v>
                </c:pt>
                <c:pt idx="3">
                  <c:v>31</c:v>
                </c:pt>
                <c:pt idx="4">
                  <c:v>30</c:v>
                </c:pt>
                <c:pt idx="5">
                  <c:v>25.1</c:v>
                </c:pt>
                <c:pt idx="6">
                  <c:v>28.8</c:v>
                </c:pt>
                <c:pt idx="7">
                  <c:v>27.3</c:v>
                </c:pt>
                <c:pt idx="8" formatCode="0.0">
                  <c:v>31.9</c:v>
                </c:pt>
                <c:pt idx="9" formatCode="0.0">
                  <c:v>28.3</c:v>
                </c:pt>
              </c:numCache>
            </c:numRef>
          </c:val>
          <c:extLst>
            <c:ext xmlns:c16="http://schemas.microsoft.com/office/drawing/2014/chart" uri="{C3380CC4-5D6E-409C-BE32-E72D297353CC}">
              <c16:uniqueId val="{00000000-6865-46D4-8434-04FE2FD5DA8C}"/>
            </c:ext>
          </c:extLst>
        </c:ser>
        <c:dLbls>
          <c:showLegendKey val="0"/>
          <c:showVal val="0"/>
          <c:showCatName val="0"/>
          <c:showSerName val="0"/>
          <c:showPercent val="0"/>
          <c:showBubbleSize val="0"/>
        </c:dLbls>
        <c:gapWidth val="56"/>
        <c:overlap val="100"/>
        <c:axId val="35231232"/>
        <c:axId val="35232768"/>
      </c:barChart>
      <c:catAx>
        <c:axId val="35231232"/>
        <c:scaling>
          <c:orientation val="minMax"/>
        </c:scaling>
        <c:delete val="0"/>
        <c:axPos val="b"/>
        <c:numFmt formatCode="General" sourceLinked="1"/>
        <c:majorTickMark val="out"/>
        <c:minorTickMark val="none"/>
        <c:tickLblPos val="nextTo"/>
        <c:txPr>
          <a:bodyPr/>
          <a:lstStyle/>
          <a:p>
            <a:pPr>
              <a:defRPr sz="800" baseline="0">
                <a:solidFill>
                  <a:schemeClr val="tx1"/>
                </a:solidFill>
                <a:latin typeface="Arial" panose="020B0604020202020204" pitchFamily="34" charset="0"/>
              </a:defRPr>
            </a:pPr>
            <a:endParaRPr lang="en-US"/>
          </a:p>
        </c:txPr>
        <c:crossAx val="35232768"/>
        <c:crosses val="autoZero"/>
        <c:auto val="1"/>
        <c:lblAlgn val="ctr"/>
        <c:lblOffset val="100"/>
        <c:noMultiLvlLbl val="0"/>
      </c:catAx>
      <c:valAx>
        <c:axId val="35232768"/>
        <c:scaling>
          <c:orientation val="minMax"/>
        </c:scaling>
        <c:delete val="0"/>
        <c:axPos val="l"/>
        <c:majorGridlines>
          <c:spPr>
            <a:ln>
              <a:solidFill>
                <a:schemeClr val="bg1">
                  <a:lumMod val="75000"/>
                </a:schemeClr>
              </a:solidFill>
            </a:ln>
          </c:spPr>
        </c:majorGridlines>
        <c:numFmt formatCode="0" sourceLinked="0"/>
        <c:majorTickMark val="out"/>
        <c:minorTickMark val="none"/>
        <c:tickLblPos val="nextTo"/>
        <c:txPr>
          <a:bodyPr/>
          <a:lstStyle/>
          <a:p>
            <a:pPr>
              <a:defRPr sz="800" baseline="0">
                <a:solidFill>
                  <a:schemeClr val="tx1"/>
                </a:solidFill>
                <a:latin typeface="Arial" panose="020B0604020202020204" pitchFamily="34" charset="0"/>
                <a:cs typeface="Arial" panose="020B0604020202020204" pitchFamily="34" charset="0"/>
              </a:defRPr>
            </a:pPr>
            <a:endParaRPr lang="en-US"/>
          </a:p>
        </c:txPr>
        <c:crossAx val="35231232"/>
        <c:crosses val="autoZero"/>
        <c:crossBetween val="between"/>
      </c:valAx>
      <c:spPr>
        <a:ln>
          <a:noFill/>
        </a:ln>
      </c:spPr>
    </c:plotArea>
    <c:plotVisOnly val="1"/>
    <c:dispBlanksAs val="gap"/>
    <c:showDLblsOverMax val="0"/>
  </c:chart>
  <c:spPr>
    <a:solidFill>
      <a:srgbClr val="FFFFFF"/>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15" y="0"/>
            <a:ext cx="3038475" cy="463550"/>
          </a:xfrm>
          <a:prstGeom prst="rect">
            <a:avLst/>
          </a:prstGeom>
          <a:noFill/>
          <a:ln w="9525">
            <a:noFill/>
            <a:miter lim="800000"/>
            <a:headEnd/>
            <a:tailEnd/>
          </a:ln>
          <a:effectLst/>
        </p:spPr>
        <p:txBody>
          <a:bodyPr vert="horz" wrap="square" lIns="92836" tIns="46421" rIns="92836" bIns="46421" numCol="1" anchor="t" anchorCtr="0" compatLnSpc="1">
            <a:prstTxWarp prst="textNoShape">
              <a:avLst/>
            </a:prstTxWarp>
          </a:bodyPr>
          <a:lstStyle>
            <a:lvl1pPr algn="l" defTabSz="928317">
              <a:lnSpc>
                <a:spcPts val="2230"/>
              </a:lnSpc>
              <a:defRPr b="1" smtClean="0">
                <a:solidFill>
                  <a:srgbClr val="006699"/>
                </a:solidFill>
                <a:ea typeface="+mn-ea"/>
              </a:defRPr>
            </a:lvl1pPr>
          </a:lstStyle>
          <a:p>
            <a:pPr>
              <a:defRPr/>
            </a:pPr>
            <a:endParaRPr lang="en-CA"/>
          </a:p>
        </p:txBody>
      </p:sp>
      <p:sp>
        <p:nvSpPr>
          <p:cNvPr id="50179" name="Rectangle 3"/>
          <p:cNvSpPr>
            <a:spLocks noGrp="1" noChangeArrowheads="1"/>
          </p:cNvSpPr>
          <p:nvPr>
            <p:ph type="dt" sz="quarter" idx="1"/>
          </p:nvPr>
        </p:nvSpPr>
        <p:spPr bwMode="auto">
          <a:xfrm>
            <a:off x="3971940" y="0"/>
            <a:ext cx="3038475" cy="463550"/>
          </a:xfrm>
          <a:prstGeom prst="rect">
            <a:avLst/>
          </a:prstGeom>
          <a:noFill/>
          <a:ln w="9525">
            <a:noFill/>
            <a:miter lim="800000"/>
            <a:headEnd/>
            <a:tailEnd/>
          </a:ln>
          <a:effectLst/>
        </p:spPr>
        <p:txBody>
          <a:bodyPr vert="horz" wrap="square" lIns="92836" tIns="46421" rIns="92836" bIns="46421" numCol="1" anchor="t" anchorCtr="0" compatLnSpc="1">
            <a:prstTxWarp prst="textNoShape">
              <a:avLst/>
            </a:prstTxWarp>
          </a:bodyPr>
          <a:lstStyle>
            <a:lvl1pPr algn="r" defTabSz="928317">
              <a:lnSpc>
                <a:spcPts val="2230"/>
              </a:lnSpc>
              <a:defRPr b="1" smtClean="0">
                <a:solidFill>
                  <a:srgbClr val="006699"/>
                </a:solidFill>
                <a:ea typeface="+mn-ea"/>
              </a:defRPr>
            </a:lvl1pPr>
          </a:lstStyle>
          <a:p>
            <a:pPr>
              <a:defRPr/>
            </a:pPr>
            <a:fld id="{B4AD83E4-32BE-4622-838E-A74E6FE5E041}" type="datetime1">
              <a:rPr lang="en-US" smtClean="0"/>
              <a:t>7/10/2025</a:t>
            </a:fld>
            <a:endParaRPr lang="en-CA"/>
          </a:p>
        </p:txBody>
      </p:sp>
      <p:sp>
        <p:nvSpPr>
          <p:cNvPr id="50180" name="Rectangle 4"/>
          <p:cNvSpPr>
            <a:spLocks noGrp="1" noChangeArrowheads="1"/>
          </p:cNvSpPr>
          <p:nvPr>
            <p:ph type="ftr" sz="quarter" idx="2"/>
          </p:nvPr>
        </p:nvSpPr>
        <p:spPr bwMode="auto">
          <a:xfrm>
            <a:off x="15" y="8832850"/>
            <a:ext cx="3038475" cy="463550"/>
          </a:xfrm>
          <a:prstGeom prst="rect">
            <a:avLst/>
          </a:prstGeom>
          <a:noFill/>
          <a:ln w="9525">
            <a:noFill/>
            <a:miter lim="800000"/>
            <a:headEnd/>
            <a:tailEnd/>
          </a:ln>
          <a:effectLst/>
        </p:spPr>
        <p:txBody>
          <a:bodyPr vert="horz" wrap="square" lIns="92836" tIns="46421" rIns="92836" bIns="46421" numCol="1" anchor="b" anchorCtr="0" compatLnSpc="1">
            <a:prstTxWarp prst="textNoShape">
              <a:avLst/>
            </a:prstTxWarp>
          </a:bodyPr>
          <a:lstStyle>
            <a:lvl1pPr algn="l" defTabSz="928317">
              <a:lnSpc>
                <a:spcPts val="2230"/>
              </a:lnSpc>
              <a:defRPr b="1" smtClean="0">
                <a:solidFill>
                  <a:srgbClr val="006699"/>
                </a:solidFill>
                <a:ea typeface="+mn-ea"/>
              </a:defRPr>
            </a:lvl1pPr>
          </a:lstStyle>
          <a:p>
            <a:pPr>
              <a:defRPr/>
            </a:pPr>
            <a:endParaRPr lang="en-CA"/>
          </a:p>
        </p:txBody>
      </p:sp>
      <p:sp>
        <p:nvSpPr>
          <p:cNvPr id="50181" name="Rectangle 5"/>
          <p:cNvSpPr>
            <a:spLocks noGrp="1" noChangeArrowheads="1"/>
          </p:cNvSpPr>
          <p:nvPr>
            <p:ph type="sldNum" sz="quarter" idx="3"/>
          </p:nvPr>
        </p:nvSpPr>
        <p:spPr bwMode="auto">
          <a:xfrm>
            <a:off x="3971940" y="8832850"/>
            <a:ext cx="3038475" cy="463550"/>
          </a:xfrm>
          <a:prstGeom prst="rect">
            <a:avLst/>
          </a:prstGeom>
          <a:noFill/>
          <a:ln w="9525">
            <a:noFill/>
            <a:miter lim="800000"/>
            <a:headEnd/>
            <a:tailEnd/>
          </a:ln>
          <a:effectLst/>
        </p:spPr>
        <p:txBody>
          <a:bodyPr vert="horz" wrap="square" lIns="92836" tIns="46421" rIns="92836" bIns="46421" numCol="1" anchor="b" anchorCtr="0" compatLnSpc="1">
            <a:prstTxWarp prst="textNoShape">
              <a:avLst/>
            </a:prstTxWarp>
          </a:bodyPr>
          <a:lstStyle>
            <a:lvl1pPr algn="r" defTabSz="928317">
              <a:lnSpc>
                <a:spcPts val="2230"/>
              </a:lnSpc>
              <a:defRPr b="1" smtClean="0">
                <a:solidFill>
                  <a:srgbClr val="006699"/>
                </a:solidFill>
                <a:ea typeface="+mn-ea"/>
              </a:defRPr>
            </a:lvl1pPr>
          </a:lstStyle>
          <a:p>
            <a:pPr>
              <a:defRPr/>
            </a:pPr>
            <a:fld id="{D807D281-56A8-44B1-A341-3AAE361E4478}" type="slidenum">
              <a:rPr lang="en-CA"/>
              <a:pPr>
                <a:defRPr/>
              </a:pPr>
              <a:t>‹#›</a:t>
            </a:fld>
            <a:endParaRPr lang="en-CA"/>
          </a:p>
        </p:txBody>
      </p:sp>
    </p:spTree>
    <p:extLst>
      <p:ext uri="{BB962C8B-B14F-4D97-AF65-F5344CB8AC3E}">
        <p14:creationId xmlns:p14="http://schemas.microsoft.com/office/powerpoint/2010/main" val="3488433086"/>
      </p:ext>
    </p:extLst>
  </p:cSld>
  <p:clrMap bg1="lt1" tx1="dk1" bg2="lt2" tx2="dk2" accent1="accent1" accent2="accent2" accent3="accent3" accent4="accent4" accent5="accent5" accent6="accent6" hlink="hlink" folHlink="folHlink"/>
  <p:hf hdr="0" ft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20:56:14.775"/>
    </inkml:context>
    <inkml:brush xml:id="br0">
      <inkml:brushProperty name="width" value="0.05" units="cm"/>
      <inkml:brushProperty name="height" value="0.05" units="cm"/>
      <inkml:brushProperty name="color" value="#E71224"/>
    </inkml:brush>
  </inkml:definitions>
  <inkml:trace contextRef="#ctx0" brushRef="#br0">0 0 24575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5" y="0"/>
            <a:ext cx="3038475" cy="463550"/>
          </a:xfrm>
          <a:prstGeom prst="rect">
            <a:avLst/>
          </a:prstGeom>
          <a:noFill/>
          <a:ln w="9525">
            <a:noFill/>
            <a:miter lim="800000"/>
            <a:headEnd/>
            <a:tailEnd/>
          </a:ln>
          <a:effectLst/>
        </p:spPr>
        <p:txBody>
          <a:bodyPr vert="horz" wrap="square" lIns="92836" tIns="46421" rIns="92836" bIns="46421" numCol="1" anchor="t" anchorCtr="0" compatLnSpc="1">
            <a:prstTxWarp prst="textNoShape">
              <a:avLst/>
            </a:prstTxWarp>
          </a:bodyPr>
          <a:lstStyle>
            <a:lvl1pPr algn="l" defTabSz="928317">
              <a:defRPr smtClean="0">
                <a:ea typeface="+mn-ea"/>
              </a:defRPr>
            </a:lvl1pPr>
          </a:lstStyle>
          <a:p>
            <a:pPr>
              <a:defRPr/>
            </a:pPr>
            <a:endParaRPr lang="en-CA"/>
          </a:p>
        </p:txBody>
      </p:sp>
      <p:sp>
        <p:nvSpPr>
          <p:cNvPr id="4099" name="Rectangle 3"/>
          <p:cNvSpPr>
            <a:spLocks noGrp="1" noChangeArrowheads="1"/>
          </p:cNvSpPr>
          <p:nvPr>
            <p:ph type="dt" idx="1"/>
          </p:nvPr>
        </p:nvSpPr>
        <p:spPr bwMode="auto">
          <a:xfrm>
            <a:off x="3971940" y="0"/>
            <a:ext cx="3038475" cy="463550"/>
          </a:xfrm>
          <a:prstGeom prst="rect">
            <a:avLst/>
          </a:prstGeom>
          <a:noFill/>
          <a:ln w="9525">
            <a:noFill/>
            <a:miter lim="800000"/>
            <a:headEnd/>
            <a:tailEnd/>
          </a:ln>
          <a:effectLst/>
        </p:spPr>
        <p:txBody>
          <a:bodyPr vert="horz" wrap="square" lIns="92836" tIns="46421" rIns="92836" bIns="46421" numCol="1" anchor="t" anchorCtr="0" compatLnSpc="1">
            <a:prstTxWarp prst="textNoShape">
              <a:avLst/>
            </a:prstTxWarp>
          </a:bodyPr>
          <a:lstStyle>
            <a:lvl1pPr algn="r" defTabSz="928317">
              <a:defRPr smtClean="0">
                <a:ea typeface="+mn-ea"/>
              </a:defRPr>
            </a:lvl1pPr>
          </a:lstStyle>
          <a:p>
            <a:pPr>
              <a:defRPr/>
            </a:pPr>
            <a:fld id="{4ADCE41C-397D-4B19-AEA0-0F3482D210F8}" type="datetime1">
              <a:rPr lang="en-US" smtClean="0"/>
              <a:t>7/10/2025</a:t>
            </a:fld>
            <a:endParaRPr lang="en-CA"/>
          </a:p>
        </p:txBody>
      </p:sp>
      <p:sp>
        <p:nvSpPr>
          <p:cNvPr id="4100" name="Rectangle 4"/>
          <p:cNvSpPr>
            <a:spLocks noGrp="1" noRot="1" noChangeAspect="1" noChangeArrowheads="1" noTextEdit="1"/>
          </p:cNvSpPr>
          <p:nvPr>
            <p:ph type="sldImg" idx="2"/>
          </p:nvPr>
        </p:nvSpPr>
        <p:spPr bwMode="auto">
          <a:xfrm>
            <a:off x="1252538" y="700088"/>
            <a:ext cx="4506912" cy="3482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35052" y="4416425"/>
            <a:ext cx="5140325" cy="4179888"/>
          </a:xfrm>
          <a:prstGeom prst="rect">
            <a:avLst/>
          </a:prstGeom>
          <a:noFill/>
          <a:ln w="9525">
            <a:noFill/>
            <a:miter lim="800000"/>
            <a:headEnd/>
            <a:tailEnd/>
          </a:ln>
          <a:effectLst/>
        </p:spPr>
        <p:txBody>
          <a:bodyPr vert="horz" wrap="square" lIns="92836" tIns="46421" rIns="92836" bIns="46421"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102" name="Rectangle 6"/>
          <p:cNvSpPr>
            <a:spLocks noGrp="1" noChangeArrowheads="1"/>
          </p:cNvSpPr>
          <p:nvPr>
            <p:ph type="ftr" sz="quarter" idx="4"/>
          </p:nvPr>
        </p:nvSpPr>
        <p:spPr bwMode="auto">
          <a:xfrm>
            <a:off x="15" y="8832850"/>
            <a:ext cx="3038475" cy="463550"/>
          </a:xfrm>
          <a:prstGeom prst="rect">
            <a:avLst/>
          </a:prstGeom>
          <a:noFill/>
          <a:ln w="9525">
            <a:noFill/>
            <a:miter lim="800000"/>
            <a:headEnd/>
            <a:tailEnd/>
          </a:ln>
          <a:effectLst/>
        </p:spPr>
        <p:txBody>
          <a:bodyPr vert="horz" wrap="square" lIns="92836" tIns="46421" rIns="92836" bIns="46421" numCol="1" anchor="b" anchorCtr="0" compatLnSpc="1">
            <a:prstTxWarp prst="textNoShape">
              <a:avLst/>
            </a:prstTxWarp>
          </a:bodyPr>
          <a:lstStyle>
            <a:lvl1pPr algn="l" defTabSz="928317">
              <a:defRPr smtClean="0">
                <a:ea typeface="+mn-ea"/>
              </a:defRPr>
            </a:lvl1pPr>
          </a:lstStyle>
          <a:p>
            <a:pPr>
              <a:defRPr/>
            </a:pPr>
            <a:endParaRPr lang="en-CA"/>
          </a:p>
        </p:txBody>
      </p:sp>
      <p:sp>
        <p:nvSpPr>
          <p:cNvPr id="4103" name="Rectangle 7"/>
          <p:cNvSpPr>
            <a:spLocks noGrp="1" noChangeArrowheads="1"/>
          </p:cNvSpPr>
          <p:nvPr>
            <p:ph type="sldNum" sz="quarter" idx="5"/>
          </p:nvPr>
        </p:nvSpPr>
        <p:spPr bwMode="auto">
          <a:xfrm>
            <a:off x="3971940" y="8832850"/>
            <a:ext cx="3038475" cy="463550"/>
          </a:xfrm>
          <a:prstGeom prst="rect">
            <a:avLst/>
          </a:prstGeom>
          <a:noFill/>
          <a:ln w="9525">
            <a:noFill/>
            <a:miter lim="800000"/>
            <a:headEnd/>
            <a:tailEnd/>
          </a:ln>
          <a:effectLst/>
        </p:spPr>
        <p:txBody>
          <a:bodyPr vert="horz" wrap="square" lIns="92836" tIns="46421" rIns="92836" bIns="46421" numCol="1" anchor="b" anchorCtr="0" compatLnSpc="1">
            <a:prstTxWarp prst="textNoShape">
              <a:avLst/>
            </a:prstTxWarp>
          </a:bodyPr>
          <a:lstStyle>
            <a:lvl1pPr algn="r" defTabSz="928317">
              <a:defRPr smtClean="0">
                <a:ea typeface="+mn-ea"/>
              </a:defRPr>
            </a:lvl1pPr>
          </a:lstStyle>
          <a:p>
            <a:pPr>
              <a:defRPr/>
            </a:pPr>
            <a:fld id="{4EA6C09F-BDFD-40A7-8213-431B1F79A33E}" type="slidenum">
              <a:rPr lang="en-CA"/>
              <a:pPr>
                <a:defRPr/>
              </a:pPr>
              <a:t>‹#›</a:t>
            </a:fld>
            <a:endParaRPr lang="en-CA"/>
          </a:p>
        </p:txBody>
      </p:sp>
    </p:spTree>
    <p:extLst>
      <p:ext uri="{BB962C8B-B14F-4D97-AF65-F5344CB8AC3E}">
        <p14:creationId xmlns:p14="http://schemas.microsoft.com/office/powerpoint/2010/main" val="874131009"/>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EA6C09F-BDFD-40A7-8213-431B1F79A33E}" type="slidenum">
              <a:rPr lang="en-CA" smtClean="0"/>
              <a:pPr>
                <a:defRPr/>
              </a:pPr>
              <a:t>0</a:t>
            </a:fld>
            <a:endParaRPr lang="en-CA"/>
          </a:p>
        </p:txBody>
      </p:sp>
      <p:sp>
        <p:nvSpPr>
          <p:cNvPr id="5" name="Date Placeholder 4">
            <a:extLst>
              <a:ext uri="{FF2B5EF4-FFF2-40B4-BE49-F238E27FC236}">
                <a16:creationId xmlns:a16="http://schemas.microsoft.com/office/drawing/2014/main" id="{1E5534B5-57A1-4AD7-ABCE-BC97302B84E3}"/>
              </a:ext>
            </a:extLst>
          </p:cNvPr>
          <p:cNvSpPr>
            <a:spLocks noGrp="1"/>
          </p:cNvSpPr>
          <p:nvPr>
            <p:ph type="dt" idx="1"/>
          </p:nvPr>
        </p:nvSpPr>
        <p:spPr/>
        <p:txBody>
          <a:bodyPr/>
          <a:lstStyle/>
          <a:p>
            <a:pPr>
              <a:defRPr/>
            </a:pPr>
            <a:fld id="{B637778F-5EBD-4AD9-AF3C-5629D4FF9067}" type="datetime1">
              <a:rPr lang="en-US" smtClean="0"/>
              <a:t>7/10/2025</a:t>
            </a:fld>
            <a:endParaRPr lang="en-CA"/>
          </a:p>
        </p:txBody>
      </p:sp>
    </p:spTree>
    <p:extLst>
      <p:ext uri="{BB962C8B-B14F-4D97-AF65-F5344CB8AC3E}">
        <p14:creationId xmlns:p14="http://schemas.microsoft.com/office/powerpoint/2010/main" val="2482824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
          </p:nvPr>
        </p:nvSpPr>
        <p:spPr/>
        <p:txBody>
          <a:bodyPr/>
          <a:lstStyle/>
          <a:p>
            <a:pPr>
              <a:defRPr/>
            </a:pPr>
            <a:fld id="{4ADCE41C-397D-4B19-AEA0-0F3482D210F8}" type="datetime1">
              <a:rPr lang="en-US" smtClean="0"/>
              <a:t>7/10/2025</a:t>
            </a:fld>
            <a:endParaRPr lang="en-CA"/>
          </a:p>
        </p:txBody>
      </p:sp>
      <p:sp>
        <p:nvSpPr>
          <p:cNvPr id="5" name="Slide Number Placeholder 4"/>
          <p:cNvSpPr>
            <a:spLocks noGrp="1"/>
          </p:cNvSpPr>
          <p:nvPr>
            <p:ph type="sldNum" sz="quarter" idx="5"/>
          </p:nvPr>
        </p:nvSpPr>
        <p:spPr/>
        <p:txBody>
          <a:bodyPr/>
          <a:lstStyle/>
          <a:p>
            <a:pPr>
              <a:defRPr/>
            </a:pPr>
            <a:fld id="{4EA6C09F-BDFD-40A7-8213-431B1F79A33E}" type="slidenum">
              <a:rPr lang="en-CA" smtClean="0"/>
              <a:pPr>
                <a:defRPr/>
              </a:pPr>
              <a:t>16</a:t>
            </a:fld>
            <a:endParaRPr lang="en-CA"/>
          </a:p>
        </p:txBody>
      </p:sp>
    </p:spTree>
    <p:extLst>
      <p:ext uri="{BB962C8B-B14F-4D97-AF65-F5344CB8AC3E}">
        <p14:creationId xmlns:p14="http://schemas.microsoft.com/office/powerpoint/2010/main" val="3796589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300">
                <a:solidFill>
                  <a:schemeClr val="tx1"/>
                </a:solidFill>
                <a:latin typeface="Arial" charset="0"/>
                <a:ea typeface="ＭＳ Ｐゴシック" pitchFamily="34" charset="-128"/>
              </a:defRPr>
            </a:lvl1pPr>
            <a:lvl2pPr marL="714662" indent="-274872" eaLnBrk="0" hangingPunct="0">
              <a:defRPr sz="1300">
                <a:solidFill>
                  <a:schemeClr val="tx1"/>
                </a:solidFill>
                <a:latin typeface="Arial" charset="0"/>
                <a:ea typeface="ＭＳ Ｐゴシック" pitchFamily="34" charset="-128"/>
              </a:defRPr>
            </a:lvl2pPr>
            <a:lvl3pPr marL="1099484" indent="-219897" eaLnBrk="0" hangingPunct="0">
              <a:defRPr sz="1300">
                <a:solidFill>
                  <a:schemeClr val="tx1"/>
                </a:solidFill>
                <a:latin typeface="Arial" charset="0"/>
                <a:ea typeface="ＭＳ Ｐゴシック" pitchFamily="34" charset="-128"/>
              </a:defRPr>
            </a:lvl3pPr>
            <a:lvl4pPr marL="1539271" indent="-219897" eaLnBrk="0" hangingPunct="0">
              <a:defRPr sz="1300">
                <a:solidFill>
                  <a:schemeClr val="tx1"/>
                </a:solidFill>
                <a:latin typeface="Arial" charset="0"/>
                <a:ea typeface="ＭＳ Ｐゴシック" pitchFamily="34" charset="-128"/>
              </a:defRPr>
            </a:lvl4pPr>
            <a:lvl5pPr marL="1979063" indent="-219897" eaLnBrk="0" hangingPunct="0">
              <a:defRPr sz="1300">
                <a:solidFill>
                  <a:schemeClr val="tx1"/>
                </a:solidFill>
                <a:latin typeface="Arial" charset="0"/>
                <a:ea typeface="ＭＳ Ｐゴシック" pitchFamily="34" charset="-128"/>
              </a:defRPr>
            </a:lvl5pPr>
            <a:lvl6pPr marL="2418856" indent="-219897" eaLnBrk="0" fontAlgn="base" hangingPunct="0">
              <a:spcBef>
                <a:spcPct val="0"/>
              </a:spcBef>
              <a:spcAft>
                <a:spcPct val="0"/>
              </a:spcAft>
              <a:defRPr sz="1300">
                <a:solidFill>
                  <a:schemeClr val="tx1"/>
                </a:solidFill>
                <a:latin typeface="Arial" charset="0"/>
                <a:ea typeface="ＭＳ Ｐゴシック" pitchFamily="34" charset="-128"/>
              </a:defRPr>
            </a:lvl6pPr>
            <a:lvl7pPr marL="2858647" indent="-219897" eaLnBrk="0" fontAlgn="base" hangingPunct="0">
              <a:spcBef>
                <a:spcPct val="0"/>
              </a:spcBef>
              <a:spcAft>
                <a:spcPct val="0"/>
              </a:spcAft>
              <a:defRPr sz="1300">
                <a:solidFill>
                  <a:schemeClr val="tx1"/>
                </a:solidFill>
                <a:latin typeface="Arial" charset="0"/>
                <a:ea typeface="ＭＳ Ｐゴシック" pitchFamily="34" charset="-128"/>
              </a:defRPr>
            </a:lvl7pPr>
            <a:lvl8pPr marL="3298439" indent="-219897" eaLnBrk="0" fontAlgn="base" hangingPunct="0">
              <a:spcBef>
                <a:spcPct val="0"/>
              </a:spcBef>
              <a:spcAft>
                <a:spcPct val="0"/>
              </a:spcAft>
              <a:defRPr sz="1300">
                <a:solidFill>
                  <a:schemeClr val="tx1"/>
                </a:solidFill>
                <a:latin typeface="Arial" charset="0"/>
                <a:ea typeface="ＭＳ Ｐゴシック" pitchFamily="34" charset="-128"/>
              </a:defRPr>
            </a:lvl8pPr>
            <a:lvl9pPr marL="3738231" indent="-219897" eaLnBrk="0" fontAlgn="base" hangingPunct="0">
              <a:spcBef>
                <a:spcPct val="0"/>
              </a:spcBef>
              <a:spcAft>
                <a:spcPct val="0"/>
              </a:spcAft>
              <a:defRPr sz="1300">
                <a:solidFill>
                  <a:schemeClr val="tx1"/>
                </a:solidFill>
                <a:latin typeface="Arial" charset="0"/>
                <a:ea typeface="ＭＳ Ｐゴシック" pitchFamily="34" charset="-128"/>
              </a:defRPr>
            </a:lvl9pPr>
          </a:lstStyle>
          <a:p>
            <a:pPr eaLnBrk="1" hangingPunct="1"/>
            <a:fld id="{501A1169-74E6-49D0-B8C7-2C5AE90BB3FF}" type="slidenum">
              <a:rPr lang="en-CA" sz="1200"/>
              <a:pPr eaLnBrk="1" hangingPunct="1"/>
              <a:t>1</a:t>
            </a:fld>
            <a:endParaRPr lang="en-CA" sz="1200"/>
          </a:p>
        </p:txBody>
      </p:sp>
      <p:sp>
        <p:nvSpPr>
          <p:cNvPr id="2" name="Date Placeholder 1">
            <a:extLst>
              <a:ext uri="{FF2B5EF4-FFF2-40B4-BE49-F238E27FC236}">
                <a16:creationId xmlns:a16="http://schemas.microsoft.com/office/drawing/2014/main" id="{9612E4B8-C95B-4043-8860-07ABFFB61761}"/>
              </a:ext>
            </a:extLst>
          </p:cNvPr>
          <p:cNvSpPr>
            <a:spLocks noGrp="1"/>
          </p:cNvSpPr>
          <p:nvPr>
            <p:ph type="dt" idx="1"/>
          </p:nvPr>
        </p:nvSpPr>
        <p:spPr/>
        <p:txBody>
          <a:bodyPr/>
          <a:lstStyle/>
          <a:p>
            <a:pPr>
              <a:defRPr/>
            </a:pPr>
            <a:fld id="{89BD2FD1-F7E6-4A4B-B5AF-9A007C2621B7}" type="datetime1">
              <a:rPr lang="en-US" smtClean="0"/>
              <a:t>7/10/2025</a:t>
            </a:fld>
            <a:endParaRPr lang="en-CA"/>
          </a:p>
        </p:txBody>
      </p:sp>
    </p:spTree>
    <p:extLst>
      <p:ext uri="{BB962C8B-B14F-4D97-AF65-F5344CB8AC3E}">
        <p14:creationId xmlns:p14="http://schemas.microsoft.com/office/powerpoint/2010/main" val="2958987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0B003-3E70-90FC-2580-C9A9A05B19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04D01F-A0E4-E664-DD78-8495B440F2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796BE5-4208-FCC8-25AE-B5857DB7438C}"/>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085BFDA7-7FF5-F77A-3F8E-813C3E729B01}"/>
              </a:ext>
            </a:extLst>
          </p:cNvPr>
          <p:cNvSpPr>
            <a:spLocks noGrp="1"/>
          </p:cNvSpPr>
          <p:nvPr>
            <p:ph type="sldNum" sz="quarter" idx="10"/>
          </p:nvPr>
        </p:nvSpPr>
        <p:spPr/>
        <p:txBody>
          <a:bodyPr/>
          <a:lstStyle/>
          <a:p>
            <a:pPr>
              <a:defRPr/>
            </a:pPr>
            <a:fld id="{4EA6C09F-BDFD-40A7-8213-431B1F79A33E}" type="slidenum">
              <a:rPr lang="en-CA" smtClean="0"/>
              <a:pPr>
                <a:defRPr/>
              </a:pPr>
              <a:t>2</a:t>
            </a:fld>
            <a:endParaRPr lang="en-CA"/>
          </a:p>
        </p:txBody>
      </p:sp>
      <p:sp>
        <p:nvSpPr>
          <p:cNvPr id="5" name="Date Placeholder 4">
            <a:extLst>
              <a:ext uri="{FF2B5EF4-FFF2-40B4-BE49-F238E27FC236}">
                <a16:creationId xmlns:a16="http://schemas.microsoft.com/office/drawing/2014/main" id="{C41A9477-0721-81AB-3D0B-E7C2B09A7F28}"/>
              </a:ext>
            </a:extLst>
          </p:cNvPr>
          <p:cNvSpPr>
            <a:spLocks noGrp="1"/>
          </p:cNvSpPr>
          <p:nvPr>
            <p:ph type="dt" idx="1"/>
          </p:nvPr>
        </p:nvSpPr>
        <p:spPr/>
        <p:txBody>
          <a:bodyPr/>
          <a:lstStyle/>
          <a:p>
            <a:pPr>
              <a:defRPr/>
            </a:pPr>
            <a:fld id="{1CB4AA1A-5AD2-469B-9880-33DF166AA9AE}" type="datetime1">
              <a:rPr lang="en-US" smtClean="0"/>
              <a:t>7/10/2025</a:t>
            </a:fld>
            <a:endParaRPr lang="en-CA"/>
          </a:p>
        </p:txBody>
      </p:sp>
    </p:spTree>
    <p:extLst>
      <p:ext uri="{BB962C8B-B14F-4D97-AF65-F5344CB8AC3E}">
        <p14:creationId xmlns:p14="http://schemas.microsoft.com/office/powerpoint/2010/main" val="3464256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8500"/>
            <a:ext cx="45085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18FE5FC6-07EE-4398-B5C9-A8A07085DDAF}" type="slidenum">
              <a:rPr lang="en-CA" smtClean="0">
                <a:solidFill>
                  <a:prstClr val="black"/>
                </a:solidFill>
              </a:rPr>
              <a:pPr>
                <a:defRPr/>
              </a:pPr>
              <a:t>3</a:t>
            </a:fld>
            <a:endParaRPr lang="en-CA">
              <a:solidFill>
                <a:prstClr val="black"/>
              </a:solidFill>
            </a:endParaRPr>
          </a:p>
        </p:txBody>
      </p:sp>
      <p:sp>
        <p:nvSpPr>
          <p:cNvPr id="5" name="Date Placeholder 4">
            <a:extLst>
              <a:ext uri="{FF2B5EF4-FFF2-40B4-BE49-F238E27FC236}">
                <a16:creationId xmlns:a16="http://schemas.microsoft.com/office/drawing/2014/main" id="{81EBABD8-1579-4893-A495-5C1FD27D06DC}"/>
              </a:ext>
            </a:extLst>
          </p:cNvPr>
          <p:cNvSpPr>
            <a:spLocks noGrp="1"/>
          </p:cNvSpPr>
          <p:nvPr>
            <p:ph type="dt" idx="1"/>
          </p:nvPr>
        </p:nvSpPr>
        <p:spPr/>
        <p:txBody>
          <a:bodyPr/>
          <a:lstStyle/>
          <a:p>
            <a:pPr>
              <a:defRPr/>
            </a:pPr>
            <a:fld id="{218FB66A-D901-48D2-A166-03893693C18D}" type="datetime1">
              <a:rPr lang="en-US" smtClean="0"/>
              <a:t>7/10/2025</a:t>
            </a:fld>
            <a:endParaRPr lang="en-CA"/>
          </a:p>
        </p:txBody>
      </p:sp>
    </p:spTree>
    <p:extLst>
      <p:ext uri="{BB962C8B-B14F-4D97-AF65-F5344CB8AC3E}">
        <p14:creationId xmlns:p14="http://schemas.microsoft.com/office/powerpoint/2010/main" val="1760281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4EA6C09F-BDFD-40A7-8213-431B1F79A33E}" type="slidenum">
              <a:rPr lang="en-CA" smtClean="0"/>
              <a:pPr>
                <a:defRPr/>
              </a:pPr>
              <a:t>4</a:t>
            </a:fld>
            <a:endParaRPr lang="en-CA"/>
          </a:p>
        </p:txBody>
      </p:sp>
      <p:sp>
        <p:nvSpPr>
          <p:cNvPr id="5" name="Date Placeholder 4">
            <a:extLst>
              <a:ext uri="{FF2B5EF4-FFF2-40B4-BE49-F238E27FC236}">
                <a16:creationId xmlns:a16="http://schemas.microsoft.com/office/drawing/2014/main" id="{2D54C3E9-2475-4DAD-9FB5-255091CC53F1}"/>
              </a:ext>
            </a:extLst>
          </p:cNvPr>
          <p:cNvSpPr>
            <a:spLocks noGrp="1"/>
          </p:cNvSpPr>
          <p:nvPr>
            <p:ph type="dt" idx="1"/>
          </p:nvPr>
        </p:nvSpPr>
        <p:spPr/>
        <p:txBody>
          <a:bodyPr/>
          <a:lstStyle/>
          <a:p>
            <a:pPr>
              <a:defRPr/>
            </a:pPr>
            <a:fld id="{591F7B1E-6D0A-4885-93CE-EDE58A0A5E62}" type="datetime1">
              <a:rPr lang="en-US" smtClean="0"/>
              <a:t>7/10/2025</a:t>
            </a:fld>
            <a:endParaRPr lang="en-CA"/>
          </a:p>
        </p:txBody>
      </p:sp>
    </p:spTree>
    <p:extLst>
      <p:ext uri="{BB962C8B-B14F-4D97-AF65-F5344CB8AC3E}">
        <p14:creationId xmlns:p14="http://schemas.microsoft.com/office/powerpoint/2010/main" val="2916482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8500"/>
            <a:ext cx="45085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18FE5FC6-07EE-4398-B5C9-A8A07085DDAF}" type="slidenum">
              <a:rPr lang="en-CA">
                <a:solidFill>
                  <a:prstClr val="black"/>
                </a:solidFill>
              </a:rPr>
              <a:pPr>
                <a:defRPr/>
              </a:pPr>
              <a:t>5</a:t>
            </a:fld>
            <a:endParaRPr lang="en-CA">
              <a:solidFill>
                <a:prstClr val="black"/>
              </a:solidFill>
            </a:endParaRPr>
          </a:p>
        </p:txBody>
      </p:sp>
      <p:sp>
        <p:nvSpPr>
          <p:cNvPr id="5" name="Date Placeholder 4">
            <a:extLst>
              <a:ext uri="{FF2B5EF4-FFF2-40B4-BE49-F238E27FC236}">
                <a16:creationId xmlns:a16="http://schemas.microsoft.com/office/drawing/2014/main" id="{27634D0A-17ED-41CF-96B9-E8516A10EBCD}"/>
              </a:ext>
            </a:extLst>
          </p:cNvPr>
          <p:cNvSpPr>
            <a:spLocks noGrp="1"/>
          </p:cNvSpPr>
          <p:nvPr>
            <p:ph type="dt" idx="1"/>
          </p:nvPr>
        </p:nvSpPr>
        <p:spPr/>
        <p:txBody>
          <a:bodyPr/>
          <a:lstStyle/>
          <a:p>
            <a:pPr>
              <a:defRPr/>
            </a:pPr>
            <a:fld id="{AC869C88-098F-4F56-9CEE-385C549BBB99}" type="datetime1">
              <a:rPr lang="en-US" smtClean="0"/>
              <a:t>7/10/2025</a:t>
            </a:fld>
            <a:endParaRPr lang="en-CA"/>
          </a:p>
        </p:txBody>
      </p:sp>
    </p:spTree>
    <p:extLst>
      <p:ext uri="{BB962C8B-B14F-4D97-AF65-F5344CB8AC3E}">
        <p14:creationId xmlns:p14="http://schemas.microsoft.com/office/powerpoint/2010/main" val="2119807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
          </p:nvPr>
        </p:nvSpPr>
        <p:spPr/>
        <p:txBody>
          <a:bodyPr/>
          <a:lstStyle/>
          <a:p>
            <a:pPr>
              <a:defRPr/>
            </a:pPr>
            <a:fld id="{951C06D4-BA74-41A2-9D7A-4B6AF049700E}" type="datetime1">
              <a:rPr lang="en-US" smtClean="0"/>
              <a:t>7/10/2025</a:t>
            </a:fld>
            <a:endParaRPr lang="en-CA"/>
          </a:p>
        </p:txBody>
      </p:sp>
      <p:sp>
        <p:nvSpPr>
          <p:cNvPr id="5" name="Slide Number Placeholder 4"/>
          <p:cNvSpPr>
            <a:spLocks noGrp="1"/>
          </p:cNvSpPr>
          <p:nvPr>
            <p:ph type="sldNum" sz="quarter" idx="5"/>
          </p:nvPr>
        </p:nvSpPr>
        <p:spPr/>
        <p:txBody>
          <a:bodyPr/>
          <a:lstStyle/>
          <a:p>
            <a:pPr>
              <a:defRPr/>
            </a:pPr>
            <a:fld id="{4EA6C09F-BDFD-40A7-8213-431B1F79A33E}" type="slidenum">
              <a:rPr lang="en-CA" smtClean="0"/>
              <a:pPr>
                <a:defRPr/>
              </a:pPr>
              <a:t>7</a:t>
            </a:fld>
            <a:endParaRPr lang="en-CA"/>
          </a:p>
        </p:txBody>
      </p:sp>
    </p:spTree>
    <p:extLst>
      <p:ext uri="{BB962C8B-B14F-4D97-AF65-F5344CB8AC3E}">
        <p14:creationId xmlns:p14="http://schemas.microsoft.com/office/powerpoint/2010/main" val="3849655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
          </p:nvPr>
        </p:nvSpPr>
        <p:spPr/>
        <p:txBody>
          <a:bodyPr/>
          <a:lstStyle/>
          <a:p>
            <a:pPr>
              <a:defRPr/>
            </a:pPr>
            <a:fld id="{4ADCE41C-397D-4B19-AEA0-0F3482D210F8}" type="datetime1">
              <a:rPr lang="en-US" smtClean="0"/>
              <a:t>7/10/2025</a:t>
            </a:fld>
            <a:endParaRPr lang="en-CA"/>
          </a:p>
        </p:txBody>
      </p:sp>
      <p:sp>
        <p:nvSpPr>
          <p:cNvPr id="5" name="Slide Number Placeholder 4"/>
          <p:cNvSpPr>
            <a:spLocks noGrp="1"/>
          </p:cNvSpPr>
          <p:nvPr>
            <p:ph type="sldNum" sz="quarter" idx="5"/>
          </p:nvPr>
        </p:nvSpPr>
        <p:spPr/>
        <p:txBody>
          <a:bodyPr/>
          <a:lstStyle/>
          <a:p>
            <a:pPr>
              <a:defRPr/>
            </a:pPr>
            <a:fld id="{4EA6C09F-BDFD-40A7-8213-431B1F79A33E}" type="slidenum">
              <a:rPr lang="en-CA" smtClean="0"/>
              <a:pPr>
                <a:defRPr/>
              </a:pPr>
              <a:t>8</a:t>
            </a:fld>
            <a:endParaRPr lang="en-CA"/>
          </a:p>
        </p:txBody>
      </p:sp>
    </p:spTree>
    <p:extLst>
      <p:ext uri="{BB962C8B-B14F-4D97-AF65-F5344CB8AC3E}">
        <p14:creationId xmlns:p14="http://schemas.microsoft.com/office/powerpoint/2010/main" val="2622530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
          </p:nvPr>
        </p:nvSpPr>
        <p:spPr/>
        <p:txBody>
          <a:bodyPr/>
          <a:lstStyle/>
          <a:p>
            <a:pPr>
              <a:defRPr/>
            </a:pPr>
            <a:fld id="{4ADCE41C-397D-4B19-AEA0-0F3482D210F8}" type="datetime1">
              <a:rPr lang="en-US" smtClean="0"/>
              <a:t>7/10/2025</a:t>
            </a:fld>
            <a:endParaRPr lang="en-CA"/>
          </a:p>
        </p:txBody>
      </p:sp>
      <p:sp>
        <p:nvSpPr>
          <p:cNvPr id="5" name="Slide Number Placeholder 4"/>
          <p:cNvSpPr>
            <a:spLocks noGrp="1"/>
          </p:cNvSpPr>
          <p:nvPr>
            <p:ph type="sldNum" sz="quarter" idx="5"/>
          </p:nvPr>
        </p:nvSpPr>
        <p:spPr/>
        <p:txBody>
          <a:bodyPr/>
          <a:lstStyle/>
          <a:p>
            <a:pPr>
              <a:defRPr/>
            </a:pPr>
            <a:fld id="{4EA6C09F-BDFD-40A7-8213-431B1F79A33E}" type="slidenum">
              <a:rPr lang="en-CA" smtClean="0"/>
              <a:pPr>
                <a:defRPr/>
              </a:pPr>
              <a:t>11</a:t>
            </a:fld>
            <a:endParaRPr lang="en-CA"/>
          </a:p>
        </p:txBody>
      </p:sp>
    </p:spTree>
    <p:extLst>
      <p:ext uri="{BB962C8B-B14F-4D97-AF65-F5344CB8AC3E}">
        <p14:creationId xmlns:p14="http://schemas.microsoft.com/office/powerpoint/2010/main" val="847245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a:xfrm>
            <a:off x="334963" y="1339850"/>
            <a:ext cx="9393237" cy="506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228632997"/>
      </p:ext>
    </p:extLst>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2831542131"/>
      </p:ext>
    </p:extLst>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026" name="Picture 2" descr="M:\DeskPubl\_CLIENT(public) SECTION\_INDUSTRY GROUP by year\2011\Metals &amp; Mining\PROJECT or COMPANY NAME\Colonial Coal Company\Cover for Colonial Coal Company5_v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146" t="594" r="3715" b="8497"/>
          <a:stretch/>
        </p:blipFill>
        <p:spPr bwMode="auto">
          <a:xfrm>
            <a:off x="0" y="0"/>
            <a:ext cx="10058400" cy="7772400"/>
          </a:xfrm>
          <a:prstGeom prst="rect">
            <a:avLst/>
          </a:prstGeom>
          <a:noFill/>
          <a:extLst>
            <a:ext uri="{909E8E84-426E-40DD-AFC4-6F175D3DCCD1}">
              <a14:hiddenFill xmlns:a14="http://schemas.microsoft.com/office/drawing/2010/main">
                <a:solidFill>
                  <a:srgbClr val="FFFFFF"/>
                </a:solidFill>
              </a14:hiddenFill>
            </a:ext>
          </a:extLst>
        </p:spPr>
      </p:pic>
      <p:sp>
        <p:nvSpPr>
          <p:cNvPr id="313357" name="Rectangle 13"/>
          <p:cNvSpPr>
            <a:spLocks noGrp="1" noChangeArrowheads="1"/>
          </p:cNvSpPr>
          <p:nvPr>
            <p:ph type="subTitle" idx="1"/>
          </p:nvPr>
        </p:nvSpPr>
        <p:spPr>
          <a:xfrm>
            <a:off x="7152861" y="2116690"/>
            <a:ext cx="2393950" cy="458787"/>
          </a:xfrm>
        </p:spPr>
        <p:txBody>
          <a:bodyPr lIns="0" tIns="45720" rIns="0" bIns="45720"/>
          <a:lstStyle>
            <a:lvl1pPr marL="0" indent="0" algn="r">
              <a:lnSpc>
                <a:spcPct val="115000"/>
              </a:lnSpc>
              <a:spcBef>
                <a:spcPct val="0"/>
              </a:spcBef>
              <a:buClrTx/>
              <a:buSzTx/>
              <a:buFontTx/>
              <a:buNone/>
              <a:defRPr>
                <a:solidFill>
                  <a:schemeClr val="bg1"/>
                </a:solidFill>
                <a:latin typeface="Dax-Medium" pitchFamily="34" charset="0"/>
              </a:defRPr>
            </a:lvl1pPr>
          </a:lstStyle>
          <a:p>
            <a:r>
              <a:rPr lang="en-US"/>
              <a:t>Click to edit Master subtitle style</a:t>
            </a:r>
            <a:endParaRPr lang="en-CA"/>
          </a:p>
        </p:txBody>
      </p:sp>
      <p:sp>
        <p:nvSpPr>
          <p:cNvPr id="9" name="Title 1"/>
          <p:cNvSpPr>
            <a:spLocks noGrp="1"/>
          </p:cNvSpPr>
          <p:nvPr>
            <p:ph type="ctrTitle" sz="quarter"/>
          </p:nvPr>
        </p:nvSpPr>
        <p:spPr>
          <a:xfrm>
            <a:off x="5832337" y="1035050"/>
            <a:ext cx="3738563" cy="821022"/>
          </a:xfrm>
        </p:spPr>
        <p:txBody>
          <a:bodyPr/>
          <a:lstStyle>
            <a:lvl1pPr algn="r">
              <a:defRPr sz="2600" baseline="0"/>
            </a:lvl1pPr>
          </a:lstStyle>
          <a:p>
            <a:r>
              <a:rPr lang="en-US"/>
              <a:t>Click to edit Master title style</a:t>
            </a:r>
            <a:endParaRPr lang="en-CA"/>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7500" y="466134"/>
            <a:ext cx="1530350" cy="1423581"/>
          </a:xfrm>
          <a:prstGeom prst="rect">
            <a:avLst/>
          </a:prstGeom>
        </p:spPr>
      </p:pic>
    </p:spTree>
    <p:extLst>
      <p:ext uri="{BB962C8B-B14F-4D97-AF65-F5344CB8AC3E}">
        <p14:creationId xmlns:p14="http://schemas.microsoft.com/office/powerpoint/2010/main" val="3484124691"/>
      </p:ext>
    </p:extLst>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Rectangle 2"/>
          <p:cNvSpPr>
            <a:spLocks noGrp="1"/>
          </p:cNvSpPr>
          <p:nvPr>
            <p:ph type="title"/>
          </p:nvPr>
        </p:nvSpPr>
        <p:spPr>
          <a:xfrm>
            <a:off x="301431" y="257717"/>
            <a:ext cx="9453928" cy="461950"/>
          </a:xfrm>
        </p:spPr>
        <p:txBody>
          <a:bodyPr anchor="b"/>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Picture 2" descr="M:\DeskPubl\_CLIENT(public) SECTION\_MGMT PRES by year\2012\Colonial Coal Company\Header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7499" y="309627"/>
            <a:ext cx="9473184" cy="8607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DeskPubl\_CLIENT(public) SECTION\_INDUSTRY GROUP by year\2011\Metals &amp; Mining\PROJECT or COMPANY NAME\Colonial Coal Company\Footer.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5776"/>
          <a:stretch/>
        </p:blipFill>
        <p:spPr bwMode="auto">
          <a:xfrm>
            <a:off x="327025" y="7174084"/>
            <a:ext cx="9477375" cy="340963"/>
          </a:xfrm>
          <a:prstGeom prst="rect">
            <a:avLst/>
          </a:prstGeom>
          <a:noFill/>
          <a:extLst>
            <a:ext uri="{909E8E84-426E-40DD-AFC4-6F175D3DCCD1}">
              <a14:hiddenFill xmlns:a14="http://schemas.microsoft.com/office/drawing/2010/main">
                <a:solidFill>
                  <a:srgbClr val="FFFFFF"/>
                </a:solidFill>
              </a14:hiddenFill>
            </a:ext>
          </a:extLst>
        </p:spPr>
      </p:pic>
      <p:sp>
        <p:nvSpPr>
          <p:cNvPr id="1029" name="Rectangle 21"/>
          <p:cNvSpPr>
            <a:spLocks noGrp="1" noChangeArrowheads="1"/>
          </p:cNvSpPr>
          <p:nvPr>
            <p:ph type="title"/>
          </p:nvPr>
        </p:nvSpPr>
        <p:spPr bwMode="gray">
          <a:xfrm>
            <a:off x="485775" y="590920"/>
            <a:ext cx="71374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0941" rIns="0" bIns="50941" numCol="1" anchor="b" anchorCtr="0" compatLnSpc="1">
            <a:prstTxWarp prst="textNoShape">
              <a:avLst/>
            </a:prstTxWarp>
            <a:spAutoFit/>
          </a:bodyPr>
          <a:lstStyle/>
          <a:p>
            <a:pPr lvl="0"/>
            <a:r>
              <a:rPr lang="en-US"/>
              <a:t>Click to edit Master title style</a:t>
            </a:r>
            <a:endParaRPr lang="en-CA"/>
          </a:p>
        </p:txBody>
      </p:sp>
      <p:sp>
        <p:nvSpPr>
          <p:cNvPr id="1031" name="Rectangle 24"/>
          <p:cNvSpPr>
            <a:spLocks noGrp="1" noChangeArrowheads="1"/>
          </p:cNvSpPr>
          <p:nvPr>
            <p:ph type="body" idx="1"/>
          </p:nvPr>
        </p:nvSpPr>
        <p:spPr bwMode="gray">
          <a:xfrm>
            <a:off x="331788" y="1339850"/>
            <a:ext cx="9378950"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36571" rIns="36571" bIns="36571" numCol="1" anchor="t" anchorCtr="0" compatLnSpc="1">
            <a:prstTxWarp prst="textNoShape">
              <a:avLst/>
            </a:prstTxWarp>
          </a:bodyPr>
          <a:lstStyle/>
          <a:p>
            <a:pPr lvl="0"/>
            <a:r>
              <a:rPr lang="en-CA"/>
              <a:t>Bullet one</a:t>
            </a:r>
          </a:p>
          <a:p>
            <a:pPr lvl="1"/>
            <a:r>
              <a:rPr lang="en-CA"/>
              <a:t>Bullet two</a:t>
            </a:r>
          </a:p>
          <a:p>
            <a:pPr lvl="2"/>
            <a:r>
              <a:rPr lang="en-CA"/>
              <a:t>Bullet three</a:t>
            </a:r>
          </a:p>
          <a:p>
            <a:pPr lvl="3"/>
            <a:r>
              <a:rPr lang="en-CA"/>
              <a:t>Bullet four</a:t>
            </a:r>
          </a:p>
          <a:p>
            <a:pPr lvl="4"/>
            <a:r>
              <a:rPr lang="en-CA"/>
              <a:t>Bullet five</a:t>
            </a:r>
          </a:p>
        </p:txBody>
      </p:sp>
      <p:sp>
        <p:nvSpPr>
          <p:cNvPr id="9" name="TextBox 8"/>
          <p:cNvSpPr txBox="1"/>
          <p:nvPr/>
        </p:nvSpPr>
        <p:spPr>
          <a:xfrm>
            <a:off x="355009" y="7188733"/>
            <a:ext cx="1092350" cy="323165"/>
          </a:xfrm>
          <a:prstGeom prst="rect">
            <a:avLst/>
          </a:prstGeom>
          <a:noFill/>
        </p:spPr>
        <p:txBody>
          <a:bodyPr wrap="none" rtlCol="0">
            <a:spAutoFit/>
          </a:bodyPr>
          <a:lstStyle/>
          <a:p>
            <a:r>
              <a:rPr lang="en-US" sz="1500">
                <a:solidFill>
                  <a:schemeClr val="bg1"/>
                </a:solidFill>
                <a:effectLst>
                  <a:outerShdw blurRad="38100" dist="38100" dir="2700000" algn="tl">
                    <a:srgbClr val="000000">
                      <a:alpha val="43137"/>
                    </a:srgbClr>
                  </a:outerShdw>
                </a:effectLst>
                <a:latin typeface="+mj-lt"/>
              </a:rPr>
              <a:t>TSX-V: CAD</a:t>
            </a:r>
          </a:p>
        </p:txBody>
      </p:sp>
      <p:sp>
        <p:nvSpPr>
          <p:cNvPr id="10" name="TextBox 9"/>
          <p:cNvSpPr txBox="1"/>
          <p:nvPr/>
        </p:nvSpPr>
        <p:spPr>
          <a:xfrm>
            <a:off x="4327123" y="7155016"/>
            <a:ext cx="1450397" cy="353943"/>
          </a:xfrm>
          <a:prstGeom prst="rect">
            <a:avLst/>
          </a:prstGeom>
          <a:noFill/>
        </p:spPr>
        <p:txBody>
          <a:bodyPr wrap="none" rtlCol="0">
            <a:spAutoFit/>
          </a:bodyPr>
          <a:lstStyle/>
          <a:p>
            <a:r>
              <a:rPr lang="en-US" sz="1700">
                <a:solidFill>
                  <a:schemeClr val="bg1"/>
                </a:solidFill>
                <a:effectLst>
                  <a:outerShdw blurRad="38100" dist="38100" dir="2700000" algn="tl">
                    <a:srgbClr val="000000">
                      <a:alpha val="43137"/>
                    </a:srgbClr>
                  </a:outerShdw>
                </a:effectLst>
                <a:latin typeface="+mj-lt"/>
              </a:rPr>
              <a:t>www.ccoal.ca</a:t>
            </a:r>
          </a:p>
        </p:txBody>
      </p:sp>
      <p:sp>
        <p:nvSpPr>
          <p:cNvPr id="2" name="TextBox 1"/>
          <p:cNvSpPr txBox="1"/>
          <p:nvPr/>
        </p:nvSpPr>
        <p:spPr>
          <a:xfrm>
            <a:off x="4807197" y="7483838"/>
            <a:ext cx="416459" cy="276999"/>
          </a:xfrm>
          <a:prstGeom prst="rect">
            <a:avLst/>
          </a:prstGeom>
          <a:noFill/>
        </p:spPr>
        <p:txBody>
          <a:bodyPr wrap="square" rtlCol="0">
            <a:spAutoFit/>
          </a:bodyPr>
          <a:lstStyle/>
          <a:p>
            <a:fld id="{BE5B2097-CA4A-4B33-A0C7-A76CDD56A82B}" type="slidenum">
              <a:rPr lang="en-US" smtClean="0"/>
              <a:t>‹#›</a:t>
            </a:fld>
            <a:endParaRPr lang="en-US"/>
          </a:p>
        </p:txBody>
      </p:sp>
    </p:spTree>
    <p:extLst>
      <p:ext uri="{BB962C8B-B14F-4D97-AF65-F5344CB8AC3E}">
        <p14:creationId xmlns:p14="http://schemas.microsoft.com/office/powerpoint/2010/main" val="262343582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Lst>
  <p:transition spd="slow">
    <p:wipe dir="d"/>
  </p:transition>
  <p:hf sldNum="0" hdr="0" ftr="0"/>
  <p:txStyles>
    <p:titleStyle>
      <a:lvl1pPr algn="l" defTabSz="1019175" rtl="0" eaLnBrk="1" fontAlgn="base" hangingPunct="1">
        <a:lnSpc>
          <a:spcPts val="2788"/>
        </a:lnSpc>
        <a:spcBef>
          <a:spcPct val="0"/>
        </a:spcBef>
        <a:spcAft>
          <a:spcPct val="0"/>
        </a:spcAft>
        <a:defRPr sz="2400">
          <a:solidFill>
            <a:srgbClr val="FFFFFF"/>
          </a:solidFill>
          <a:latin typeface="+mj-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p:titleStyle>
    <p:bodyStyle>
      <a:lvl1pPr marL="231775" indent="-231775" algn="l" defTabSz="892175" rtl="0" eaLnBrk="1" fontAlgn="base" hangingPunct="1">
        <a:spcBef>
          <a:spcPct val="75000"/>
        </a:spcBef>
        <a:spcAft>
          <a:spcPct val="0"/>
        </a:spcAft>
        <a:buClr>
          <a:srgbClr val="095BA6"/>
        </a:buClr>
        <a:buSzPct val="70000"/>
        <a:buFont typeface="Wingdings" pitchFamily="2" charset="2"/>
        <a:buChar char="l"/>
        <a:defRPr sz="1200">
          <a:solidFill>
            <a:schemeClr val="tx1"/>
          </a:solidFill>
          <a:latin typeface="+mn-lt"/>
          <a:ea typeface="+mn-ea"/>
          <a:cs typeface="+mn-cs"/>
        </a:defRPr>
      </a:lvl1pPr>
      <a:lvl2pPr marL="461963" indent="-228600" algn="l" defTabSz="892175" rtl="0" eaLnBrk="1" fontAlgn="base" hangingPunct="1">
        <a:spcBef>
          <a:spcPct val="25000"/>
        </a:spcBef>
        <a:spcAft>
          <a:spcPct val="0"/>
        </a:spcAft>
        <a:buClr>
          <a:srgbClr val="83AED1"/>
        </a:buClr>
        <a:buSzPct val="70000"/>
        <a:buFont typeface="Wingdings" pitchFamily="2" charset="2"/>
        <a:buChar char="n"/>
        <a:defRPr sz="1200">
          <a:solidFill>
            <a:schemeClr val="tx1"/>
          </a:solidFill>
          <a:latin typeface="+mn-lt"/>
          <a:ea typeface="+mn-ea"/>
        </a:defRPr>
      </a:lvl2pPr>
      <a:lvl3pPr marL="682625" indent="-219075" algn="l" defTabSz="892175" rtl="0" eaLnBrk="1" fontAlgn="base" hangingPunct="1">
        <a:spcBef>
          <a:spcPct val="25000"/>
        </a:spcBef>
        <a:spcAft>
          <a:spcPct val="0"/>
        </a:spcAft>
        <a:buClr>
          <a:srgbClr val="83AED1"/>
        </a:buClr>
        <a:buFont typeface="Arial" charset="0"/>
        <a:buChar char="–"/>
        <a:defRPr sz="1200">
          <a:solidFill>
            <a:schemeClr val="tx1"/>
          </a:solidFill>
          <a:latin typeface="+mn-lt"/>
          <a:ea typeface="+mn-ea"/>
        </a:defRPr>
      </a:lvl3pPr>
      <a:lvl4pPr marL="901700" indent="-217488" algn="l" defTabSz="892175" rtl="0" eaLnBrk="1" fontAlgn="base" hangingPunct="1">
        <a:spcBef>
          <a:spcPct val="25000"/>
        </a:spcBef>
        <a:spcAft>
          <a:spcPct val="0"/>
        </a:spcAft>
        <a:buClr>
          <a:srgbClr val="83AED1"/>
        </a:buClr>
        <a:buFont typeface="Wingdings" pitchFamily="2" charset="2"/>
        <a:buChar char="w"/>
        <a:defRPr sz="1200">
          <a:solidFill>
            <a:schemeClr val="tx1"/>
          </a:solidFill>
          <a:latin typeface="+mn-lt"/>
          <a:ea typeface="+mn-ea"/>
        </a:defRPr>
      </a:lvl4pPr>
      <a:lvl5pPr marL="1146175" indent="-242888" algn="l" defTabSz="892175" rtl="0" eaLnBrk="1" fontAlgn="base" hangingPunct="1">
        <a:spcBef>
          <a:spcPct val="25000"/>
        </a:spcBef>
        <a:spcAft>
          <a:spcPct val="0"/>
        </a:spcAft>
        <a:buClr>
          <a:srgbClr val="83AED1"/>
        </a:buClr>
        <a:buFont typeface="Arial" charset="0"/>
        <a:buChar char="&gt;"/>
        <a:defRPr sz="1200">
          <a:solidFill>
            <a:schemeClr val="tx1"/>
          </a:solidFill>
          <a:latin typeface="+mn-lt"/>
          <a:ea typeface="+mn-ea"/>
        </a:defRPr>
      </a:lvl5pPr>
      <a:lvl6pPr marL="1603375" indent="-242888" algn="l" defTabSz="892175" rtl="0" eaLnBrk="1" fontAlgn="base" hangingPunct="1">
        <a:spcBef>
          <a:spcPct val="25000"/>
        </a:spcBef>
        <a:spcAft>
          <a:spcPct val="0"/>
        </a:spcAft>
        <a:buClr>
          <a:srgbClr val="83AED1"/>
        </a:buClr>
        <a:buFont typeface="Arial" charset="0"/>
        <a:buChar char="&gt;"/>
        <a:defRPr sz="1200">
          <a:solidFill>
            <a:schemeClr val="tx1"/>
          </a:solidFill>
          <a:latin typeface="+mn-lt"/>
          <a:ea typeface="+mn-ea"/>
        </a:defRPr>
      </a:lvl6pPr>
      <a:lvl7pPr marL="2060575" indent="-242888" algn="l" defTabSz="892175" rtl="0" eaLnBrk="1" fontAlgn="base" hangingPunct="1">
        <a:spcBef>
          <a:spcPct val="25000"/>
        </a:spcBef>
        <a:spcAft>
          <a:spcPct val="0"/>
        </a:spcAft>
        <a:buClr>
          <a:srgbClr val="83AED1"/>
        </a:buClr>
        <a:buFont typeface="Arial" charset="0"/>
        <a:buChar char="&gt;"/>
        <a:defRPr sz="1200">
          <a:solidFill>
            <a:schemeClr val="tx1"/>
          </a:solidFill>
          <a:latin typeface="+mn-lt"/>
          <a:ea typeface="+mn-ea"/>
        </a:defRPr>
      </a:lvl7pPr>
      <a:lvl8pPr marL="2517775" indent="-242888" algn="l" defTabSz="892175" rtl="0" eaLnBrk="1" fontAlgn="base" hangingPunct="1">
        <a:spcBef>
          <a:spcPct val="25000"/>
        </a:spcBef>
        <a:spcAft>
          <a:spcPct val="0"/>
        </a:spcAft>
        <a:buClr>
          <a:srgbClr val="83AED1"/>
        </a:buClr>
        <a:buFont typeface="Arial" charset="0"/>
        <a:buChar char="&gt;"/>
        <a:defRPr sz="1200">
          <a:solidFill>
            <a:schemeClr val="tx1"/>
          </a:solidFill>
          <a:latin typeface="+mn-lt"/>
          <a:ea typeface="+mn-ea"/>
        </a:defRPr>
      </a:lvl8pPr>
      <a:lvl9pPr marL="2974975" indent="-242888" algn="l" defTabSz="892175" rtl="0" eaLnBrk="1" fontAlgn="base" hangingPunct="1">
        <a:spcBef>
          <a:spcPct val="25000"/>
        </a:spcBef>
        <a:spcAft>
          <a:spcPct val="0"/>
        </a:spcAft>
        <a:buClr>
          <a:srgbClr val="83AED1"/>
        </a:buClr>
        <a:buFont typeface="Arial" charset="0"/>
        <a:buChar char="&g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5.png"/><Relationship Id="rId3" Type="http://schemas.openxmlformats.org/officeDocument/2006/relationships/slideLayout" Target="../slideLayouts/slideLayout4.xml"/><Relationship Id="rId7" Type="http://schemas.openxmlformats.org/officeDocument/2006/relationships/image" Target="../media/image12.png"/><Relationship Id="rId12" Type="http://schemas.openxmlformats.org/officeDocument/2006/relationships/image" Target="../media/image24.png"/><Relationship Id="rId2" Type="http://schemas.openxmlformats.org/officeDocument/2006/relationships/tags" Target="../tags/tag20.xml"/><Relationship Id="rId16" Type="http://schemas.openxmlformats.org/officeDocument/2006/relationships/image" Target="../media/image28.png"/><Relationship Id="rId1" Type="http://schemas.openxmlformats.org/officeDocument/2006/relationships/tags" Target="../tags/tag19.xml"/><Relationship Id="rId6" Type="http://schemas.openxmlformats.org/officeDocument/2006/relationships/image" Target="../media/image20.jpeg"/><Relationship Id="rId11" Type="http://schemas.openxmlformats.org/officeDocument/2006/relationships/image" Target="../media/image23.png"/><Relationship Id="rId5" Type="http://schemas.openxmlformats.org/officeDocument/2006/relationships/image" Target="../media/image19.png"/><Relationship Id="rId15" Type="http://schemas.openxmlformats.org/officeDocument/2006/relationships/image" Target="../media/image27.png"/><Relationship Id="rId10" Type="http://schemas.openxmlformats.org/officeDocument/2006/relationships/image" Target="../media/image22.jpeg"/><Relationship Id="rId4" Type="http://schemas.openxmlformats.org/officeDocument/2006/relationships/image" Target="../media/image18.png"/><Relationship Id="rId9" Type="http://schemas.openxmlformats.org/officeDocument/2006/relationships/image" Target="../media/image21.jpeg"/><Relationship Id="rId1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7.xml"/><Relationship Id="rId7" Type="http://schemas.openxmlformats.org/officeDocument/2006/relationships/image" Target="../media/image6.emf"/><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tags" Target="../tags/tag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hemeOverride" Target="../theme/themeOverride1.xml"/><Relationship Id="rId5" Type="http://schemas.openxmlformats.org/officeDocument/2006/relationships/notesSlide" Target="../notesSlides/notesSlide6.xml"/><Relationship Id="rId4"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8.jpeg"/><Relationship Id="rId5" Type="http://schemas.openxmlformats.org/officeDocument/2006/relationships/image" Target="../media/image13.jpe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p:cNvSpPr>
            <a:spLocks noGrp="1"/>
          </p:cNvSpPr>
          <p:nvPr>
            <p:ph type="subTitle" idx="1"/>
          </p:nvPr>
        </p:nvSpPr>
        <p:spPr>
          <a:xfrm>
            <a:off x="6807442" y="1860254"/>
            <a:ext cx="2844560" cy="458787"/>
          </a:xfrm>
        </p:spPr>
        <p:txBody>
          <a:bodyPr anchor="ctr"/>
          <a:lstStyle/>
          <a:p>
            <a:r>
              <a:rPr lang="en-US" b="1" dirty="0">
                <a:solidFill>
                  <a:schemeClr val="tx1"/>
                </a:solidFill>
                <a:latin typeface="Arial" pitchFamily="34" charset="0"/>
                <a:cs typeface="Arial" pitchFamily="34" charset="0"/>
              </a:rPr>
              <a:t>2025 July Investor Presentation</a:t>
            </a:r>
          </a:p>
        </p:txBody>
      </p:sp>
      <p:sp>
        <p:nvSpPr>
          <p:cNvPr id="8" name="Title 4"/>
          <p:cNvSpPr>
            <a:spLocks noGrp="1"/>
          </p:cNvSpPr>
          <p:nvPr>
            <p:ph type="ctrTitle" sz="quarter"/>
          </p:nvPr>
        </p:nvSpPr>
        <p:spPr>
          <a:xfrm>
            <a:off x="3248887" y="1078152"/>
            <a:ext cx="6403115" cy="461950"/>
          </a:xfrm>
        </p:spPr>
        <p:txBody>
          <a:bodyPr/>
          <a:lstStyle/>
          <a:p>
            <a:r>
              <a:rPr lang="en-US" b="1">
                <a:solidFill>
                  <a:schemeClr val="tx1"/>
                </a:solidFill>
                <a:latin typeface="Arial" pitchFamily="34" charset="0"/>
                <a:cs typeface="Arial" pitchFamily="34" charset="0"/>
              </a:rPr>
              <a:t>Colonial Coal International Corp.</a:t>
            </a:r>
          </a:p>
        </p:txBody>
      </p:sp>
      <p:sp>
        <p:nvSpPr>
          <p:cNvPr id="9" name="TextBox 8"/>
          <p:cNvSpPr txBox="1"/>
          <p:nvPr/>
        </p:nvSpPr>
        <p:spPr>
          <a:xfrm>
            <a:off x="8099175" y="183594"/>
            <a:ext cx="1640449" cy="400110"/>
          </a:xfrm>
          <a:prstGeom prst="rect">
            <a:avLst/>
          </a:prstGeom>
          <a:noFill/>
        </p:spPr>
        <p:txBody>
          <a:bodyPr wrap="none" rtlCol="0">
            <a:spAutoFit/>
          </a:bodyPr>
          <a:lstStyle/>
          <a:p>
            <a:r>
              <a:rPr lang="en-US" sz="2000" b="1">
                <a:solidFill>
                  <a:srgbClr val="FFFFFF"/>
                </a:solidFill>
                <a:effectLst>
                  <a:outerShdw blurRad="38100" dist="38100" dir="2700000" algn="tl">
                    <a:srgbClr val="000000">
                      <a:alpha val="43137"/>
                    </a:srgbClr>
                  </a:outerShdw>
                </a:effectLst>
              </a:rPr>
              <a:t>TSX-V: CAD</a:t>
            </a:r>
          </a:p>
        </p:txBody>
      </p:sp>
      <p:sp>
        <p:nvSpPr>
          <p:cNvPr id="6" name="Subtitle 5"/>
          <p:cNvSpPr txBox="1">
            <a:spLocks/>
          </p:cNvSpPr>
          <p:nvPr/>
        </p:nvSpPr>
        <p:spPr bwMode="gray">
          <a:xfrm>
            <a:off x="2771775" y="1530787"/>
            <a:ext cx="688022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0" indent="0" algn="r" defTabSz="892175" rtl="0" eaLnBrk="1" fontAlgn="base" hangingPunct="1">
              <a:lnSpc>
                <a:spcPct val="115000"/>
              </a:lnSpc>
              <a:spcBef>
                <a:spcPct val="0"/>
              </a:spcBef>
              <a:spcAft>
                <a:spcPct val="0"/>
              </a:spcAft>
              <a:buClrTx/>
              <a:buSzTx/>
              <a:buFontTx/>
              <a:buNone/>
              <a:defRPr sz="1200">
                <a:solidFill>
                  <a:schemeClr val="bg1"/>
                </a:solidFill>
                <a:latin typeface="Dax-Medium" pitchFamily="34" charset="0"/>
                <a:ea typeface="+mn-ea"/>
                <a:cs typeface="+mn-cs"/>
              </a:defRPr>
            </a:lvl1pPr>
            <a:lvl2pPr marL="461963" indent="-228600" algn="l" defTabSz="892175" rtl="0" eaLnBrk="1" fontAlgn="base" hangingPunct="1">
              <a:spcBef>
                <a:spcPct val="25000"/>
              </a:spcBef>
              <a:spcAft>
                <a:spcPct val="0"/>
              </a:spcAft>
              <a:buClr>
                <a:srgbClr val="83AED1"/>
              </a:buClr>
              <a:buSzPct val="70000"/>
              <a:buFont typeface="Wingdings" pitchFamily="2" charset="2"/>
              <a:buChar char="n"/>
              <a:defRPr sz="1200">
                <a:solidFill>
                  <a:schemeClr val="tx1"/>
                </a:solidFill>
                <a:latin typeface="+mn-lt"/>
                <a:ea typeface="+mn-ea"/>
              </a:defRPr>
            </a:lvl2pPr>
            <a:lvl3pPr marL="682625" indent="-219075" algn="l" defTabSz="892175" rtl="0" eaLnBrk="1" fontAlgn="base" hangingPunct="1">
              <a:spcBef>
                <a:spcPct val="25000"/>
              </a:spcBef>
              <a:spcAft>
                <a:spcPct val="0"/>
              </a:spcAft>
              <a:buClr>
                <a:srgbClr val="83AED1"/>
              </a:buClr>
              <a:buFont typeface="Arial" charset="0"/>
              <a:buChar char="–"/>
              <a:defRPr sz="1200">
                <a:solidFill>
                  <a:schemeClr val="tx1"/>
                </a:solidFill>
                <a:latin typeface="+mn-lt"/>
                <a:ea typeface="+mn-ea"/>
              </a:defRPr>
            </a:lvl3pPr>
            <a:lvl4pPr marL="901700" indent="-217488" algn="l" defTabSz="892175" rtl="0" eaLnBrk="1" fontAlgn="base" hangingPunct="1">
              <a:spcBef>
                <a:spcPct val="25000"/>
              </a:spcBef>
              <a:spcAft>
                <a:spcPct val="0"/>
              </a:spcAft>
              <a:buClr>
                <a:srgbClr val="83AED1"/>
              </a:buClr>
              <a:buFont typeface="Wingdings" pitchFamily="2" charset="2"/>
              <a:buChar char="w"/>
              <a:defRPr sz="1200">
                <a:solidFill>
                  <a:schemeClr val="tx1"/>
                </a:solidFill>
                <a:latin typeface="+mn-lt"/>
                <a:ea typeface="+mn-ea"/>
              </a:defRPr>
            </a:lvl4pPr>
            <a:lvl5pPr marL="1146175" indent="-242888" algn="l" defTabSz="892175" rtl="0" eaLnBrk="1" fontAlgn="base" hangingPunct="1">
              <a:spcBef>
                <a:spcPct val="25000"/>
              </a:spcBef>
              <a:spcAft>
                <a:spcPct val="0"/>
              </a:spcAft>
              <a:buClr>
                <a:srgbClr val="83AED1"/>
              </a:buClr>
              <a:buFont typeface="Arial" charset="0"/>
              <a:buChar char="&gt;"/>
              <a:defRPr sz="1200">
                <a:solidFill>
                  <a:schemeClr val="tx1"/>
                </a:solidFill>
                <a:latin typeface="+mn-lt"/>
                <a:ea typeface="+mn-ea"/>
              </a:defRPr>
            </a:lvl5pPr>
            <a:lvl6pPr marL="1603375" indent="-242888" algn="l" defTabSz="892175" rtl="0" eaLnBrk="1" fontAlgn="base" hangingPunct="1">
              <a:spcBef>
                <a:spcPct val="25000"/>
              </a:spcBef>
              <a:spcAft>
                <a:spcPct val="0"/>
              </a:spcAft>
              <a:buClr>
                <a:srgbClr val="83AED1"/>
              </a:buClr>
              <a:buFont typeface="Arial" charset="0"/>
              <a:buChar char="&gt;"/>
              <a:defRPr sz="1200">
                <a:solidFill>
                  <a:schemeClr val="tx1"/>
                </a:solidFill>
                <a:latin typeface="+mn-lt"/>
                <a:ea typeface="+mn-ea"/>
              </a:defRPr>
            </a:lvl6pPr>
            <a:lvl7pPr marL="2060575" indent="-242888" algn="l" defTabSz="892175" rtl="0" eaLnBrk="1" fontAlgn="base" hangingPunct="1">
              <a:spcBef>
                <a:spcPct val="25000"/>
              </a:spcBef>
              <a:spcAft>
                <a:spcPct val="0"/>
              </a:spcAft>
              <a:buClr>
                <a:srgbClr val="83AED1"/>
              </a:buClr>
              <a:buFont typeface="Arial" charset="0"/>
              <a:buChar char="&gt;"/>
              <a:defRPr sz="1200">
                <a:solidFill>
                  <a:schemeClr val="tx1"/>
                </a:solidFill>
                <a:latin typeface="+mn-lt"/>
                <a:ea typeface="+mn-ea"/>
              </a:defRPr>
            </a:lvl7pPr>
            <a:lvl8pPr marL="2517775" indent="-242888" algn="l" defTabSz="892175" rtl="0" eaLnBrk="1" fontAlgn="base" hangingPunct="1">
              <a:spcBef>
                <a:spcPct val="25000"/>
              </a:spcBef>
              <a:spcAft>
                <a:spcPct val="0"/>
              </a:spcAft>
              <a:buClr>
                <a:srgbClr val="83AED1"/>
              </a:buClr>
              <a:buFont typeface="Arial" charset="0"/>
              <a:buChar char="&gt;"/>
              <a:defRPr sz="1200">
                <a:solidFill>
                  <a:schemeClr val="tx1"/>
                </a:solidFill>
                <a:latin typeface="+mn-lt"/>
                <a:ea typeface="+mn-ea"/>
              </a:defRPr>
            </a:lvl8pPr>
            <a:lvl9pPr marL="2974975" indent="-242888" algn="l" defTabSz="892175" rtl="0" eaLnBrk="1" fontAlgn="base" hangingPunct="1">
              <a:spcBef>
                <a:spcPct val="25000"/>
              </a:spcBef>
              <a:spcAft>
                <a:spcPct val="0"/>
              </a:spcAft>
              <a:buClr>
                <a:srgbClr val="83AED1"/>
              </a:buClr>
              <a:buFont typeface="Arial" charset="0"/>
              <a:buChar char="&gt;"/>
              <a:defRPr sz="1200">
                <a:solidFill>
                  <a:schemeClr val="tx1"/>
                </a:solidFill>
                <a:latin typeface="+mn-lt"/>
                <a:ea typeface="+mn-ea"/>
              </a:defRPr>
            </a:lvl9pPr>
          </a:lstStyle>
          <a:p>
            <a:r>
              <a:rPr lang="en-US" sz="1800" b="1">
                <a:solidFill>
                  <a:srgbClr val="000000"/>
                </a:solidFill>
                <a:latin typeface="Arial" pitchFamily="34" charset="0"/>
                <a:cs typeface="Arial" pitchFamily="34" charset="0"/>
              </a:rPr>
              <a:t>Western Canada’s Leading Coking Coal Developer</a:t>
            </a:r>
          </a:p>
        </p:txBody>
      </p:sp>
    </p:spTree>
    <p:custDataLst>
      <p:tags r:id="rId1"/>
    </p:custDataLst>
    <p:extLst>
      <p:ext uri="{BB962C8B-B14F-4D97-AF65-F5344CB8AC3E}">
        <p14:creationId xmlns:p14="http://schemas.microsoft.com/office/powerpoint/2010/main" val="104299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a:extLst>
              <a:ext uri="{FF2B5EF4-FFF2-40B4-BE49-F238E27FC236}">
                <a16:creationId xmlns:a16="http://schemas.microsoft.com/office/drawing/2014/main" id="{88861228-8446-407C-9C28-F4816BF82106}"/>
              </a:ext>
            </a:extLst>
          </p:cNvPr>
          <p:cNvSpPr txBox="1">
            <a:spLocks noChangeArrowheads="1"/>
          </p:cNvSpPr>
          <p:nvPr>
            <p:custDataLst>
              <p:tags r:id="rId1"/>
            </p:custDataLst>
          </p:nvPr>
        </p:nvSpPr>
        <p:spPr bwMode="gray">
          <a:xfrm>
            <a:off x="2758439" y="2705098"/>
            <a:ext cx="4832985" cy="2133601"/>
          </a:xfrm>
          <a:prstGeom prst="rect">
            <a:avLst/>
          </a:prstGeom>
          <a:gradFill>
            <a:gsLst>
              <a:gs pos="97000">
                <a:srgbClr val="F2B08E">
                  <a:alpha val="98000"/>
                  <a:lumMod val="47000"/>
                  <a:lumOff val="53000"/>
                </a:srgbClr>
              </a:gs>
              <a:gs pos="86000">
                <a:schemeClr val="accent4">
                  <a:lumMod val="20000"/>
                  <a:lumOff val="80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lin ang="5400000" scaled="1"/>
          </a:gradFill>
          <a:ln w="12700">
            <a:solidFill>
              <a:schemeClr val="accent1"/>
            </a:solidFill>
            <a:miter lim="800000"/>
            <a:headEnd/>
            <a:tailEnd/>
          </a:ln>
          <a:effectLst>
            <a:outerShdw blurRad="50800" dist="38100" dir="8100000" algn="tr" rotWithShape="0">
              <a:prstClr val="black">
                <a:alpha val="40000"/>
              </a:prstClr>
            </a:outerShdw>
          </a:effectLst>
        </p:spPr>
        <p:txBody>
          <a:bodyPr lIns="100114" tIns="52057" rIns="100114" bIns="52057" anchor="ctr"/>
          <a:lstStyle>
            <a:defPPr>
              <a:defRPr lang="en-US"/>
            </a:defPPr>
            <a:lvl1pPr algn="ctr" eaLnBrk="1" hangingPunct="1">
              <a:spcBef>
                <a:spcPct val="50000"/>
              </a:spcBef>
              <a:defRPr sz="1200" b="1">
                <a:solidFill>
                  <a:schemeClr val="bg1"/>
                </a:solidFill>
                <a:ea typeface="LF_Kai" pitchFamily="2" charset="-122"/>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sz="2800" dirty="0">
                <a:solidFill>
                  <a:schemeClr val="tx1"/>
                </a:solidFill>
                <a:effectLst>
                  <a:outerShdw blurRad="50800" dist="50800" dir="5400000" algn="ctr" rotWithShape="0">
                    <a:schemeClr val="accent2">
                      <a:lumMod val="75000"/>
                      <a:lumOff val="25000"/>
                    </a:schemeClr>
                  </a:outerShdw>
                </a:effectLst>
              </a:rPr>
              <a:t>HUGUENOT</a:t>
            </a:r>
            <a:endParaRPr lang="en-US" sz="2000" dirty="0">
              <a:solidFill>
                <a:schemeClr val="tx1"/>
              </a:solidFill>
              <a:effectLst>
                <a:outerShdw blurRad="50800" dist="50800" dir="5400000" algn="ctr" rotWithShape="0">
                  <a:schemeClr val="accent2">
                    <a:lumMod val="75000"/>
                    <a:lumOff val="25000"/>
                  </a:schemeClr>
                </a:outerShdw>
              </a:effectLst>
            </a:endParaRPr>
          </a:p>
        </p:txBody>
      </p:sp>
      <p:sp>
        <p:nvSpPr>
          <p:cNvPr id="4" name="Rectangle 146">
            <a:extLst>
              <a:ext uri="{FF2B5EF4-FFF2-40B4-BE49-F238E27FC236}">
                <a16:creationId xmlns:a16="http://schemas.microsoft.com/office/drawing/2014/main" id="{7C49974D-9E68-4145-81D4-6C5622DCF05C}"/>
              </a:ext>
            </a:extLst>
          </p:cNvPr>
          <p:cNvSpPr txBox="1">
            <a:spLocks noChangeArrowheads="1"/>
          </p:cNvSpPr>
          <p:nvPr/>
        </p:nvSpPr>
        <p:spPr bwMode="gray">
          <a:xfrm>
            <a:off x="432000" y="468000"/>
            <a:ext cx="720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0941" rIns="0" bIns="50941" numCol="1" anchor="ctr" anchorCtr="0" compatLnSpc="1">
            <a:prstTxWarp prst="textNoShape">
              <a:avLst/>
            </a:prstTxWarp>
            <a:spAutoFit/>
          </a:bodyPr>
          <a:lstStyle>
            <a:lvl1pPr algn="l" defTabSz="1019175" rtl="0" eaLnBrk="1" fontAlgn="base" hangingPunct="1">
              <a:lnSpc>
                <a:spcPts val="2788"/>
              </a:lnSpc>
              <a:spcBef>
                <a:spcPct val="0"/>
              </a:spcBef>
              <a:spcAft>
                <a:spcPct val="0"/>
              </a:spcAft>
              <a:defRPr sz="2400">
                <a:solidFill>
                  <a:srgbClr val="FFFFFF"/>
                </a:solidFill>
                <a:latin typeface="+mj-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pPr fontAlgn="auto">
              <a:spcAft>
                <a:spcPts val="0"/>
              </a:spcAft>
              <a:defRPr/>
            </a:pPr>
            <a:r>
              <a:rPr lang="en-US" kern="0" dirty="0"/>
              <a:t>Colonial Projects Overview:</a:t>
            </a:r>
          </a:p>
        </p:txBody>
      </p:sp>
    </p:spTree>
    <p:extLst>
      <p:ext uri="{BB962C8B-B14F-4D97-AF65-F5344CB8AC3E}">
        <p14:creationId xmlns:p14="http://schemas.microsoft.com/office/powerpoint/2010/main" val="2162356862"/>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03CFD-BE60-5A68-F8CE-BB2A6673AEEC}"/>
            </a:ext>
          </a:extLst>
        </p:cNvPr>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FA3F241F-4DCF-7259-70D6-73C212429A3F}"/>
              </a:ext>
            </a:extLst>
          </p:cNvPr>
          <p:cNvCxnSpPr/>
          <p:nvPr/>
        </p:nvCxnSpPr>
        <p:spPr bwMode="auto">
          <a:xfrm>
            <a:off x="1669542" y="2273926"/>
            <a:ext cx="772031" cy="165777"/>
          </a:xfrm>
          <a:prstGeom prst="line">
            <a:avLst/>
          </a:prstGeom>
          <a:solidFill>
            <a:schemeClr val="accent1"/>
          </a:solidFill>
          <a:ln w="12700" cap="flat" cmpd="sng" algn="ctr">
            <a:solidFill>
              <a:schemeClr val="bg1"/>
            </a:solidFill>
            <a:prstDash val="solid"/>
            <a:round/>
            <a:headEnd type="none" w="med" len="med"/>
            <a:tailEnd type="none" w="med" len="med"/>
          </a:ln>
          <a:effectLst/>
        </p:spPr>
      </p:cxnSp>
      <p:sp>
        <p:nvSpPr>
          <p:cNvPr id="44" name="Rectangle 146">
            <a:extLst>
              <a:ext uri="{FF2B5EF4-FFF2-40B4-BE49-F238E27FC236}">
                <a16:creationId xmlns:a16="http://schemas.microsoft.com/office/drawing/2014/main" id="{C1FE2572-DC58-AE0E-A4E0-34CDE7E7B2AC}"/>
              </a:ext>
            </a:extLst>
          </p:cNvPr>
          <p:cNvSpPr txBox="1">
            <a:spLocks noChangeArrowheads="1"/>
          </p:cNvSpPr>
          <p:nvPr/>
        </p:nvSpPr>
        <p:spPr bwMode="gray">
          <a:xfrm>
            <a:off x="432000" y="468000"/>
            <a:ext cx="720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0941" rIns="0" bIns="50941" numCol="1" anchor="ctr" anchorCtr="0" compatLnSpc="1">
            <a:prstTxWarp prst="textNoShape">
              <a:avLst/>
            </a:prstTxWarp>
            <a:spAutoFit/>
          </a:bodyPr>
          <a:lstStyle>
            <a:lvl1pPr algn="l" defTabSz="1019175" rtl="0" eaLnBrk="1" fontAlgn="base" hangingPunct="1">
              <a:lnSpc>
                <a:spcPts val="2788"/>
              </a:lnSpc>
              <a:spcBef>
                <a:spcPct val="0"/>
              </a:spcBef>
              <a:spcAft>
                <a:spcPct val="0"/>
              </a:spcAft>
              <a:defRPr sz="2400">
                <a:solidFill>
                  <a:srgbClr val="FFFFFF"/>
                </a:solidFill>
                <a:latin typeface="+mj-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pPr fontAlgn="auto">
              <a:spcAft>
                <a:spcPts val="0"/>
              </a:spcAft>
              <a:defRPr/>
            </a:pPr>
            <a:r>
              <a:rPr lang="en-US" kern="0" dirty="0"/>
              <a:t>Company Overview: Colonial Coal</a:t>
            </a:r>
          </a:p>
        </p:txBody>
      </p:sp>
      <p:sp>
        <p:nvSpPr>
          <p:cNvPr id="36" name="Rectangle 8">
            <a:extLst>
              <a:ext uri="{FF2B5EF4-FFF2-40B4-BE49-F238E27FC236}">
                <a16:creationId xmlns:a16="http://schemas.microsoft.com/office/drawing/2014/main" id="{1266F904-C1E9-A85C-C7E4-10943E439DAD}"/>
              </a:ext>
            </a:extLst>
          </p:cNvPr>
          <p:cNvSpPr>
            <a:spLocks noGrp="1" noChangeArrowheads="1"/>
          </p:cNvSpPr>
          <p:nvPr>
            <p:ph type="title"/>
          </p:nvPr>
        </p:nvSpPr>
        <p:spPr>
          <a:xfrm>
            <a:off x="432000" y="756000"/>
            <a:ext cx="7200000" cy="360000"/>
          </a:xfrm>
        </p:spPr>
        <p:txBody>
          <a:bodyPr/>
          <a:lstStyle/>
          <a:p>
            <a:r>
              <a:rPr lang="en-CA" sz="1600" b="1" dirty="0">
                <a:solidFill>
                  <a:schemeClr val="accent3">
                    <a:lumMod val="20000"/>
                    <a:lumOff val="80000"/>
                  </a:schemeClr>
                </a:solidFill>
              </a:rPr>
              <a:t>HUGUENOT PROPERTY  </a:t>
            </a:r>
            <a:endParaRPr lang="en-US" sz="1500" dirty="0">
              <a:solidFill>
                <a:schemeClr val="accent3">
                  <a:lumMod val="20000"/>
                  <a:lumOff val="80000"/>
                </a:schemeClr>
              </a:solidFill>
            </a:endParaRPr>
          </a:p>
        </p:txBody>
      </p:sp>
      <p:sp>
        <p:nvSpPr>
          <p:cNvPr id="38" name="Rectangle 37">
            <a:extLst>
              <a:ext uri="{FF2B5EF4-FFF2-40B4-BE49-F238E27FC236}">
                <a16:creationId xmlns:a16="http://schemas.microsoft.com/office/drawing/2014/main" id="{C1550E36-FD64-E93F-208E-3E87F7FBC885}"/>
              </a:ext>
            </a:extLst>
          </p:cNvPr>
          <p:cNvSpPr/>
          <p:nvPr/>
        </p:nvSpPr>
        <p:spPr>
          <a:xfrm>
            <a:off x="209510" y="1361722"/>
            <a:ext cx="5513558" cy="5132174"/>
          </a:xfrm>
          <a:prstGeom prst="rect">
            <a:avLst/>
          </a:prstGeom>
        </p:spPr>
        <p:txBody>
          <a:bodyPr wrap="square">
            <a:spAutoFit/>
          </a:bodyPr>
          <a:lstStyle/>
          <a:p>
            <a:pPr marL="171450" indent="-171450" algn="l" fontAlgn="auto">
              <a:spcAft>
                <a:spcPts val="0"/>
              </a:spcAft>
              <a:buClr>
                <a:srgbClr val="4A5535"/>
              </a:buClr>
              <a:buSzPct val="100000"/>
              <a:buFont typeface="Wingdings" panose="05000000000000000000" pitchFamily="2" charset="2"/>
              <a:buChar char="§"/>
              <a:defRPr/>
            </a:pPr>
            <a:r>
              <a:rPr lang="en-CA" dirty="0">
                <a:latin typeface="Arial" panose="020B0604020202020204" pitchFamily="34" charset="0"/>
                <a:cs typeface="Arial" panose="020B0604020202020204" pitchFamily="34" charset="0"/>
              </a:rPr>
              <a:t>Situated adjacent to and contiguous with the proposed Belcourt South open pit (owned by PRC)</a:t>
            </a:r>
            <a:endParaRPr lang="en-CA" strike="sngStrike" dirty="0">
              <a:latin typeface="Arial" panose="020B0604020202020204" pitchFamily="34" charset="0"/>
              <a:cs typeface="Arial" panose="020B0604020202020204" pitchFamily="34" charset="0"/>
            </a:endParaRPr>
          </a:p>
          <a:p>
            <a:pPr algn="l" fontAlgn="auto">
              <a:spcAft>
                <a:spcPts val="0"/>
              </a:spcAft>
              <a:buClr>
                <a:srgbClr val="4A5535"/>
              </a:buClr>
              <a:buSzPct val="100000"/>
              <a:defRPr/>
            </a:pPr>
            <a:endParaRPr lang="en-CA" sz="500" b="1" strike="sngStrike" dirty="0">
              <a:effectLst>
                <a:outerShdw blurRad="50800" dist="50800" dir="5400000" algn="ctr" rotWithShape="0">
                  <a:schemeClr val="bg1">
                    <a:lumMod val="75000"/>
                  </a:schemeClr>
                </a:outerShdw>
              </a:effectLst>
              <a:latin typeface="Arial" panose="020B0604020202020204" pitchFamily="34" charset="0"/>
              <a:cs typeface="Arial" panose="020B0604020202020204" pitchFamily="34" charset="0"/>
            </a:endParaRPr>
          </a:p>
          <a:p>
            <a:pPr marL="171450" indent="-171450" algn="l" fontAlgn="auto">
              <a:spcAft>
                <a:spcPts val="0"/>
              </a:spcAft>
              <a:buClr>
                <a:srgbClr val="4A5535"/>
              </a:buClr>
              <a:buSzPct val="100000"/>
              <a:buFont typeface="Wingdings" panose="05000000000000000000" pitchFamily="2" charset="2"/>
              <a:buChar char="§"/>
              <a:defRPr/>
            </a:pPr>
            <a:r>
              <a:rPr lang="en-CA" dirty="0">
                <a:latin typeface="Arial" panose="020B0604020202020204" pitchFamily="34" charset="0"/>
                <a:cs typeface="Arial" panose="020B0604020202020204" pitchFamily="34" charset="0"/>
              </a:rPr>
              <a:t>Trucking distance of ~111 km road– also accessible by ~85 km rail spur (or combination rail and overland conveyor) -  to link with the existing rail line</a:t>
            </a:r>
          </a:p>
          <a:p>
            <a:pPr marL="171450" indent="-171450" algn="l" fontAlgn="auto">
              <a:spcAft>
                <a:spcPts val="0"/>
              </a:spcAft>
              <a:buClr>
                <a:srgbClr val="4A5535"/>
              </a:buClr>
              <a:buSzPct val="100000"/>
              <a:buFont typeface="Wingdings" panose="05000000000000000000" pitchFamily="2" charset="2"/>
              <a:buChar char="§"/>
              <a:defRPr/>
            </a:pPr>
            <a:endParaRPr lang="en-CA" sz="500" b="1" dirty="0">
              <a:effectLst>
                <a:outerShdw blurRad="50800" dist="50800" dir="5400000" algn="ctr" rotWithShape="0">
                  <a:schemeClr val="bg1">
                    <a:lumMod val="75000"/>
                  </a:schemeClr>
                </a:outerShdw>
              </a:effectLst>
              <a:latin typeface="Arial" panose="020B0604020202020204" pitchFamily="34" charset="0"/>
              <a:cs typeface="Arial" panose="020B0604020202020204" pitchFamily="34" charset="0"/>
            </a:endParaRPr>
          </a:p>
          <a:p>
            <a:pPr marL="171450" indent="-171450" algn="l" fontAlgn="auto">
              <a:spcAft>
                <a:spcPts val="0"/>
              </a:spcAft>
              <a:buClr>
                <a:srgbClr val="4A5535"/>
              </a:buClr>
              <a:buSzPct val="100000"/>
              <a:buFont typeface="Wingdings" panose="05000000000000000000" pitchFamily="2" charset="2"/>
              <a:buChar char="§"/>
              <a:defRPr/>
            </a:pPr>
            <a:r>
              <a:rPr lang="en-CA" dirty="0">
                <a:latin typeface="Arial" panose="020B0604020202020204" pitchFamily="34" charset="0"/>
                <a:cs typeface="Arial" panose="020B0604020202020204" pitchFamily="34" charset="0"/>
              </a:rPr>
              <a:t>Amenable to surface and underground mining</a:t>
            </a:r>
            <a:br>
              <a:rPr lang="en-CA" dirty="0">
                <a:latin typeface="Arial" panose="020B0604020202020204" pitchFamily="34" charset="0"/>
                <a:cs typeface="Arial" panose="020B0604020202020204" pitchFamily="34" charset="0"/>
              </a:rPr>
            </a:br>
            <a:endParaRPr lang="en-CA" sz="500" dirty="0">
              <a:latin typeface="Arial" panose="020B0604020202020204" pitchFamily="34" charset="0"/>
              <a:cs typeface="Arial" panose="020B0604020202020204" pitchFamily="34" charset="0"/>
            </a:endParaRPr>
          </a:p>
          <a:p>
            <a:pPr marL="171450" indent="-171450" algn="l" fontAlgn="auto">
              <a:spcAft>
                <a:spcPts val="0"/>
              </a:spcAft>
              <a:buClr>
                <a:srgbClr val="4A5535"/>
              </a:buClr>
              <a:buSzPct val="100000"/>
              <a:buFont typeface="Wingdings" panose="05000000000000000000" pitchFamily="2" charset="2"/>
              <a:buChar char="§"/>
              <a:defRPr/>
            </a:pPr>
            <a:r>
              <a:rPr lang="en-CA" dirty="0">
                <a:latin typeface="Arial" panose="020B0604020202020204" pitchFamily="34" charset="0"/>
                <a:cs typeface="Arial" panose="020B0604020202020204" pitchFamily="34" charset="0"/>
              </a:rPr>
              <a:t>1.5 royalty on FOB sale price</a:t>
            </a:r>
          </a:p>
          <a:p>
            <a:pPr marL="171450" indent="-171450" algn="l" fontAlgn="auto">
              <a:spcAft>
                <a:spcPts val="0"/>
              </a:spcAft>
              <a:buClr>
                <a:srgbClr val="4A5535"/>
              </a:buClr>
              <a:buSzPct val="100000"/>
              <a:buFont typeface="Wingdings" panose="05000000000000000000" pitchFamily="2" charset="2"/>
              <a:buChar char="§"/>
              <a:defRPr/>
            </a:pPr>
            <a:endParaRPr lang="en-CA" sz="500" dirty="0">
              <a:latin typeface="Arial" panose="020B0604020202020204" pitchFamily="34" charset="0"/>
              <a:cs typeface="Arial" panose="020B0604020202020204" pitchFamily="34" charset="0"/>
            </a:endParaRPr>
          </a:p>
          <a:p>
            <a:pPr marL="171450" indent="-171450" algn="l" fontAlgn="auto">
              <a:spcAft>
                <a:spcPts val="0"/>
              </a:spcAft>
              <a:buClr>
                <a:srgbClr val="4A5535"/>
              </a:buClr>
              <a:buSzPct val="100000"/>
              <a:buFont typeface="Wingdings" panose="05000000000000000000" pitchFamily="2" charset="2"/>
              <a:buChar char="§"/>
              <a:defRPr/>
            </a:pPr>
            <a:r>
              <a:rPr lang="en-CA" dirty="0">
                <a:latin typeface="Arial" panose="020B0604020202020204" pitchFamily="34" charset="0"/>
                <a:cs typeface="Arial" panose="020B0604020202020204" pitchFamily="34" charset="0"/>
              </a:rPr>
              <a:t>Gates Formation coal seams: the same geological formation as mined by past and current producers in the Tumbler Ridge area</a:t>
            </a:r>
            <a:br>
              <a:rPr lang="en-CA" dirty="0">
                <a:latin typeface="Arial" panose="020B0604020202020204" pitchFamily="34" charset="0"/>
                <a:cs typeface="Arial" panose="020B0604020202020204" pitchFamily="34" charset="0"/>
              </a:rPr>
            </a:br>
            <a:endParaRPr lang="en-CA" sz="500" dirty="0">
              <a:latin typeface="Arial" panose="020B0604020202020204" pitchFamily="34" charset="0"/>
              <a:cs typeface="Arial" panose="020B0604020202020204" pitchFamily="34" charset="0"/>
            </a:endParaRPr>
          </a:p>
          <a:p>
            <a:pPr marL="171450" indent="-171450" algn="l" fontAlgn="auto">
              <a:spcAft>
                <a:spcPts val="0"/>
              </a:spcAft>
              <a:buClr>
                <a:srgbClr val="4A5535"/>
              </a:buClr>
              <a:buSzPct val="100000"/>
              <a:buFont typeface="Wingdings" panose="05000000000000000000" pitchFamily="2" charset="2"/>
              <a:buChar char="§"/>
              <a:defRPr/>
            </a:pPr>
            <a:r>
              <a:rPr lang="en-CA" dirty="0"/>
              <a:t>2018 PEA is based on an original study conducted in 2013 and updated in 2018, using then-current scoping-level cost estimates and economic analyses. It</a:t>
            </a:r>
            <a:r>
              <a:rPr lang="en-US" dirty="0"/>
              <a:t> contemplates the construction of an 85 km rail spur, built by a third party, which would be accessible to other potential producers in the region. This rail spur would connect the project to the main rail line; however, the distance may be shorter if an overland conveyor is utilized.</a:t>
            </a:r>
          </a:p>
          <a:p>
            <a:pPr marL="180975" lvl="1" indent="-180975" algn="l" eaLnBrk="1" fontAlgn="auto" hangingPunct="1">
              <a:spcBef>
                <a:spcPct val="25000"/>
              </a:spcBef>
              <a:spcAft>
                <a:spcPts val="300"/>
              </a:spcAft>
              <a:buClr>
                <a:srgbClr val="A9B3C1"/>
              </a:buClr>
              <a:buSzPct val="70000"/>
              <a:buFont typeface="Wingdings" pitchFamily="2" charset="2"/>
              <a:buChar char="n"/>
              <a:defRPr/>
            </a:pPr>
            <a:r>
              <a:rPr lang="en-US" dirty="0">
                <a:latin typeface="Arial" panose="020B0604020202020204" pitchFamily="34" charset="0"/>
                <a:cs typeface="Arial" panose="020B0604020202020204" pitchFamily="34" charset="0"/>
              </a:rPr>
              <a:t>2020 PEA contemplates trucking to the existing rail line via upgraded off-highway roads (~75 km) and existing paved highway  (~36 km)</a:t>
            </a:r>
          </a:p>
          <a:p>
            <a:pPr marL="180975" lvl="1" indent="-180975" algn="l" eaLnBrk="1" fontAlgn="auto" hangingPunct="1">
              <a:spcBef>
                <a:spcPct val="25000"/>
              </a:spcBef>
              <a:spcAft>
                <a:spcPts val="300"/>
              </a:spcAft>
              <a:buClr>
                <a:srgbClr val="A9B3C1"/>
              </a:buClr>
              <a:buSzPct val="70000"/>
              <a:buFont typeface="Wingdings" pitchFamily="2" charset="2"/>
              <a:buChar char="n"/>
              <a:defRPr/>
            </a:pPr>
            <a:r>
              <a:rPr lang="en-CA" dirty="0"/>
              <a:t>The mining studies conducted in 2013 and 2018 examined a combination of open-pit and underground methods.</a:t>
            </a:r>
          </a:p>
          <a:p>
            <a:pPr marL="180975" lvl="1" indent="-180975" algn="l" fontAlgn="auto">
              <a:spcBef>
                <a:spcPct val="25000"/>
              </a:spcBef>
              <a:spcAft>
                <a:spcPts val="300"/>
              </a:spcAft>
              <a:buClr>
                <a:srgbClr val="A9B3C1"/>
              </a:buClr>
              <a:buSzPct val="70000"/>
              <a:buFont typeface="Wingdings" pitchFamily="2" charset="2"/>
              <a:buChar char="n"/>
              <a:defRPr/>
            </a:pPr>
            <a:r>
              <a:rPr lang="en-CA" kern="100" dirty="0">
                <a:latin typeface="Arial" panose="020B0604020202020204" pitchFamily="34" charset="0"/>
                <a:ea typeface="Aptos" panose="020B0004020202020204" pitchFamily="34" charset="0"/>
                <a:cs typeface="Arial" panose="020B0604020202020204" pitchFamily="34" charset="0"/>
              </a:rPr>
              <a:t>During the 2018 update, an opportunity was recognized to expand the open pit by increasing the stripping ratio, resulting in higher recoverable tonnages of mineable coal. </a:t>
            </a:r>
            <a:r>
              <a:rPr lang="en-US" kern="100" dirty="0">
                <a:latin typeface="Arial" panose="020B0604020202020204" pitchFamily="34" charset="0"/>
                <a:ea typeface="Aptos" panose="020B0004020202020204" pitchFamily="34" charset="0"/>
                <a:cs typeface="Arial" panose="020B0604020202020204" pitchFamily="34" charset="0"/>
              </a:rPr>
              <a:t>This prompted the 2020 study, which examined a stand-alone surface mining option in a new PEA.</a:t>
            </a:r>
            <a:endParaRPr lang="en-CA" dirty="0">
              <a:latin typeface="Arial" panose="020B0604020202020204" pitchFamily="34" charset="0"/>
              <a:cs typeface="Arial" panose="020B0604020202020204" pitchFamily="34" charset="0"/>
            </a:endParaRPr>
          </a:p>
          <a:p>
            <a:pPr marL="180975" lvl="1" indent="-180975" algn="l" eaLnBrk="1" fontAlgn="auto" hangingPunct="1">
              <a:spcBef>
                <a:spcPct val="25000"/>
              </a:spcBef>
              <a:spcAft>
                <a:spcPts val="300"/>
              </a:spcAft>
              <a:buClr>
                <a:srgbClr val="A9B3C1"/>
              </a:buClr>
              <a:buSzPct val="70000"/>
              <a:buFont typeface="Wingdings" pitchFamily="2" charset="2"/>
              <a:buChar char="n"/>
              <a:defRPr/>
            </a:pPr>
            <a:r>
              <a:rPr lang="en-CA" dirty="0">
                <a:latin typeface="Arial" panose="020B0604020202020204" pitchFamily="34" charset="0"/>
                <a:cs typeface="Arial" panose="020B0604020202020204" pitchFamily="34" charset="0"/>
              </a:rPr>
              <a:t>Each </a:t>
            </a:r>
            <a:r>
              <a:rPr lang="en-US" altLang="zh-CN" dirty="0">
                <a:latin typeface="Arial" panose="020B0604020202020204" pitchFamily="34" charset="0"/>
                <a:cs typeface="Arial" panose="020B0604020202020204" pitchFamily="34" charset="0"/>
              </a:rPr>
              <a:t>PEA contemplates a 78 km, 230 kilovolt power transmission line.</a:t>
            </a:r>
            <a:endParaRPr lang="en-CA" dirty="0"/>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EC014942-3210-814C-7F92-A59412A78317}"/>
                  </a:ext>
                </a:extLst>
              </p14:cNvPr>
              <p14:cNvContentPartPr/>
              <p14:nvPr/>
            </p14:nvContentPartPr>
            <p14:xfrm>
              <a:off x="10515330" y="5390820"/>
              <a:ext cx="360" cy="360"/>
            </p14:xfrm>
          </p:contentPart>
        </mc:Choice>
        <mc:Fallback xmlns="">
          <p:pic>
            <p:nvPicPr>
              <p:cNvPr id="6" name="Ink 5">
                <a:extLst>
                  <a:ext uri="{FF2B5EF4-FFF2-40B4-BE49-F238E27FC236}">
                    <a16:creationId xmlns:a16="http://schemas.microsoft.com/office/drawing/2014/main" id="{EC014942-3210-814C-7F92-A59412A78317}"/>
                  </a:ext>
                </a:extLst>
              </p:cNvPr>
              <p:cNvPicPr/>
              <p:nvPr/>
            </p:nvPicPr>
            <p:blipFill>
              <a:blip r:embed="rId3"/>
              <a:stretch>
                <a:fillRect/>
              </a:stretch>
            </p:blipFill>
            <p:spPr>
              <a:xfrm>
                <a:off x="10506330" y="5381820"/>
                <a:ext cx="18000" cy="18000"/>
              </a:xfrm>
              <a:prstGeom prst="rect">
                <a:avLst/>
              </a:prstGeom>
            </p:spPr>
          </p:pic>
        </mc:Fallback>
      </mc:AlternateContent>
      <p:pic>
        <p:nvPicPr>
          <p:cNvPr id="12" name="Picture 11">
            <a:extLst>
              <a:ext uri="{FF2B5EF4-FFF2-40B4-BE49-F238E27FC236}">
                <a16:creationId xmlns:a16="http://schemas.microsoft.com/office/drawing/2014/main" id="{DCBBE6F0-36B0-B8AB-3F57-98EE56D89A7A}"/>
              </a:ext>
            </a:extLst>
          </p:cNvPr>
          <p:cNvPicPr>
            <a:picLocks noChangeAspect="1"/>
          </p:cNvPicPr>
          <p:nvPr/>
        </p:nvPicPr>
        <p:blipFill>
          <a:blip r:embed="rId4"/>
          <a:stretch>
            <a:fillRect/>
          </a:stretch>
        </p:blipFill>
        <p:spPr>
          <a:xfrm>
            <a:off x="5723068" y="1361722"/>
            <a:ext cx="4029637" cy="5048955"/>
          </a:xfrm>
          <a:prstGeom prst="rect">
            <a:avLst/>
          </a:prstGeom>
        </p:spPr>
      </p:pic>
    </p:spTree>
    <p:extLst>
      <p:ext uri="{BB962C8B-B14F-4D97-AF65-F5344CB8AC3E}">
        <p14:creationId xmlns:p14="http://schemas.microsoft.com/office/powerpoint/2010/main" val="162405427"/>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1158307390"/>
              </p:ext>
            </p:extLst>
          </p:nvPr>
        </p:nvGraphicFramePr>
        <p:xfrm>
          <a:off x="6011999" y="2088000"/>
          <a:ext cx="3722400" cy="1191149"/>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838701">
                  <a:extLst>
                    <a:ext uri="{9D8B030D-6E8A-4147-A177-3AD203B41FA5}">
                      <a16:colId xmlns:a16="http://schemas.microsoft.com/office/drawing/2014/main" val="20000"/>
                    </a:ext>
                  </a:extLst>
                </a:gridCol>
                <a:gridCol w="699073">
                  <a:extLst>
                    <a:ext uri="{9D8B030D-6E8A-4147-A177-3AD203B41FA5}">
                      <a16:colId xmlns:a16="http://schemas.microsoft.com/office/drawing/2014/main" val="20001"/>
                    </a:ext>
                  </a:extLst>
                </a:gridCol>
                <a:gridCol w="630150">
                  <a:extLst>
                    <a:ext uri="{9D8B030D-6E8A-4147-A177-3AD203B41FA5}">
                      <a16:colId xmlns:a16="http://schemas.microsoft.com/office/drawing/2014/main" val="20002"/>
                    </a:ext>
                  </a:extLst>
                </a:gridCol>
                <a:gridCol w="802558">
                  <a:extLst>
                    <a:ext uri="{9D8B030D-6E8A-4147-A177-3AD203B41FA5}">
                      <a16:colId xmlns:a16="http://schemas.microsoft.com/office/drawing/2014/main" val="20003"/>
                    </a:ext>
                  </a:extLst>
                </a:gridCol>
                <a:gridCol w="751918">
                  <a:extLst>
                    <a:ext uri="{9D8B030D-6E8A-4147-A177-3AD203B41FA5}">
                      <a16:colId xmlns:a16="http://schemas.microsoft.com/office/drawing/2014/main" val="20004"/>
                    </a:ext>
                  </a:extLst>
                </a:gridCol>
              </a:tblGrid>
              <a:tr h="327719">
                <a:tc rowSpan="2">
                  <a:txBody>
                    <a:bodyPr/>
                    <a:lstStyle/>
                    <a:p>
                      <a:pPr algn="ctr" fontAlgn="ctr"/>
                      <a:r>
                        <a:rPr lang="en-GB" sz="1000" b="1" u="none" strike="noStrike">
                          <a:effectLst/>
                          <a:latin typeface="Arial" panose="020B0604020202020204" pitchFamily="34" charset="0"/>
                          <a:cs typeface="Arial" panose="020B0604020202020204" pitchFamily="34" charset="0"/>
                        </a:rPr>
                        <a:t>PEA 2020 </a:t>
                      </a:r>
                    </a:p>
                    <a:p>
                      <a:pPr algn="ctr" fontAlgn="ctr"/>
                      <a:r>
                        <a:rPr lang="en-GB" sz="1000" b="0" u="none" strike="noStrike">
                          <a:effectLst/>
                          <a:latin typeface="Arial" panose="020B0604020202020204" pitchFamily="34" charset="0"/>
                          <a:cs typeface="Arial" panose="020B0604020202020204" pitchFamily="34" charset="0"/>
                        </a:rPr>
                        <a:t>Coal </a:t>
                      </a:r>
                    </a:p>
                    <a:p>
                      <a:pPr algn="ctr" fontAlgn="ctr"/>
                      <a:r>
                        <a:rPr lang="en-GB" sz="1000" b="0" u="none" strike="noStrike">
                          <a:effectLst/>
                          <a:latin typeface="Arial" panose="020B0604020202020204" pitchFamily="34" charset="0"/>
                          <a:cs typeface="Arial" panose="020B0604020202020204" pitchFamily="34" charset="0"/>
                        </a:rPr>
                        <a:t>Price/Tonne</a:t>
                      </a:r>
                      <a:endParaRPr lang="en-GB" sz="1000" b="0" i="0" u="none" strike="noStrike">
                        <a:solidFill>
                          <a:srgbClr val="000000"/>
                        </a:solidFill>
                        <a:effectLst/>
                        <a:latin typeface="Arial" panose="020B0604020202020204" pitchFamily="34" charset="0"/>
                        <a:cs typeface="Arial" panose="020B0604020202020204" pitchFamily="34" charset="0"/>
                      </a:endParaRPr>
                    </a:p>
                  </a:txBody>
                  <a:tcPr marL="85725"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gridSpan="4">
                  <a:txBody>
                    <a:bodyPr/>
                    <a:lstStyle/>
                    <a:p>
                      <a:pPr algn="ctr" fontAlgn="ctr"/>
                      <a:r>
                        <a:rPr lang="en-CA" sz="1000" b="1" i="1" u="none" strike="noStrike" dirty="0">
                          <a:solidFill>
                            <a:srgbClr val="000000"/>
                          </a:solidFill>
                          <a:effectLst/>
                          <a:latin typeface="Arial" panose="020B0604020202020204" pitchFamily="34" charset="0"/>
                          <a:cs typeface="Arial" panose="020B0604020202020204" pitchFamily="34" charset="0"/>
                        </a:rPr>
                        <a:t>PURCHASED EQUIPMENT</a:t>
                      </a:r>
                      <a:r>
                        <a:rPr lang="en-CA" sz="1000" b="1" i="1" u="none" strike="noStrike" baseline="0" dirty="0">
                          <a:solidFill>
                            <a:srgbClr val="000000"/>
                          </a:solidFill>
                          <a:effectLst/>
                          <a:latin typeface="Arial" panose="020B0604020202020204" pitchFamily="34" charset="0"/>
                          <a:cs typeface="Arial" panose="020B0604020202020204" pitchFamily="34" charset="0"/>
                        </a:rPr>
                        <a:t> SCENARIO</a:t>
                      </a:r>
                      <a:endParaRPr lang="en-AU" sz="1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en-GB"/>
                    </a:p>
                  </a:txBody>
                  <a:tcPr/>
                </a:tc>
                <a:tc hMerge="1">
                  <a:txBody>
                    <a:bodyPr/>
                    <a:lstStyle/>
                    <a:p>
                      <a:pPr algn="ctr" fontAlgn="ctr"/>
                      <a:endParaRPr lang="en-CA" sz="8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hMerge="1">
                  <a:txBody>
                    <a:bodyPr/>
                    <a:lstStyle/>
                    <a:p>
                      <a:endParaRPr lang="en-GB"/>
                    </a:p>
                  </a:txBody>
                  <a:tcPr/>
                </a:tc>
                <a:extLst>
                  <a:ext uri="{0D108BD9-81ED-4DB2-BD59-A6C34878D82A}">
                    <a16:rowId xmlns:a16="http://schemas.microsoft.com/office/drawing/2014/main" val="10000"/>
                  </a:ext>
                </a:extLst>
              </a:tr>
              <a:tr h="251587">
                <a:tc vMerge="1">
                  <a:txBody>
                    <a:bodyPr/>
                    <a:lstStyle/>
                    <a:p>
                      <a:pPr algn="l" fontAlgn="ctr"/>
                      <a:endParaRPr lang="en-GB" sz="900" b="0" i="0" u="none" strike="noStrike">
                        <a:solidFill>
                          <a:srgbClr val="000000"/>
                        </a:solidFill>
                        <a:effectLst/>
                        <a:latin typeface="Arial" panose="020B0604020202020204" pitchFamily="34" charset="0"/>
                        <a:cs typeface="Arial" panose="020B0604020202020204" pitchFamily="34" charset="0"/>
                      </a:endParaRPr>
                    </a:p>
                  </a:txBody>
                  <a:tcPr marL="85725" marR="0" marT="0" marB="0" anchor="ctr"/>
                </a:tc>
                <a:tc>
                  <a:txBody>
                    <a:bodyPr/>
                    <a:lstStyle/>
                    <a:p>
                      <a:pPr algn="ctr" fontAlgn="ctr"/>
                      <a:r>
                        <a:rPr lang="en-AU" sz="1000" b="1" i="0" u="none" strike="noStrike">
                          <a:solidFill>
                            <a:srgbClr val="000000"/>
                          </a:solidFill>
                          <a:effectLst/>
                          <a:latin typeface="Arial" panose="020B0604020202020204" pitchFamily="34" charset="0"/>
                          <a:cs typeface="Arial" panose="020B0604020202020204" pitchFamily="34" charset="0"/>
                        </a:rPr>
                        <a:t>5%</a:t>
                      </a: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AU" sz="1000" b="1" i="0" u="none" strike="noStrike">
                          <a:solidFill>
                            <a:srgbClr val="000000"/>
                          </a:solidFill>
                          <a:effectLst/>
                          <a:latin typeface="Arial" panose="020B0604020202020204" pitchFamily="34" charset="0"/>
                          <a:cs typeface="Arial" panose="020B0604020202020204" pitchFamily="34" charset="0"/>
                        </a:rPr>
                        <a:t>7.5%</a:t>
                      </a: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AU" sz="1000" b="1" i="0" u="none" strike="noStrike">
                          <a:solidFill>
                            <a:srgbClr val="000000"/>
                          </a:solidFill>
                          <a:effectLst/>
                          <a:latin typeface="Arial" panose="020B0604020202020204" pitchFamily="34" charset="0"/>
                          <a:cs typeface="Arial" panose="020B0604020202020204" pitchFamily="34" charset="0"/>
                        </a:rPr>
                        <a:t>10%</a:t>
                      </a: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AU" sz="1000" b="1" i="0" u="none" strike="noStrike">
                          <a:solidFill>
                            <a:srgbClr val="000000"/>
                          </a:solidFill>
                          <a:effectLst/>
                          <a:latin typeface="Arial" panose="020B0604020202020204" pitchFamily="34" charset="0"/>
                          <a:cs typeface="Arial" panose="020B0604020202020204" pitchFamily="34" charset="0"/>
                        </a:rPr>
                        <a:t>IRR%</a:t>
                      </a: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1"/>
                  </a:ext>
                </a:extLst>
              </a:tr>
              <a:tr h="332915">
                <a:tc>
                  <a:txBody>
                    <a:bodyPr/>
                    <a:lstStyle/>
                    <a:p>
                      <a:pPr algn="ctr" fontAlgn="ctr"/>
                      <a:r>
                        <a:rPr lang="en-AU" sz="1050" b="0" i="0" u="none" strike="noStrike">
                          <a:solidFill>
                            <a:srgbClr val="000000"/>
                          </a:solidFill>
                          <a:effectLst/>
                          <a:latin typeface="Arial" panose="020B0604020202020204" pitchFamily="34" charset="0"/>
                          <a:cs typeface="Arial" panose="020B0604020202020204" pitchFamily="34" charset="0"/>
                        </a:rPr>
                        <a:t>US$174</a:t>
                      </a:r>
                    </a:p>
                  </a:txBody>
                  <a:tcPr marL="85725"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AU" sz="1050" b="0" i="0" u="none" strike="noStrike">
                          <a:solidFill>
                            <a:srgbClr val="000000"/>
                          </a:solidFill>
                          <a:effectLst/>
                          <a:latin typeface="Arial" panose="020B0604020202020204" pitchFamily="34" charset="0"/>
                          <a:cs typeface="Arial" panose="020B0604020202020204" pitchFamily="34" charset="0"/>
                        </a:rPr>
                        <a:t>$1,482</a:t>
                      </a: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AU" sz="1050" b="0" i="0" u="none" strike="noStrike">
                          <a:solidFill>
                            <a:srgbClr val="000000"/>
                          </a:solidFill>
                          <a:effectLst/>
                          <a:latin typeface="Arial" panose="020B0604020202020204" pitchFamily="34" charset="0"/>
                          <a:cs typeface="Arial" panose="020B0604020202020204" pitchFamily="34" charset="0"/>
                        </a:rPr>
                        <a:t>$1,027</a:t>
                      </a: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AU" sz="1050" b="0" i="0" u="none" strike="noStrike">
                          <a:solidFill>
                            <a:srgbClr val="000000"/>
                          </a:solidFill>
                          <a:effectLst/>
                          <a:latin typeface="Arial" panose="020B0604020202020204" pitchFamily="34" charset="0"/>
                          <a:cs typeface="Arial" panose="020B0604020202020204" pitchFamily="34" charset="0"/>
                        </a:rPr>
                        <a:t>$718</a:t>
                      </a: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AU" sz="1050" b="0" i="0" u="none" strike="noStrike">
                          <a:solidFill>
                            <a:srgbClr val="000000"/>
                          </a:solidFill>
                          <a:effectLst/>
                          <a:latin typeface="Arial" panose="020B0604020202020204" pitchFamily="34" charset="0"/>
                          <a:cs typeface="Arial" panose="020B0604020202020204" pitchFamily="34" charset="0"/>
                        </a:rPr>
                        <a:t>26.30%</a:t>
                      </a: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2"/>
                  </a:ext>
                </a:extLst>
              </a:tr>
              <a:tr h="278928">
                <a:tc>
                  <a:txBody>
                    <a:bodyPr/>
                    <a:lstStyle/>
                    <a:p>
                      <a:pPr algn="ctr" fontAlgn="ctr"/>
                      <a:r>
                        <a:rPr lang="en-AU" sz="1050" b="0" i="0" u="none" strike="noStrike">
                          <a:solidFill>
                            <a:srgbClr val="000000"/>
                          </a:solidFill>
                          <a:effectLst/>
                          <a:latin typeface="Arial" panose="020B0604020202020204" pitchFamily="34" charset="0"/>
                          <a:cs typeface="Arial" panose="020B0604020202020204" pitchFamily="34" charset="0"/>
                        </a:rPr>
                        <a:t>CAD$224</a:t>
                      </a:r>
                    </a:p>
                  </a:txBody>
                  <a:tcPr marL="85725"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AU" sz="1050" b="0" i="0" u="none" strike="noStrike">
                          <a:solidFill>
                            <a:srgbClr val="000000"/>
                          </a:solidFill>
                          <a:effectLst/>
                          <a:latin typeface="Arial" panose="020B0604020202020204" pitchFamily="34" charset="0"/>
                          <a:cs typeface="Arial" panose="020B0604020202020204" pitchFamily="34" charset="0"/>
                        </a:rPr>
                        <a:t>$1,949</a:t>
                      </a: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AU" sz="1050" b="0" i="0" u="none" strike="noStrike">
                          <a:solidFill>
                            <a:srgbClr val="000000"/>
                          </a:solidFill>
                          <a:effectLst/>
                          <a:latin typeface="Arial" panose="020B0604020202020204" pitchFamily="34" charset="0"/>
                          <a:cs typeface="Arial" panose="020B0604020202020204" pitchFamily="34" charset="0"/>
                        </a:rPr>
                        <a:t>$1,351</a:t>
                      </a: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AU" sz="1050" b="0" i="0" u="none" strike="noStrike">
                          <a:solidFill>
                            <a:srgbClr val="000000"/>
                          </a:solidFill>
                          <a:effectLst/>
                          <a:latin typeface="Arial" panose="020B0604020202020204" pitchFamily="34" charset="0"/>
                          <a:cs typeface="Arial" panose="020B0604020202020204" pitchFamily="34" charset="0"/>
                        </a:rPr>
                        <a:t>$944</a:t>
                      </a: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AU" sz="1050" b="0" i="0" u="none" strike="noStrike" dirty="0">
                          <a:solidFill>
                            <a:srgbClr val="000000"/>
                          </a:solidFill>
                          <a:effectLst/>
                          <a:latin typeface="Arial" panose="020B0604020202020204" pitchFamily="34" charset="0"/>
                          <a:cs typeface="Arial" panose="020B0604020202020204" pitchFamily="34" charset="0"/>
                        </a:rPr>
                        <a:t>26.30%</a:t>
                      </a: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3"/>
                  </a:ext>
                </a:extLst>
              </a:tr>
            </a:tbl>
          </a:graphicData>
        </a:graphic>
      </p:graphicFrame>
      <p:sp>
        <p:nvSpPr>
          <p:cNvPr id="4" name="Rectangle 3"/>
          <p:cNvSpPr/>
          <p:nvPr/>
        </p:nvSpPr>
        <p:spPr>
          <a:xfrm>
            <a:off x="324000" y="1188000"/>
            <a:ext cx="5617876" cy="4212000"/>
          </a:xfrm>
          <a:prstGeom prst="rect">
            <a:avLst/>
          </a:prstGeom>
          <a:noFill/>
        </p:spPr>
        <p:txBody>
          <a:bodyPr wrap="square">
            <a:spAutoFit/>
          </a:bodyPr>
          <a:lstStyle/>
          <a:p>
            <a:pPr algn="l">
              <a:buClr>
                <a:schemeClr val="bg1">
                  <a:lumMod val="50000"/>
                </a:schemeClr>
              </a:buClr>
            </a:pPr>
            <a:r>
              <a:rPr lang="en-US" b="1" kern="0" dirty="0">
                <a:effectLst>
                  <a:outerShdw blurRad="38100" dist="38100" dir="2700000" algn="tl">
                    <a:srgbClr val="000000">
                      <a:alpha val="43137"/>
                    </a:srgbClr>
                  </a:outerShdw>
                </a:effectLst>
                <a:cs typeface="Arial" pitchFamily="34" charset="0"/>
              </a:rPr>
              <a:t>2020 PEA Highlights (Open Pit Only)</a:t>
            </a:r>
          </a:p>
          <a:p>
            <a:pPr marL="171450" indent="-171450" algn="l">
              <a:buClr>
                <a:schemeClr val="bg1">
                  <a:lumMod val="50000"/>
                </a:schemeClr>
              </a:buClr>
              <a:buFont typeface="Wingdings" panose="05000000000000000000" pitchFamily="2" charset="2"/>
              <a:buChar char="§"/>
            </a:pPr>
            <a:endParaRPr lang="en-CA" sz="600" dirty="0"/>
          </a:p>
          <a:p>
            <a:pPr marL="182563" indent="-182563" algn="l">
              <a:buClr>
                <a:schemeClr val="bg1">
                  <a:lumMod val="50000"/>
                </a:schemeClr>
              </a:buClr>
              <a:buFont typeface="Wingdings" panose="05000000000000000000" pitchFamily="2" charset="2"/>
              <a:buChar char="§"/>
            </a:pPr>
            <a:r>
              <a:rPr lang="en-CA" dirty="0"/>
              <a:t>The 2020 study used previously reported surface mineable resources to develop a revised conceptual mine plan utilizing a stand-alone open pit mine.</a:t>
            </a:r>
          </a:p>
          <a:p>
            <a:pPr marL="171450" indent="-171450" algn="l">
              <a:buClr>
                <a:schemeClr val="bg1">
                  <a:lumMod val="50000"/>
                </a:schemeClr>
              </a:buClr>
              <a:buFont typeface="Wingdings" panose="05000000000000000000" pitchFamily="2" charset="2"/>
              <a:buChar char="§"/>
            </a:pPr>
            <a:endParaRPr lang="en-CA" sz="600" dirty="0"/>
          </a:p>
          <a:p>
            <a:pPr marL="171450" indent="-171450" algn="l">
              <a:buClr>
                <a:schemeClr val="bg1">
                  <a:lumMod val="50000"/>
                </a:schemeClr>
              </a:buClr>
              <a:buFont typeface="Wingdings" panose="05000000000000000000" pitchFamily="2" charset="2"/>
              <a:buChar char="§"/>
            </a:pPr>
            <a:r>
              <a:rPr lang="en-CA" dirty="0"/>
              <a:t>A more detailed analysis of the open pit design and equipment selection was carried out, which yielded larger mineable open pit tonnage, longer mine life, and a lower cost mining operation. </a:t>
            </a:r>
          </a:p>
          <a:p>
            <a:pPr marL="171450" indent="-171450" algn="l">
              <a:buClr>
                <a:schemeClr val="bg1">
                  <a:lumMod val="50000"/>
                </a:schemeClr>
              </a:buClr>
              <a:buFont typeface="Wingdings" panose="05000000000000000000" pitchFamily="2" charset="2"/>
              <a:buChar char="§"/>
            </a:pPr>
            <a:endParaRPr lang="en-CA" sz="500" dirty="0"/>
          </a:p>
          <a:p>
            <a:pPr marL="171450" indent="-171450" algn="l">
              <a:buClr>
                <a:schemeClr val="bg1">
                  <a:lumMod val="50000"/>
                </a:schemeClr>
              </a:buClr>
              <a:buFont typeface="Wingdings" panose="05000000000000000000" pitchFamily="2" charset="2"/>
              <a:buChar char="§"/>
            </a:pPr>
            <a:r>
              <a:rPr lang="en-CA" dirty="0"/>
              <a:t>Alternative means of product coal transportation were considered, which resulted in a revised plan to transport coal by conventional haul trucks from the mine to the existing rail line south of Tumbler Ridge, as opposed to the previous concept of direct rail transport from the mine.</a:t>
            </a:r>
          </a:p>
          <a:p>
            <a:pPr marL="171450" indent="-171450" algn="l">
              <a:buClr>
                <a:schemeClr val="bg1">
                  <a:lumMod val="50000"/>
                </a:schemeClr>
              </a:buClr>
              <a:buFont typeface="Wingdings" panose="05000000000000000000" pitchFamily="2" charset="2"/>
              <a:buChar char="§"/>
            </a:pPr>
            <a:endParaRPr lang="en-CA" sz="600" dirty="0"/>
          </a:p>
          <a:p>
            <a:pPr marL="171450" indent="-171450" algn="l">
              <a:buClr>
                <a:schemeClr val="bg1">
                  <a:lumMod val="50000"/>
                </a:schemeClr>
              </a:buClr>
              <a:buFont typeface="Wingdings" panose="05000000000000000000" pitchFamily="2" charset="2"/>
              <a:buChar char="§"/>
            </a:pPr>
            <a:r>
              <a:rPr lang="en-CA" dirty="0"/>
              <a:t>The trucking concept has the advantage of lower capital costs, lower risk, and a shorter construction schedule than the rail option.</a:t>
            </a:r>
          </a:p>
          <a:p>
            <a:pPr marL="171450" indent="-171450" algn="l">
              <a:buClr>
                <a:schemeClr val="bg1">
                  <a:lumMod val="50000"/>
                </a:schemeClr>
              </a:buClr>
              <a:buFont typeface="Wingdings" panose="05000000000000000000" pitchFamily="2" charset="2"/>
              <a:buChar char="§"/>
            </a:pPr>
            <a:endParaRPr lang="en-CA" sz="600" dirty="0"/>
          </a:p>
          <a:p>
            <a:pPr marL="171450" indent="-171450" algn="l">
              <a:buClr>
                <a:schemeClr val="bg1">
                  <a:lumMod val="50000"/>
                </a:schemeClr>
              </a:buClr>
              <a:buFont typeface="Wingdings" panose="05000000000000000000" pitchFamily="2" charset="2"/>
              <a:buChar char="§"/>
            </a:pPr>
            <a:r>
              <a:rPr lang="en-US" dirty="0"/>
              <a:t>The capital expenditures are based on two scenarios. </a:t>
            </a:r>
          </a:p>
          <a:p>
            <a:pPr marL="171450" indent="-171450" algn="l">
              <a:buClr>
                <a:schemeClr val="bg1">
                  <a:lumMod val="50000"/>
                </a:schemeClr>
              </a:buClr>
              <a:buFont typeface="Wingdings" panose="05000000000000000000" pitchFamily="2" charset="2"/>
              <a:buChar char="§"/>
            </a:pPr>
            <a:endParaRPr lang="en-US" sz="600" dirty="0"/>
          </a:p>
          <a:p>
            <a:pPr marL="466725" indent="-285750" algn="l">
              <a:buFont typeface="+mj-lt"/>
              <a:buAutoNum type="romanLcPeriod"/>
            </a:pPr>
            <a:r>
              <a:rPr lang="en-US" dirty="0"/>
              <a:t>assumes that all major mining equipment is purchased outright in the year it is needed for the mining operations, with subsequent replacements purchased as needed over the mine’s life.  </a:t>
            </a:r>
            <a:br>
              <a:rPr lang="en-US" dirty="0"/>
            </a:br>
            <a:endParaRPr lang="en-US" sz="500" dirty="0"/>
          </a:p>
          <a:p>
            <a:pPr marL="466725" indent="-285750" algn="l">
              <a:buFont typeface="+mj-lt"/>
              <a:buAutoNum type="romanLcPeriod"/>
            </a:pPr>
            <a:r>
              <a:rPr lang="en-US" dirty="0"/>
              <a:t>assumes that the major mining equipment will be leased in the year in which it is needed for the mining operations. Subsequent replacement equipment will also be leased when required.</a:t>
            </a:r>
          </a:p>
          <a:p>
            <a:pPr marL="361950" indent="-180975" algn="l">
              <a:buFont typeface="Arial" panose="020B0604020202020204" pitchFamily="34" charset="0"/>
              <a:buChar char="•"/>
            </a:pPr>
            <a:endParaRPr lang="en-US" dirty="0"/>
          </a:p>
        </p:txBody>
      </p:sp>
      <p:sp>
        <p:nvSpPr>
          <p:cNvPr id="5" name="Rectangle 4"/>
          <p:cNvSpPr/>
          <p:nvPr/>
        </p:nvSpPr>
        <p:spPr>
          <a:xfrm>
            <a:off x="5976000" y="4824000"/>
            <a:ext cx="3816000" cy="600164"/>
          </a:xfrm>
          <a:prstGeom prst="rect">
            <a:avLst/>
          </a:prstGeom>
          <a:solidFill>
            <a:schemeClr val="bg1">
              <a:lumMod val="95000"/>
            </a:schemeClr>
          </a:solidFill>
        </p:spPr>
        <p:txBody>
          <a:bodyPr wrap="square">
            <a:spAutoFit/>
          </a:bodyPr>
          <a:lstStyle/>
          <a:p>
            <a:pPr marL="180975" indent="-180975" algn="l"/>
            <a:r>
              <a:rPr lang="en-CA" sz="1100" dirty="0"/>
              <a:t>**  </a:t>
            </a:r>
            <a:r>
              <a:rPr lang="en-CA" sz="1100" i="1" dirty="0"/>
              <a:t>All costs are in US dollars, but where Canadian dollar equivalents are provided, they were converted using an exchange rate of US$1.00 equals CAD$1.316</a:t>
            </a:r>
          </a:p>
        </p:txBody>
      </p:sp>
      <p:sp>
        <p:nvSpPr>
          <p:cNvPr id="15" name="Rectangle 14"/>
          <p:cNvSpPr/>
          <p:nvPr/>
        </p:nvSpPr>
        <p:spPr>
          <a:xfrm>
            <a:off x="423347" y="5373761"/>
            <a:ext cx="9404652" cy="646331"/>
          </a:xfrm>
          <a:prstGeom prst="rect">
            <a:avLst/>
          </a:prstGeom>
        </p:spPr>
        <p:txBody>
          <a:bodyPr wrap="square">
            <a:spAutoFit/>
          </a:bodyPr>
          <a:lstStyle/>
          <a:p>
            <a:pPr marL="171450" indent="-171450" algn="l">
              <a:buFont typeface="Arial" panose="020B0604020202020204" pitchFamily="34" charset="0"/>
              <a:buChar char="•"/>
            </a:pPr>
            <a:endParaRPr lang="en-CA" sz="600"/>
          </a:p>
          <a:p>
            <a:pPr marL="361950" indent="-180975" algn="l">
              <a:buFont typeface="Arial" panose="020B0604020202020204" pitchFamily="34" charset="0"/>
              <a:buChar char="•"/>
            </a:pPr>
            <a:endParaRPr lang="en-US" sz="600"/>
          </a:p>
          <a:p>
            <a:pPr marL="361950" indent="-180975" algn="l">
              <a:buFont typeface="Arial" panose="020B0604020202020204" pitchFamily="34" charset="0"/>
              <a:buChar char="•"/>
            </a:pPr>
            <a:endParaRPr lang="en-US"/>
          </a:p>
          <a:p>
            <a:pPr marL="171450" indent="-171450" algn="l">
              <a:buFont typeface="Arial" panose="020B0604020202020204" pitchFamily="34" charset="0"/>
              <a:buChar char="•"/>
            </a:pPr>
            <a:endParaRPr lang="en-CA"/>
          </a:p>
        </p:txBody>
      </p:sp>
      <p:sp>
        <p:nvSpPr>
          <p:cNvPr id="16" name="Rectangle 15"/>
          <p:cNvSpPr/>
          <p:nvPr/>
        </p:nvSpPr>
        <p:spPr>
          <a:xfrm>
            <a:off x="6012000" y="1404000"/>
            <a:ext cx="3744000" cy="523220"/>
          </a:xfrm>
          <a:prstGeom prst="rect">
            <a:avLst/>
          </a:prstGeom>
          <a:noFill/>
          <a:ln>
            <a:solidFill>
              <a:schemeClr val="bg1">
                <a:lumMod val="75000"/>
              </a:schemeClr>
            </a:solidFill>
          </a:ln>
          <a:effectLst>
            <a:outerShdw blurRad="63500" sx="102000" sy="102000" algn="ctr" rotWithShape="0">
              <a:prstClr val="black">
                <a:alpha val="40000"/>
              </a:prstClr>
            </a:outerShdw>
          </a:effectLst>
        </p:spPr>
        <p:txBody>
          <a:bodyPr>
            <a:spAutoFit/>
          </a:bodyPr>
          <a:lstStyle/>
          <a:p>
            <a:r>
              <a:rPr lang="en-CA" sz="16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Huguenot Project </a:t>
            </a:r>
          </a:p>
          <a:p>
            <a:r>
              <a:rPr lang="en-CA" b="1" dirty="0">
                <a:solidFill>
                  <a:srgbClr val="000000"/>
                </a:solidFill>
                <a:latin typeface="Arial" panose="020B0604020202020204" pitchFamily="34" charset="0"/>
                <a:cs typeface="Arial" panose="020B0604020202020204" pitchFamily="34" charset="0"/>
              </a:rPr>
              <a:t>NPV (millions) at Varying Discount Rates with IRR</a:t>
            </a:r>
            <a:endParaRPr lang="en-CA" dirty="0"/>
          </a:p>
        </p:txBody>
      </p:sp>
      <p:graphicFrame>
        <p:nvGraphicFramePr>
          <p:cNvPr id="22" name="Table 21"/>
          <p:cNvGraphicFramePr>
            <a:graphicFrameLocks noGrp="1"/>
          </p:cNvGraphicFramePr>
          <p:nvPr>
            <p:extLst>
              <p:ext uri="{D42A27DB-BD31-4B8C-83A1-F6EECF244321}">
                <p14:modId xmlns:p14="http://schemas.microsoft.com/office/powerpoint/2010/main" val="460519693"/>
              </p:ext>
            </p:extLst>
          </p:nvPr>
        </p:nvGraphicFramePr>
        <p:xfrm>
          <a:off x="6011996" y="3420000"/>
          <a:ext cx="3744001" cy="1290145"/>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1051628">
                  <a:extLst>
                    <a:ext uri="{9D8B030D-6E8A-4147-A177-3AD203B41FA5}">
                      <a16:colId xmlns:a16="http://schemas.microsoft.com/office/drawing/2014/main" val="20000"/>
                    </a:ext>
                  </a:extLst>
                </a:gridCol>
                <a:gridCol w="751547">
                  <a:extLst>
                    <a:ext uri="{9D8B030D-6E8A-4147-A177-3AD203B41FA5}">
                      <a16:colId xmlns:a16="http://schemas.microsoft.com/office/drawing/2014/main" val="20001"/>
                    </a:ext>
                  </a:extLst>
                </a:gridCol>
                <a:gridCol w="712503">
                  <a:extLst>
                    <a:ext uri="{9D8B030D-6E8A-4147-A177-3AD203B41FA5}">
                      <a16:colId xmlns:a16="http://schemas.microsoft.com/office/drawing/2014/main" val="20002"/>
                    </a:ext>
                  </a:extLst>
                </a:gridCol>
                <a:gridCol w="673462">
                  <a:extLst>
                    <a:ext uri="{9D8B030D-6E8A-4147-A177-3AD203B41FA5}">
                      <a16:colId xmlns:a16="http://schemas.microsoft.com/office/drawing/2014/main" val="20003"/>
                    </a:ext>
                  </a:extLst>
                </a:gridCol>
                <a:gridCol w="554861">
                  <a:extLst>
                    <a:ext uri="{9D8B030D-6E8A-4147-A177-3AD203B41FA5}">
                      <a16:colId xmlns:a16="http://schemas.microsoft.com/office/drawing/2014/main" val="20004"/>
                    </a:ext>
                  </a:extLst>
                </a:gridCol>
              </a:tblGrid>
              <a:tr h="354956">
                <a:tc rowSpan="2">
                  <a:txBody>
                    <a:bodyPr/>
                    <a:lstStyle/>
                    <a:p>
                      <a:pPr algn="ctr" fontAlgn="ctr"/>
                      <a:r>
                        <a:rPr lang="en-GB" sz="1000" b="1" u="none" strike="noStrike" dirty="0">
                          <a:effectLst/>
                          <a:latin typeface="Arial" panose="020B0604020202020204" pitchFamily="34" charset="0"/>
                          <a:cs typeface="Arial" panose="020B0604020202020204" pitchFamily="34" charset="0"/>
                        </a:rPr>
                        <a:t>PEA 2020 </a:t>
                      </a:r>
                    </a:p>
                    <a:p>
                      <a:pPr algn="ctr" fontAlgn="ctr"/>
                      <a:r>
                        <a:rPr lang="en-GB" sz="1000" b="0" u="none" strike="noStrike" dirty="0">
                          <a:effectLst/>
                          <a:latin typeface="Arial" panose="020B0604020202020204" pitchFamily="34" charset="0"/>
                          <a:cs typeface="Arial" panose="020B0604020202020204" pitchFamily="34" charset="0"/>
                        </a:rPr>
                        <a:t>Coal </a:t>
                      </a:r>
                    </a:p>
                    <a:p>
                      <a:pPr algn="ctr" fontAlgn="ctr"/>
                      <a:r>
                        <a:rPr lang="en-GB" sz="1000" b="0" u="none" strike="noStrike" dirty="0">
                          <a:effectLst/>
                          <a:latin typeface="Arial" panose="020B0604020202020204" pitchFamily="34" charset="0"/>
                          <a:cs typeface="Arial" panose="020B0604020202020204" pitchFamily="34" charset="0"/>
                        </a:rPr>
                        <a:t>Price/Tonne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85725"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gridSpan="4">
                  <a:txBody>
                    <a:bodyPr/>
                    <a:lstStyle/>
                    <a:p>
                      <a:pPr algn="ctr" fontAlgn="ctr"/>
                      <a:r>
                        <a:rPr lang="en-CA" sz="1050" b="1" i="1" u="none" strike="noStrike">
                          <a:solidFill>
                            <a:srgbClr val="000000"/>
                          </a:solidFill>
                          <a:effectLst/>
                          <a:latin typeface="Arial" panose="020B0604020202020204" pitchFamily="34" charset="0"/>
                          <a:cs typeface="Arial" panose="020B0604020202020204" pitchFamily="34" charset="0"/>
                        </a:rPr>
                        <a:t>LEASED </a:t>
                      </a:r>
                      <a:r>
                        <a:rPr lang="en-CA" sz="1000" b="1" i="1" u="none" strike="noStrike">
                          <a:solidFill>
                            <a:srgbClr val="000000"/>
                          </a:solidFill>
                          <a:effectLst/>
                          <a:latin typeface="Arial" panose="020B0604020202020204" pitchFamily="34" charset="0"/>
                          <a:cs typeface="Arial" panose="020B0604020202020204" pitchFamily="34" charset="0"/>
                        </a:rPr>
                        <a:t>EQUIPMENT</a:t>
                      </a:r>
                      <a:r>
                        <a:rPr lang="en-CA" sz="1000" b="1" i="1" u="none" strike="noStrike" baseline="0">
                          <a:solidFill>
                            <a:srgbClr val="000000"/>
                          </a:solidFill>
                          <a:effectLst/>
                          <a:latin typeface="Arial" panose="020B0604020202020204" pitchFamily="34" charset="0"/>
                          <a:cs typeface="Arial" panose="020B0604020202020204" pitchFamily="34" charset="0"/>
                        </a:rPr>
                        <a:t> SCENARIO</a:t>
                      </a:r>
                      <a:endParaRPr lang="en-AU" sz="1000" b="1" i="1"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en-GB"/>
                    </a:p>
                  </a:txBody>
                  <a:tcPr/>
                </a:tc>
                <a:tc hMerge="1">
                  <a:txBody>
                    <a:bodyPr/>
                    <a:lstStyle/>
                    <a:p>
                      <a:pPr algn="ctr" fontAlgn="ctr"/>
                      <a:endParaRPr lang="en-CA" sz="8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hMerge="1">
                  <a:txBody>
                    <a:bodyPr/>
                    <a:lstStyle/>
                    <a:p>
                      <a:endParaRPr lang="en-GB"/>
                    </a:p>
                  </a:txBody>
                  <a:tcPr/>
                </a:tc>
                <a:extLst>
                  <a:ext uri="{0D108BD9-81ED-4DB2-BD59-A6C34878D82A}">
                    <a16:rowId xmlns:a16="http://schemas.microsoft.com/office/drawing/2014/main" val="10000"/>
                  </a:ext>
                </a:extLst>
              </a:tr>
              <a:tr h="272496">
                <a:tc vMerge="1">
                  <a:txBody>
                    <a:bodyPr/>
                    <a:lstStyle/>
                    <a:p>
                      <a:pPr algn="l" fontAlgn="ctr"/>
                      <a:endParaRPr lang="en-GB" sz="900" b="0" i="0" u="none" strike="noStrike">
                        <a:solidFill>
                          <a:srgbClr val="000000"/>
                        </a:solidFill>
                        <a:effectLst/>
                        <a:latin typeface="Arial" panose="020B0604020202020204" pitchFamily="34" charset="0"/>
                        <a:cs typeface="Arial" panose="020B0604020202020204" pitchFamily="34" charset="0"/>
                      </a:endParaRPr>
                    </a:p>
                  </a:txBody>
                  <a:tcPr marL="85725" marR="0" marT="0" marB="0" anchor="ctr"/>
                </a:tc>
                <a:tc>
                  <a:txBody>
                    <a:bodyPr/>
                    <a:lstStyle/>
                    <a:p>
                      <a:pPr algn="ctr" fontAlgn="ctr"/>
                      <a:r>
                        <a:rPr lang="en-AU" sz="1000" b="1" i="0" u="none" strike="noStrike">
                          <a:solidFill>
                            <a:srgbClr val="000000"/>
                          </a:solidFill>
                          <a:effectLst/>
                          <a:latin typeface="Arial" panose="020B0604020202020204" pitchFamily="34" charset="0"/>
                          <a:cs typeface="Arial" panose="020B0604020202020204" pitchFamily="34" charset="0"/>
                        </a:rPr>
                        <a:t>5%</a:t>
                      </a: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AU" sz="1000" b="1" i="0" u="none" strike="noStrike">
                          <a:solidFill>
                            <a:srgbClr val="000000"/>
                          </a:solidFill>
                          <a:effectLst/>
                          <a:latin typeface="Arial" panose="020B0604020202020204" pitchFamily="34" charset="0"/>
                          <a:cs typeface="Arial" panose="020B0604020202020204" pitchFamily="34" charset="0"/>
                        </a:rPr>
                        <a:t>7.5%</a:t>
                      </a: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AU" sz="1000" b="1" i="0" u="none" strike="noStrike">
                          <a:solidFill>
                            <a:srgbClr val="000000"/>
                          </a:solidFill>
                          <a:effectLst/>
                          <a:latin typeface="Arial" panose="020B0604020202020204" pitchFamily="34" charset="0"/>
                          <a:cs typeface="Arial" panose="020B0604020202020204" pitchFamily="34" charset="0"/>
                        </a:rPr>
                        <a:t>10%</a:t>
                      </a: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AU" sz="1000" b="1" i="0" u="none" strike="noStrike">
                          <a:solidFill>
                            <a:srgbClr val="000000"/>
                          </a:solidFill>
                          <a:effectLst/>
                          <a:latin typeface="Arial" panose="020B0604020202020204" pitchFamily="34" charset="0"/>
                          <a:cs typeface="Arial" panose="020B0604020202020204" pitchFamily="34" charset="0"/>
                        </a:rPr>
                        <a:t>IRR%</a:t>
                      </a: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1"/>
                  </a:ext>
                </a:extLst>
              </a:tr>
              <a:tr h="360583">
                <a:tc>
                  <a:txBody>
                    <a:bodyPr/>
                    <a:lstStyle/>
                    <a:p>
                      <a:pPr algn="ctr" fontAlgn="ctr"/>
                      <a:r>
                        <a:rPr lang="en-AU" sz="1050" b="0" i="0" u="none" strike="noStrike">
                          <a:solidFill>
                            <a:srgbClr val="000000"/>
                          </a:solidFill>
                          <a:effectLst/>
                          <a:latin typeface="Arial" panose="020B0604020202020204" pitchFamily="34" charset="0"/>
                          <a:cs typeface="Arial" panose="020B0604020202020204" pitchFamily="34" charset="0"/>
                        </a:rPr>
                        <a:t>US$174</a:t>
                      </a:r>
                    </a:p>
                  </a:txBody>
                  <a:tcPr marL="85725"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AU" sz="1050" b="0" i="0" u="none" strike="noStrike">
                          <a:solidFill>
                            <a:srgbClr val="000000"/>
                          </a:solidFill>
                          <a:effectLst/>
                          <a:latin typeface="Arial" panose="020B0604020202020204" pitchFamily="34" charset="0"/>
                          <a:cs typeface="Arial" panose="020B0604020202020204" pitchFamily="34" charset="0"/>
                        </a:rPr>
                        <a:t>$1,474</a:t>
                      </a: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AU" sz="1050" b="0" i="0" u="none" strike="noStrike">
                          <a:solidFill>
                            <a:srgbClr val="000000"/>
                          </a:solidFill>
                          <a:effectLst/>
                          <a:latin typeface="Arial" panose="020B0604020202020204" pitchFamily="34" charset="0"/>
                          <a:cs typeface="Arial" panose="020B0604020202020204" pitchFamily="34" charset="0"/>
                        </a:rPr>
                        <a:t>$1,032</a:t>
                      </a: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AU" sz="1050" b="0" i="0" u="none" strike="noStrike">
                          <a:solidFill>
                            <a:srgbClr val="000000"/>
                          </a:solidFill>
                          <a:effectLst/>
                          <a:latin typeface="Arial" panose="020B0604020202020204" pitchFamily="34" charset="0"/>
                          <a:cs typeface="Arial" panose="020B0604020202020204" pitchFamily="34" charset="0"/>
                        </a:rPr>
                        <a:t>$732</a:t>
                      </a: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AU" sz="1050" b="0" i="0" u="none" strike="noStrike">
                          <a:solidFill>
                            <a:srgbClr val="000000"/>
                          </a:solidFill>
                          <a:effectLst/>
                          <a:latin typeface="Arial" panose="020B0604020202020204" pitchFamily="34" charset="0"/>
                          <a:cs typeface="Arial" panose="020B0604020202020204" pitchFamily="34" charset="0"/>
                        </a:rPr>
                        <a:t>29.40%</a:t>
                      </a: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2"/>
                  </a:ext>
                </a:extLst>
              </a:tr>
              <a:tr h="302110">
                <a:tc>
                  <a:txBody>
                    <a:bodyPr/>
                    <a:lstStyle/>
                    <a:p>
                      <a:pPr algn="ctr" fontAlgn="ctr"/>
                      <a:r>
                        <a:rPr lang="en-AU" sz="1050" b="0" i="0" u="none" strike="noStrike">
                          <a:solidFill>
                            <a:srgbClr val="000000"/>
                          </a:solidFill>
                          <a:effectLst/>
                          <a:latin typeface="Arial" panose="020B0604020202020204" pitchFamily="34" charset="0"/>
                          <a:cs typeface="Arial" panose="020B0604020202020204" pitchFamily="34" charset="0"/>
                        </a:rPr>
                        <a:t>CAD$224</a:t>
                      </a:r>
                    </a:p>
                  </a:txBody>
                  <a:tcPr marL="85725"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AU" sz="1050" b="0" i="0" u="none" strike="noStrike">
                          <a:solidFill>
                            <a:srgbClr val="000000"/>
                          </a:solidFill>
                          <a:effectLst/>
                          <a:latin typeface="Arial" panose="020B0604020202020204" pitchFamily="34" charset="0"/>
                          <a:cs typeface="Arial" panose="020B0604020202020204" pitchFamily="34" charset="0"/>
                        </a:rPr>
                        <a:t>$1,939</a:t>
                      </a: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AU" sz="1050" b="0" i="0" u="none" strike="noStrike">
                          <a:solidFill>
                            <a:srgbClr val="000000"/>
                          </a:solidFill>
                          <a:effectLst/>
                          <a:latin typeface="Arial" panose="020B0604020202020204" pitchFamily="34" charset="0"/>
                          <a:cs typeface="Arial" panose="020B0604020202020204" pitchFamily="34" charset="0"/>
                        </a:rPr>
                        <a:t>$1,357</a:t>
                      </a: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AU" sz="1050" b="0" i="0" u="none" strike="noStrike">
                          <a:solidFill>
                            <a:srgbClr val="000000"/>
                          </a:solidFill>
                          <a:effectLst/>
                          <a:latin typeface="Arial" panose="020B0604020202020204" pitchFamily="34" charset="0"/>
                          <a:cs typeface="Arial" panose="020B0604020202020204" pitchFamily="34" charset="0"/>
                        </a:rPr>
                        <a:t>$963</a:t>
                      </a: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AU" sz="1050" b="0" i="0" u="none" strike="noStrike" dirty="0">
                          <a:solidFill>
                            <a:srgbClr val="000000"/>
                          </a:solidFill>
                          <a:effectLst/>
                          <a:latin typeface="Arial" panose="020B0604020202020204" pitchFamily="34" charset="0"/>
                          <a:cs typeface="Arial" panose="020B0604020202020204" pitchFamily="34" charset="0"/>
                        </a:rPr>
                        <a:t>29.40%</a:t>
                      </a: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3"/>
                  </a:ext>
                </a:extLst>
              </a:tr>
            </a:tbl>
          </a:graphicData>
        </a:graphic>
      </p:graphicFrame>
      <p:sp>
        <p:nvSpPr>
          <p:cNvPr id="23" name="Rectangle 22"/>
          <p:cNvSpPr/>
          <p:nvPr/>
        </p:nvSpPr>
        <p:spPr>
          <a:xfrm>
            <a:off x="265025" y="5472000"/>
            <a:ext cx="9360000" cy="1569660"/>
          </a:xfrm>
          <a:prstGeom prst="rect">
            <a:avLst/>
          </a:prstGeom>
        </p:spPr>
        <p:txBody>
          <a:bodyPr wrap="square">
            <a:spAutoFit/>
          </a:bodyPr>
          <a:lstStyle/>
          <a:p>
            <a:pPr marL="171450" lvl="0" indent="-171450" algn="l">
              <a:buClr>
                <a:schemeClr val="bg1">
                  <a:lumMod val="50000"/>
                </a:schemeClr>
              </a:buClr>
              <a:buFont typeface="Wingdings" panose="05000000000000000000" pitchFamily="2" charset="2"/>
              <a:buChar char="§"/>
            </a:pPr>
            <a:r>
              <a:rPr lang="en-GB" dirty="0"/>
              <a:t>In the </a:t>
            </a:r>
            <a:r>
              <a:rPr lang="en-GB" b="1" dirty="0"/>
              <a:t>purchased equipment</a:t>
            </a:r>
            <a:r>
              <a:rPr lang="en-GB" dirty="0"/>
              <a:t> scenario, the financial analysis suggests that coal prices required to achieve zero NPVs at discount rates of 5%, 7.5%, and 10% are approximately US$113, US$120, and US$125 per tonne, respectively.  A coal price of US$137 per tonne is required for an IRR of 15%.</a:t>
            </a:r>
            <a:endParaRPr lang="en-CA" dirty="0"/>
          </a:p>
          <a:p>
            <a:pPr>
              <a:buClr>
                <a:schemeClr val="bg1">
                  <a:lumMod val="50000"/>
                </a:schemeClr>
              </a:buClr>
            </a:pPr>
            <a:r>
              <a:rPr lang="en-GB" dirty="0"/>
              <a:t> </a:t>
            </a:r>
            <a:endParaRPr lang="en-CA" dirty="0"/>
          </a:p>
          <a:p>
            <a:pPr marL="171450" lvl="0" indent="-171450" algn="l">
              <a:buClr>
                <a:schemeClr val="bg1">
                  <a:lumMod val="50000"/>
                </a:schemeClr>
              </a:buClr>
              <a:buFont typeface="Wingdings" panose="05000000000000000000" pitchFamily="2" charset="2"/>
              <a:buChar char="§"/>
            </a:pPr>
            <a:r>
              <a:rPr lang="en-GB" dirty="0"/>
              <a:t>Based on the </a:t>
            </a:r>
            <a:r>
              <a:rPr lang="en-GB" b="1" dirty="0"/>
              <a:t>leased equipmen</a:t>
            </a:r>
            <a:r>
              <a:rPr lang="en-GB" dirty="0"/>
              <a:t>t scenario, the financial analysis suggests that coal prices </a:t>
            </a:r>
            <a:r>
              <a:rPr lang="en-US" dirty="0"/>
              <a:t>required</a:t>
            </a:r>
            <a:r>
              <a:rPr lang="en-GB" dirty="0"/>
              <a:t> to achieve zero NPVs at discount rates of 5%, 7.5%, and 10% are approximately US$114, US$119, and US$125 per tonne, respectively.  A coal price of US$137 per tonne is required for an IRR of 15%.</a:t>
            </a:r>
            <a:br>
              <a:rPr lang="en-GB" dirty="0">
                <a:highlight>
                  <a:srgbClr val="FFFF00"/>
                </a:highlight>
              </a:rPr>
            </a:br>
            <a:endParaRPr lang="en-CA" dirty="0">
              <a:highlight>
                <a:srgbClr val="FFFF00"/>
              </a:highlight>
            </a:endParaRPr>
          </a:p>
        </p:txBody>
      </p:sp>
      <p:sp>
        <p:nvSpPr>
          <p:cNvPr id="10" name="Rectangle 146"/>
          <p:cNvSpPr txBox="1">
            <a:spLocks noChangeArrowheads="1"/>
          </p:cNvSpPr>
          <p:nvPr/>
        </p:nvSpPr>
        <p:spPr bwMode="gray">
          <a:xfrm>
            <a:off x="432000" y="468000"/>
            <a:ext cx="720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0941" rIns="0" bIns="50941" numCol="1" anchor="ctr" anchorCtr="0" compatLnSpc="1">
            <a:prstTxWarp prst="textNoShape">
              <a:avLst/>
            </a:prstTxWarp>
            <a:spAutoFit/>
          </a:bodyPr>
          <a:lstStyle>
            <a:lvl1pPr algn="l" defTabSz="1019175" rtl="0" eaLnBrk="1" fontAlgn="base" hangingPunct="1">
              <a:lnSpc>
                <a:spcPts val="2788"/>
              </a:lnSpc>
              <a:spcBef>
                <a:spcPct val="0"/>
              </a:spcBef>
              <a:spcAft>
                <a:spcPct val="0"/>
              </a:spcAft>
              <a:defRPr sz="2400">
                <a:solidFill>
                  <a:srgbClr val="FFFFFF"/>
                </a:solidFill>
                <a:latin typeface="+mj-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pPr fontAlgn="auto">
              <a:spcAft>
                <a:spcPts val="0"/>
              </a:spcAft>
              <a:defRPr/>
            </a:pPr>
            <a:r>
              <a:rPr lang="en-US" kern="0" dirty="0"/>
              <a:t>Company Overview: Colonial Coal</a:t>
            </a:r>
          </a:p>
        </p:txBody>
      </p:sp>
      <p:sp>
        <p:nvSpPr>
          <p:cNvPr id="13" name="Rectangle 8"/>
          <p:cNvSpPr>
            <a:spLocks noGrp="1" noChangeArrowheads="1"/>
          </p:cNvSpPr>
          <p:nvPr>
            <p:ph type="title"/>
          </p:nvPr>
        </p:nvSpPr>
        <p:spPr>
          <a:xfrm>
            <a:off x="432000" y="756000"/>
            <a:ext cx="7200000" cy="360000"/>
          </a:xfrm>
        </p:spPr>
        <p:txBody>
          <a:bodyPr/>
          <a:lstStyle/>
          <a:p>
            <a:r>
              <a:rPr lang="en-CA" sz="1600" b="1" dirty="0">
                <a:solidFill>
                  <a:schemeClr val="accent3">
                    <a:lumMod val="20000"/>
                    <a:lumOff val="80000"/>
                  </a:schemeClr>
                </a:solidFill>
              </a:rPr>
              <a:t>HUGUENOT PROPERTY  </a:t>
            </a:r>
            <a:endParaRPr lang="en-US" sz="1500" dirty="0">
              <a:solidFill>
                <a:schemeClr val="accent3">
                  <a:lumMod val="20000"/>
                  <a:lumOff val="80000"/>
                </a:schemeClr>
              </a:solidFill>
            </a:endParaRPr>
          </a:p>
        </p:txBody>
      </p:sp>
    </p:spTree>
    <p:extLst>
      <p:ext uri="{BB962C8B-B14F-4D97-AF65-F5344CB8AC3E}">
        <p14:creationId xmlns:p14="http://schemas.microsoft.com/office/powerpoint/2010/main" val="1120645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4000" y="1188000"/>
            <a:ext cx="9396000" cy="6047809"/>
          </a:xfrm>
          <a:prstGeom prst="rect">
            <a:avLst/>
          </a:prstGeom>
          <a:solidFill>
            <a:schemeClr val="bg1">
              <a:lumMod val="95000"/>
            </a:schemeClr>
          </a:solidFill>
        </p:spPr>
        <p:txBody>
          <a:bodyPr wrap="square">
            <a:spAutoFit/>
          </a:bodyPr>
          <a:lstStyle/>
          <a:p>
            <a:pPr marL="180975" indent="-180975" algn="l"/>
            <a:endParaRPr lang="en-US" sz="300" b="1" kern="0" dirty="0">
              <a:effectLst>
                <a:outerShdw blurRad="38100" dist="38100" dir="2700000" algn="tl">
                  <a:srgbClr val="000000">
                    <a:alpha val="43137"/>
                  </a:srgbClr>
                </a:outerShdw>
              </a:effectLst>
              <a:cs typeface="Arial" pitchFamily="34" charset="0"/>
            </a:endParaRPr>
          </a:p>
          <a:p>
            <a:pPr marL="180975" indent="-180975" algn="l"/>
            <a:r>
              <a:rPr lang="en-US" b="1" kern="0" dirty="0">
                <a:effectLst>
                  <a:outerShdw blurRad="38100" dist="38100" dir="2700000" algn="tl">
                    <a:srgbClr val="000000">
                      <a:alpha val="43137"/>
                    </a:srgbClr>
                  </a:outerShdw>
                </a:effectLst>
                <a:cs typeface="Arial" pitchFamily="34" charset="0"/>
              </a:rPr>
              <a:t>2020 PEA Highlights (Open Pit Only)</a:t>
            </a:r>
          </a:p>
          <a:p>
            <a:pPr marL="180975" indent="-180975" algn="l"/>
            <a:endParaRPr lang="en-US" dirty="0"/>
          </a:p>
          <a:p>
            <a:pPr marL="171450" indent="-171450" algn="l">
              <a:buClr>
                <a:schemeClr val="bg1">
                  <a:lumMod val="50000"/>
                </a:schemeClr>
              </a:buClr>
              <a:buFont typeface="Wingdings" panose="05000000000000000000" pitchFamily="2" charset="2"/>
              <a:buChar char="§"/>
            </a:pPr>
            <a:r>
              <a:rPr lang="en-US" dirty="0"/>
              <a:t>Measured and Indicated surface mineable coal resources total 132.0 million </a:t>
            </a:r>
            <a:r>
              <a:rPr lang="en-US" dirty="0" err="1"/>
              <a:t>tonnes</a:t>
            </a:r>
            <a:r>
              <a:rPr lang="en-US" dirty="0"/>
              <a:t>, with an additional Inferred resource of 0.5 million </a:t>
            </a:r>
            <a:r>
              <a:rPr lang="en-US" dirty="0" err="1"/>
              <a:t>tonnes</a:t>
            </a:r>
            <a:r>
              <a:rPr lang="en-US" dirty="0"/>
              <a:t>.  Not included for mining in the 2020 PEA are in-situ underground mineable resources totaling 145.7 million </a:t>
            </a:r>
            <a:r>
              <a:rPr lang="en-US" dirty="0" err="1"/>
              <a:t>tonnes</a:t>
            </a:r>
            <a:r>
              <a:rPr lang="en-US" dirty="0"/>
              <a:t> (Measured and Indicated) and 118.7 million </a:t>
            </a:r>
            <a:r>
              <a:rPr lang="en-US" dirty="0" err="1"/>
              <a:t>tonnes</a:t>
            </a:r>
            <a:r>
              <a:rPr lang="en-US" dirty="0"/>
              <a:t> classified as Inferred</a:t>
            </a:r>
            <a:endParaRPr lang="en-CA" dirty="0"/>
          </a:p>
          <a:p>
            <a:pPr marL="361950" indent="-180975" algn="l">
              <a:buClr>
                <a:schemeClr val="bg1">
                  <a:lumMod val="50000"/>
                </a:schemeClr>
              </a:buClr>
              <a:buFont typeface="Wingdings" panose="05000000000000000000" pitchFamily="2" charset="2"/>
              <a:buChar char="§"/>
            </a:pPr>
            <a:endParaRPr lang="en-US" dirty="0"/>
          </a:p>
          <a:p>
            <a:pPr marL="180975" indent="-180975" algn="l">
              <a:buClr>
                <a:schemeClr val="bg1">
                  <a:lumMod val="50000"/>
                </a:schemeClr>
              </a:buClr>
              <a:buFont typeface="Wingdings" panose="05000000000000000000" pitchFamily="2" charset="2"/>
              <a:buChar char="§"/>
            </a:pPr>
            <a:r>
              <a:rPr lang="en-US" dirty="0"/>
              <a:t>The 2020 PEA is based on a conceptual open pit mine plan targeting 99 million run-of-mine (“</a:t>
            </a:r>
            <a:r>
              <a:rPr lang="en-US" b="1" dirty="0"/>
              <a:t>ROM</a:t>
            </a:r>
            <a:r>
              <a:rPr lang="en-US" dirty="0"/>
              <a:t>”) </a:t>
            </a:r>
            <a:r>
              <a:rPr lang="en-US" dirty="0" err="1"/>
              <a:t>tonnes</a:t>
            </a:r>
            <a:r>
              <a:rPr lang="en-US" dirty="0"/>
              <a:t> of resource at an overall stripping ratio of 10.5:1 (bank cubic </a:t>
            </a:r>
            <a:r>
              <a:rPr lang="en-US" dirty="0" err="1"/>
              <a:t>metres</a:t>
            </a:r>
            <a:r>
              <a:rPr lang="en-US" dirty="0"/>
              <a:t> (</a:t>
            </a:r>
            <a:r>
              <a:rPr lang="en-US" dirty="0" err="1"/>
              <a:t>bcm</a:t>
            </a:r>
            <a:r>
              <a:rPr lang="en-US" dirty="0"/>
              <a:t>):ROM </a:t>
            </a:r>
            <a:r>
              <a:rPr lang="en-US" dirty="0" err="1"/>
              <a:t>tonnes</a:t>
            </a:r>
            <a:r>
              <a:rPr lang="en-US" dirty="0"/>
              <a:t>), yielding 72 million </a:t>
            </a:r>
            <a:r>
              <a:rPr lang="en-US" dirty="0" err="1"/>
              <a:t>tonnes</a:t>
            </a:r>
            <a:r>
              <a:rPr lang="en-US" dirty="0"/>
              <a:t> of product coal over a mine life of 27 years.  The previous PEAs identified a smaller open pit with ROM tonnage of 56 million </a:t>
            </a:r>
            <a:r>
              <a:rPr lang="en-US" dirty="0" err="1"/>
              <a:t>tonnes</a:t>
            </a:r>
            <a:r>
              <a:rPr lang="en-US" dirty="0"/>
              <a:t> at a stripping ratio of 8.6:1, that yielded 39 million </a:t>
            </a:r>
            <a:r>
              <a:rPr lang="en-US" dirty="0" err="1"/>
              <a:t>tonnes</a:t>
            </a:r>
            <a:r>
              <a:rPr lang="en-US" dirty="0"/>
              <a:t> of product coal over 13 years.</a:t>
            </a:r>
          </a:p>
          <a:p>
            <a:pPr marL="171450" indent="-171450" algn="l">
              <a:buClr>
                <a:schemeClr val="bg1">
                  <a:lumMod val="50000"/>
                </a:schemeClr>
              </a:buClr>
              <a:buFont typeface="Wingdings" panose="05000000000000000000" pitchFamily="2" charset="2"/>
              <a:buChar char="§"/>
            </a:pPr>
            <a:endParaRPr lang="en-US" dirty="0"/>
          </a:p>
          <a:p>
            <a:pPr marL="180975" indent="-180975" algn="l">
              <a:buClr>
                <a:schemeClr val="bg1">
                  <a:lumMod val="50000"/>
                </a:schemeClr>
              </a:buClr>
              <a:buFont typeface="Wingdings" panose="05000000000000000000" pitchFamily="2" charset="2"/>
              <a:buChar char="§"/>
            </a:pPr>
            <a:r>
              <a:rPr lang="en-US" dirty="0"/>
              <a:t>Projected clean coal production from open pit mining operations ranges from 0.7 million </a:t>
            </a:r>
            <a:r>
              <a:rPr lang="en-US" dirty="0" err="1"/>
              <a:t>tonnes</a:t>
            </a:r>
            <a:r>
              <a:rPr lang="en-US" dirty="0"/>
              <a:t> per annum (“Mt/a”) to 3.0 Mt/a, averaging approximately 2.7 Mt/a.</a:t>
            </a:r>
          </a:p>
          <a:p>
            <a:pPr marL="180975" indent="-180975" algn="l">
              <a:buClr>
                <a:schemeClr val="bg1">
                  <a:lumMod val="50000"/>
                </a:schemeClr>
              </a:buClr>
              <a:buFont typeface="Wingdings" panose="05000000000000000000" pitchFamily="2" charset="2"/>
              <a:buChar char="§"/>
            </a:pPr>
            <a:endParaRPr lang="en-US" dirty="0"/>
          </a:p>
          <a:p>
            <a:pPr marL="180975" indent="-180975" algn="l">
              <a:buClr>
                <a:schemeClr val="bg1">
                  <a:lumMod val="50000"/>
                </a:schemeClr>
              </a:buClr>
              <a:buFont typeface="Wingdings" panose="05000000000000000000" pitchFamily="2" charset="2"/>
              <a:buChar char="§"/>
            </a:pPr>
            <a:r>
              <a:rPr lang="en-US" dirty="0"/>
              <a:t>Potential coal production is identified as hard coking coal similar to coking coal currently exported from northeast British Columbia.</a:t>
            </a:r>
          </a:p>
          <a:p>
            <a:pPr marL="180975" indent="-180975" algn="l">
              <a:buClr>
                <a:schemeClr val="bg1">
                  <a:lumMod val="50000"/>
                </a:schemeClr>
              </a:buClr>
              <a:buFont typeface="Wingdings" panose="05000000000000000000" pitchFamily="2" charset="2"/>
              <a:buChar char="§"/>
            </a:pPr>
            <a:endParaRPr lang="en-US" dirty="0"/>
          </a:p>
          <a:p>
            <a:pPr marL="177800" lvl="0" indent="-177800" algn="l">
              <a:buClr>
                <a:schemeClr val="bg1">
                  <a:lumMod val="50000"/>
                </a:schemeClr>
              </a:buClr>
              <a:buFont typeface="Wingdings" panose="05000000000000000000" pitchFamily="2" charset="2"/>
              <a:buChar char="§"/>
            </a:pPr>
            <a:r>
              <a:rPr lang="en-US" dirty="0"/>
              <a:t>The stand-alone open pit cash operating costs for the </a:t>
            </a:r>
            <a:r>
              <a:rPr lang="en-US" b="1" dirty="0"/>
              <a:t>purchased equipment </a:t>
            </a:r>
            <a:r>
              <a:rPr lang="en-US" dirty="0"/>
              <a:t>scenario are estimated at US$55.08 per tonne of product coal at the mine gate.  The cash operating costs for the </a:t>
            </a:r>
            <a:r>
              <a:rPr lang="en-US" b="1" dirty="0"/>
              <a:t>leased equipment</a:t>
            </a:r>
            <a:r>
              <a:rPr lang="en-US" dirty="0"/>
              <a:t> scenario are estimated at US$61.47 per </a:t>
            </a:r>
            <a:r>
              <a:rPr lang="en-US" dirty="0" err="1"/>
              <a:t>tonne</a:t>
            </a:r>
            <a:r>
              <a:rPr lang="en-US" dirty="0"/>
              <a:t>.</a:t>
            </a:r>
            <a:endParaRPr lang="en-CA" dirty="0"/>
          </a:p>
          <a:p>
            <a:pPr>
              <a:buClr>
                <a:schemeClr val="bg1">
                  <a:lumMod val="50000"/>
                </a:schemeClr>
              </a:buClr>
            </a:pPr>
            <a:endParaRPr lang="en-CA" dirty="0"/>
          </a:p>
          <a:p>
            <a:pPr marL="177800" lvl="0" indent="-177800" algn="l">
              <a:buClr>
                <a:schemeClr val="bg1">
                  <a:lumMod val="50000"/>
                </a:schemeClr>
              </a:buClr>
              <a:buFont typeface="Wingdings" panose="05000000000000000000" pitchFamily="2" charset="2"/>
              <a:buChar char="§"/>
            </a:pPr>
            <a:r>
              <a:rPr lang="en-US" dirty="0"/>
              <a:t>Pre-production capital cost for the proposed mine in the </a:t>
            </a:r>
            <a:r>
              <a:rPr lang="en-US" b="1" dirty="0"/>
              <a:t>purchased equipment</a:t>
            </a:r>
            <a:r>
              <a:rPr lang="en-US" dirty="0"/>
              <a:t> scenario is estimated at US$510 million, with additional sustaining capital of US$215 million over the life-of-mine (LOM).  Pre-production capital cost in the </a:t>
            </a:r>
            <a:r>
              <a:rPr lang="en-US" b="1" dirty="0"/>
              <a:t>leased equipment </a:t>
            </a:r>
            <a:r>
              <a:rPr lang="en-US" dirty="0"/>
              <a:t>scenario is estimated at US$303 million, with additional sustaining capital of US$42 million over the LOM.</a:t>
            </a:r>
            <a:endParaRPr lang="en-CA" dirty="0"/>
          </a:p>
          <a:p>
            <a:pPr marL="171450" indent="-171450">
              <a:buClr>
                <a:schemeClr val="bg1">
                  <a:lumMod val="50000"/>
                </a:schemeClr>
              </a:buClr>
              <a:buFont typeface="Wingdings" panose="05000000000000000000" pitchFamily="2" charset="2"/>
              <a:buChar char="§"/>
            </a:pPr>
            <a:r>
              <a:rPr lang="en-US" dirty="0"/>
              <a:t> </a:t>
            </a:r>
            <a:endParaRPr lang="en-CA" dirty="0"/>
          </a:p>
          <a:p>
            <a:pPr marL="177800" lvl="0" indent="-177800" algn="l">
              <a:buClr>
                <a:schemeClr val="bg1">
                  <a:lumMod val="50000"/>
                </a:schemeClr>
              </a:buClr>
              <a:buFont typeface="Wingdings" panose="05000000000000000000" pitchFamily="2" charset="2"/>
              <a:buChar char="§"/>
            </a:pPr>
            <a:r>
              <a:rPr lang="en-US" dirty="0"/>
              <a:t>The Huguenot Project’s proposed payback of initial capital is estimated within four years from start-up of operations for both scenarios.</a:t>
            </a:r>
          </a:p>
          <a:p>
            <a:pPr marL="361950" lvl="0" indent="-180975" algn="l">
              <a:buClr>
                <a:schemeClr val="bg1">
                  <a:lumMod val="50000"/>
                </a:schemeClr>
              </a:buClr>
              <a:buFont typeface="Wingdings" panose="05000000000000000000" pitchFamily="2" charset="2"/>
              <a:buChar char="§"/>
            </a:pPr>
            <a:endParaRPr lang="en-US" dirty="0"/>
          </a:p>
          <a:p>
            <a:pPr marL="177800" lvl="0" indent="-177800" algn="l">
              <a:buClr>
                <a:schemeClr val="bg1">
                  <a:lumMod val="50000"/>
                </a:schemeClr>
              </a:buClr>
              <a:buFont typeface="Wingdings" panose="05000000000000000000" pitchFamily="2" charset="2"/>
              <a:buChar char="§"/>
            </a:pPr>
            <a:r>
              <a:rPr lang="en-US" dirty="0"/>
              <a:t>The FOB cost for the </a:t>
            </a:r>
            <a:r>
              <a:rPr lang="en-US" b="1" dirty="0"/>
              <a:t>purchased equipment</a:t>
            </a:r>
            <a:r>
              <a:rPr lang="en-US" dirty="0"/>
              <a:t> scenario is estimated at US$104.14 (CAD$137.05) per clean </a:t>
            </a:r>
            <a:r>
              <a:rPr lang="en-US" dirty="0" err="1"/>
              <a:t>tonne</a:t>
            </a:r>
            <a:r>
              <a:rPr lang="en-US" dirty="0"/>
              <a:t>. The FOB cost for the </a:t>
            </a:r>
            <a:r>
              <a:rPr lang="en-US" b="1" dirty="0"/>
              <a:t>leased equipment</a:t>
            </a:r>
            <a:r>
              <a:rPr lang="en-US" dirty="0"/>
              <a:t> scenario is estimated at US$110.38 (CAD$145.26) per clean </a:t>
            </a:r>
            <a:r>
              <a:rPr lang="en-US" dirty="0" err="1"/>
              <a:t>tonne</a:t>
            </a:r>
            <a:r>
              <a:rPr lang="en-US" dirty="0"/>
              <a:t>.</a:t>
            </a:r>
          </a:p>
          <a:p>
            <a:pPr marL="361950" indent="-180975" algn="l">
              <a:buFont typeface="Arial" panose="020B0604020202020204" pitchFamily="34" charset="0"/>
              <a:buChar char="•"/>
            </a:pPr>
            <a:endParaRPr lang="en-US" dirty="0"/>
          </a:p>
          <a:p>
            <a:pPr marL="180975" algn="l"/>
            <a:endParaRPr lang="en-US" dirty="0"/>
          </a:p>
          <a:p>
            <a:pPr marL="171450" indent="-171450" algn="l">
              <a:buFont typeface="Arial" panose="020B0604020202020204" pitchFamily="34" charset="0"/>
              <a:buChar char="•"/>
            </a:pPr>
            <a:endParaRPr lang="en-CA" dirty="0"/>
          </a:p>
          <a:p>
            <a:pPr marL="171450" indent="-171450" algn="l">
              <a:buFont typeface="Arial" panose="020B0604020202020204" pitchFamily="34" charset="0"/>
              <a:buChar char="•"/>
            </a:pPr>
            <a:endParaRPr lang="en-CA" dirty="0"/>
          </a:p>
        </p:txBody>
      </p:sp>
      <p:sp>
        <p:nvSpPr>
          <p:cNvPr id="4" name="Rectangle 146"/>
          <p:cNvSpPr txBox="1">
            <a:spLocks noChangeArrowheads="1"/>
          </p:cNvSpPr>
          <p:nvPr/>
        </p:nvSpPr>
        <p:spPr bwMode="gray">
          <a:xfrm>
            <a:off x="432000" y="468000"/>
            <a:ext cx="720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0941" rIns="0" bIns="50941" numCol="1" anchor="ctr" anchorCtr="0" compatLnSpc="1">
            <a:prstTxWarp prst="textNoShape">
              <a:avLst/>
            </a:prstTxWarp>
            <a:spAutoFit/>
          </a:bodyPr>
          <a:lstStyle>
            <a:lvl1pPr algn="l" defTabSz="1019175" rtl="0" eaLnBrk="1" fontAlgn="base" hangingPunct="1">
              <a:lnSpc>
                <a:spcPts val="2788"/>
              </a:lnSpc>
              <a:spcBef>
                <a:spcPct val="0"/>
              </a:spcBef>
              <a:spcAft>
                <a:spcPct val="0"/>
              </a:spcAft>
              <a:defRPr sz="2400">
                <a:solidFill>
                  <a:srgbClr val="FFFFFF"/>
                </a:solidFill>
                <a:latin typeface="+mj-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pPr fontAlgn="auto">
              <a:spcAft>
                <a:spcPts val="0"/>
              </a:spcAft>
              <a:defRPr/>
            </a:pPr>
            <a:r>
              <a:rPr lang="en-US" kern="0" dirty="0"/>
              <a:t>Company Overview: Colonial Coal</a:t>
            </a:r>
          </a:p>
        </p:txBody>
      </p:sp>
      <p:sp>
        <p:nvSpPr>
          <p:cNvPr id="7" name="Rectangle 8"/>
          <p:cNvSpPr>
            <a:spLocks noGrp="1" noChangeArrowheads="1"/>
          </p:cNvSpPr>
          <p:nvPr>
            <p:ph type="title"/>
          </p:nvPr>
        </p:nvSpPr>
        <p:spPr>
          <a:xfrm>
            <a:off x="432000" y="756000"/>
            <a:ext cx="7200000" cy="360000"/>
          </a:xfrm>
        </p:spPr>
        <p:txBody>
          <a:bodyPr/>
          <a:lstStyle/>
          <a:p>
            <a:r>
              <a:rPr lang="en-CA" sz="1600" b="1" dirty="0">
                <a:solidFill>
                  <a:schemeClr val="accent3">
                    <a:lumMod val="20000"/>
                    <a:lumOff val="80000"/>
                  </a:schemeClr>
                </a:solidFill>
              </a:rPr>
              <a:t>HUGUENOT PROPERTY  </a:t>
            </a:r>
            <a:endParaRPr lang="en-US" sz="1500" dirty="0">
              <a:solidFill>
                <a:schemeClr val="accent3">
                  <a:lumMod val="20000"/>
                  <a:lumOff val="80000"/>
                </a:schemeClr>
              </a:solidFill>
            </a:endParaRPr>
          </a:p>
        </p:txBody>
      </p:sp>
    </p:spTree>
    <p:extLst>
      <p:ext uri="{BB962C8B-B14F-4D97-AF65-F5344CB8AC3E}">
        <p14:creationId xmlns:p14="http://schemas.microsoft.com/office/powerpoint/2010/main" val="1006368752"/>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46">
            <a:extLst>
              <a:ext uri="{FF2B5EF4-FFF2-40B4-BE49-F238E27FC236}">
                <a16:creationId xmlns:a16="http://schemas.microsoft.com/office/drawing/2014/main" id="{7C49974D-9E68-4145-81D4-6C5622DCF05C}"/>
              </a:ext>
            </a:extLst>
          </p:cNvPr>
          <p:cNvSpPr txBox="1">
            <a:spLocks noChangeArrowheads="1"/>
          </p:cNvSpPr>
          <p:nvPr/>
        </p:nvSpPr>
        <p:spPr bwMode="gray">
          <a:xfrm>
            <a:off x="432000" y="468000"/>
            <a:ext cx="720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0941" rIns="0" bIns="50941" numCol="1" anchor="ctr" anchorCtr="0" compatLnSpc="1">
            <a:prstTxWarp prst="textNoShape">
              <a:avLst/>
            </a:prstTxWarp>
            <a:spAutoFit/>
          </a:bodyPr>
          <a:lstStyle>
            <a:lvl1pPr algn="l" defTabSz="1019175" rtl="0" eaLnBrk="1" fontAlgn="base" hangingPunct="1">
              <a:lnSpc>
                <a:spcPts val="2788"/>
              </a:lnSpc>
              <a:spcBef>
                <a:spcPct val="0"/>
              </a:spcBef>
              <a:spcAft>
                <a:spcPct val="0"/>
              </a:spcAft>
              <a:defRPr sz="2400">
                <a:solidFill>
                  <a:srgbClr val="FFFFFF"/>
                </a:solidFill>
                <a:latin typeface="+mj-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pPr fontAlgn="auto">
              <a:spcAft>
                <a:spcPts val="0"/>
              </a:spcAft>
              <a:defRPr/>
            </a:pPr>
            <a:r>
              <a:rPr lang="en-US" kern="0" dirty="0"/>
              <a:t>Colonial Projects Overview:</a:t>
            </a:r>
          </a:p>
        </p:txBody>
      </p:sp>
      <p:graphicFrame>
        <p:nvGraphicFramePr>
          <p:cNvPr id="10" name="Table 9"/>
          <p:cNvGraphicFramePr>
            <a:graphicFrameLocks noGrp="1"/>
          </p:cNvGraphicFramePr>
          <p:nvPr>
            <p:extLst>
              <p:ext uri="{D42A27DB-BD31-4B8C-83A1-F6EECF244321}">
                <p14:modId xmlns:p14="http://schemas.microsoft.com/office/powerpoint/2010/main" val="3655829403"/>
              </p:ext>
            </p:extLst>
          </p:nvPr>
        </p:nvGraphicFramePr>
        <p:xfrm>
          <a:off x="5544000" y="1366575"/>
          <a:ext cx="4154528" cy="1527350"/>
        </p:xfrm>
        <a:graphic>
          <a:graphicData uri="http://schemas.openxmlformats.org/drawingml/2006/table">
            <a:tbl>
              <a:tblPr>
                <a:tableStyleId>{5C22544A-7EE6-4342-B048-85BDC9FD1C3A}</a:tableStyleId>
              </a:tblPr>
              <a:tblGrid>
                <a:gridCol w="889287">
                  <a:extLst>
                    <a:ext uri="{9D8B030D-6E8A-4147-A177-3AD203B41FA5}">
                      <a16:colId xmlns:a16="http://schemas.microsoft.com/office/drawing/2014/main" val="20000"/>
                    </a:ext>
                  </a:extLst>
                </a:gridCol>
                <a:gridCol w="785401">
                  <a:extLst>
                    <a:ext uri="{9D8B030D-6E8A-4147-A177-3AD203B41FA5}">
                      <a16:colId xmlns:a16="http://schemas.microsoft.com/office/drawing/2014/main" val="20001"/>
                    </a:ext>
                  </a:extLst>
                </a:gridCol>
                <a:gridCol w="863029">
                  <a:extLst>
                    <a:ext uri="{9D8B030D-6E8A-4147-A177-3AD203B41FA5}">
                      <a16:colId xmlns:a16="http://schemas.microsoft.com/office/drawing/2014/main" val="20002"/>
                    </a:ext>
                  </a:extLst>
                </a:gridCol>
                <a:gridCol w="899953">
                  <a:extLst>
                    <a:ext uri="{9D8B030D-6E8A-4147-A177-3AD203B41FA5}">
                      <a16:colId xmlns:a16="http://schemas.microsoft.com/office/drawing/2014/main" val="20003"/>
                    </a:ext>
                  </a:extLst>
                </a:gridCol>
                <a:gridCol w="716858">
                  <a:extLst>
                    <a:ext uri="{9D8B030D-6E8A-4147-A177-3AD203B41FA5}">
                      <a16:colId xmlns:a16="http://schemas.microsoft.com/office/drawing/2014/main" val="20004"/>
                    </a:ext>
                  </a:extLst>
                </a:gridCol>
              </a:tblGrid>
              <a:tr h="552660">
                <a:tc rowSpan="2">
                  <a:txBody>
                    <a:bodyPr/>
                    <a:lstStyle/>
                    <a:p>
                      <a:pPr algn="ctr" fontAlgn="ctr"/>
                      <a:r>
                        <a:rPr lang="en-GB" sz="1200" b="1" u="none" strike="noStrike">
                          <a:effectLst/>
                          <a:latin typeface="Arial" panose="020B0604020202020204" pitchFamily="34" charset="0"/>
                          <a:cs typeface="Arial" panose="020B0604020202020204" pitchFamily="34" charset="0"/>
                        </a:rPr>
                        <a:t>PEA 2018</a:t>
                      </a:r>
                      <a:r>
                        <a:rPr lang="en-GB" sz="1000" b="1" u="none" strike="noStrike">
                          <a:effectLst/>
                          <a:latin typeface="Arial" panose="020B0604020202020204" pitchFamily="34" charset="0"/>
                          <a:cs typeface="Arial" panose="020B0604020202020204" pitchFamily="34" charset="0"/>
                        </a:rPr>
                        <a:t> </a:t>
                      </a:r>
                    </a:p>
                    <a:p>
                      <a:pPr algn="ctr" fontAlgn="ctr"/>
                      <a:r>
                        <a:rPr lang="en-GB" sz="1000" b="0" u="none" strike="noStrike">
                          <a:effectLst/>
                          <a:latin typeface="Arial" panose="020B0604020202020204" pitchFamily="34" charset="0"/>
                          <a:cs typeface="Arial" panose="020B0604020202020204" pitchFamily="34" charset="0"/>
                        </a:rPr>
                        <a:t>Coal </a:t>
                      </a:r>
                    </a:p>
                    <a:p>
                      <a:pPr algn="ctr" fontAlgn="ctr"/>
                      <a:r>
                        <a:rPr lang="en-GB" sz="1000" b="0" u="none" strike="noStrike">
                          <a:effectLst/>
                          <a:latin typeface="Arial" panose="020B0604020202020204" pitchFamily="34" charset="0"/>
                          <a:cs typeface="Arial" panose="020B0604020202020204" pitchFamily="34" charset="0"/>
                        </a:rPr>
                        <a:t>Price/Tonne</a:t>
                      </a:r>
                      <a:endParaRPr lang="en-GB" sz="1000" b="0" i="0" u="none" strike="noStrike">
                        <a:solidFill>
                          <a:srgbClr val="000000"/>
                        </a:solidFill>
                        <a:effectLst/>
                        <a:latin typeface="Arial" panose="020B0604020202020204" pitchFamily="34" charset="0"/>
                        <a:cs typeface="Arial" panose="020B0604020202020204" pitchFamily="34" charset="0"/>
                      </a:endParaRPr>
                    </a:p>
                  </a:txBody>
                  <a:tcPr marL="85725"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gridSpan="4">
                  <a:txBody>
                    <a:bodyPr/>
                    <a:lstStyle/>
                    <a:p>
                      <a:pPr algn="ctr" fontAlgn="ctr"/>
                      <a:r>
                        <a:rPr lang="en-CA" sz="1200" b="1" i="0" u="none" strike="noStrike">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Huguenot Project </a:t>
                      </a:r>
                    </a:p>
                    <a:p>
                      <a:pPr algn="ctr" fontAlgn="ctr"/>
                      <a:endParaRPr lang="en-CA" sz="400" b="1" i="0" u="none" strike="noStrike">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fontAlgn="ctr"/>
                      <a:r>
                        <a:rPr lang="en-CA" sz="1000" b="1" i="0" u="none" strike="noStrike">
                          <a:solidFill>
                            <a:srgbClr val="000000"/>
                          </a:solidFill>
                          <a:effectLst/>
                          <a:latin typeface="Arial" panose="020B0604020202020204" pitchFamily="34" charset="0"/>
                          <a:cs typeface="Arial" panose="020B0604020202020204" pitchFamily="34" charset="0"/>
                        </a:rPr>
                        <a:t>NPV (millions) at Varying Discount Rates with IRR</a:t>
                      </a:r>
                      <a:endParaRPr lang="en-AU" sz="1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en-GB"/>
                    </a:p>
                  </a:txBody>
                  <a:tcPr/>
                </a:tc>
                <a:tc hMerge="1">
                  <a:txBody>
                    <a:bodyPr/>
                    <a:lstStyle/>
                    <a:p>
                      <a:pPr algn="ctr" fontAlgn="ctr"/>
                      <a:endParaRPr lang="en-CA" sz="8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hMerge="1">
                  <a:txBody>
                    <a:bodyPr/>
                    <a:lstStyle/>
                    <a:p>
                      <a:endParaRPr lang="en-GB"/>
                    </a:p>
                  </a:txBody>
                  <a:tcPr/>
                </a:tc>
                <a:extLst>
                  <a:ext uri="{0D108BD9-81ED-4DB2-BD59-A6C34878D82A}">
                    <a16:rowId xmlns:a16="http://schemas.microsoft.com/office/drawing/2014/main" val="10000"/>
                  </a:ext>
                </a:extLst>
              </a:tr>
              <a:tr h="271305">
                <a:tc vMerge="1">
                  <a:txBody>
                    <a:bodyPr/>
                    <a:lstStyle/>
                    <a:p>
                      <a:pPr algn="l" fontAlgn="ctr"/>
                      <a:endParaRPr lang="en-GB" sz="900" b="0" i="0" u="none" strike="noStrike">
                        <a:solidFill>
                          <a:srgbClr val="000000"/>
                        </a:solidFill>
                        <a:effectLst/>
                        <a:latin typeface="Arial" panose="020B0604020202020204" pitchFamily="34" charset="0"/>
                        <a:cs typeface="Arial" panose="020B0604020202020204" pitchFamily="34" charset="0"/>
                      </a:endParaRPr>
                    </a:p>
                  </a:txBody>
                  <a:tcPr marL="85725" marR="0" marT="0" marB="0" anchor="ctr"/>
                </a:tc>
                <a:tc>
                  <a:txBody>
                    <a:bodyPr/>
                    <a:lstStyle/>
                    <a:p>
                      <a:pPr algn="ctr" fontAlgn="ctr"/>
                      <a:r>
                        <a:rPr lang="en-AU" sz="1000" b="1" i="0" u="none" strike="noStrike">
                          <a:solidFill>
                            <a:srgbClr val="000000"/>
                          </a:solidFill>
                          <a:effectLst/>
                          <a:latin typeface="Arial" panose="020B0604020202020204" pitchFamily="34" charset="0"/>
                          <a:cs typeface="Arial" panose="020B0604020202020204" pitchFamily="34" charset="0"/>
                        </a:rPr>
                        <a:t>5%</a:t>
                      </a: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AU" sz="1000" b="1" i="0" u="none" strike="noStrike">
                          <a:solidFill>
                            <a:srgbClr val="000000"/>
                          </a:solidFill>
                          <a:effectLst/>
                          <a:latin typeface="Arial" panose="020B0604020202020204" pitchFamily="34" charset="0"/>
                          <a:cs typeface="Arial" panose="020B0604020202020204" pitchFamily="34" charset="0"/>
                        </a:rPr>
                        <a:t>7.5%</a:t>
                      </a: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AU" sz="1000" b="1" i="0" u="none" strike="noStrike">
                          <a:solidFill>
                            <a:srgbClr val="000000"/>
                          </a:solidFill>
                          <a:effectLst/>
                          <a:latin typeface="Arial" panose="020B0604020202020204" pitchFamily="34" charset="0"/>
                          <a:cs typeface="Arial" panose="020B0604020202020204" pitchFamily="34" charset="0"/>
                        </a:rPr>
                        <a:t>10%</a:t>
                      </a: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AU" sz="1000" b="1" i="0" u="none" strike="noStrike">
                          <a:solidFill>
                            <a:srgbClr val="000000"/>
                          </a:solidFill>
                          <a:effectLst/>
                          <a:latin typeface="Arial" panose="020B0604020202020204" pitchFamily="34" charset="0"/>
                          <a:cs typeface="Arial" panose="020B0604020202020204" pitchFamily="34" charset="0"/>
                        </a:rPr>
                        <a:t>IRR%</a:t>
                      </a: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1"/>
                  </a:ext>
                </a:extLst>
              </a:tr>
              <a:tr h="341644">
                <a:tc>
                  <a:txBody>
                    <a:bodyPr/>
                    <a:lstStyle/>
                    <a:p>
                      <a:pPr algn="ctr" fontAlgn="ctr"/>
                      <a:r>
                        <a:rPr lang="en-AU" sz="1100" b="0" i="0" u="none" strike="noStrike">
                          <a:solidFill>
                            <a:srgbClr val="000000"/>
                          </a:solidFill>
                          <a:effectLst/>
                          <a:latin typeface="Arial" panose="020B0604020202020204" pitchFamily="34" charset="0"/>
                          <a:cs typeface="Arial" panose="020B0604020202020204" pitchFamily="34" charset="0"/>
                        </a:rPr>
                        <a:t>US$172</a:t>
                      </a:r>
                    </a:p>
                  </a:txBody>
                  <a:tcPr marL="85725"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AU" sz="1100" b="0" i="0" u="none" strike="noStrike">
                          <a:solidFill>
                            <a:srgbClr val="000000"/>
                          </a:solidFill>
                          <a:effectLst/>
                          <a:latin typeface="Arial" panose="020B0604020202020204" pitchFamily="34" charset="0"/>
                          <a:cs typeface="Arial" panose="020B0604020202020204" pitchFamily="34" charset="0"/>
                        </a:rPr>
                        <a:t>$1,669</a:t>
                      </a: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AU" sz="1100" b="0" i="0" u="none" strike="noStrike">
                          <a:solidFill>
                            <a:srgbClr val="000000"/>
                          </a:solidFill>
                          <a:effectLst/>
                          <a:latin typeface="Arial" panose="020B0604020202020204" pitchFamily="34" charset="0"/>
                          <a:cs typeface="Arial" panose="020B0604020202020204" pitchFamily="34" charset="0"/>
                        </a:rPr>
                        <a:t>$1,166</a:t>
                      </a: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AU" sz="1100" b="0" i="0" u="none" strike="noStrike">
                          <a:solidFill>
                            <a:srgbClr val="000000"/>
                          </a:solidFill>
                          <a:effectLst/>
                          <a:latin typeface="Arial" panose="020B0604020202020204" pitchFamily="34" charset="0"/>
                          <a:cs typeface="Arial" panose="020B0604020202020204" pitchFamily="34" charset="0"/>
                        </a:rPr>
                        <a:t>$831</a:t>
                      </a: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AU" sz="1100" b="0" i="0" u="none" strike="noStrike">
                          <a:solidFill>
                            <a:srgbClr val="000000"/>
                          </a:solidFill>
                          <a:effectLst/>
                          <a:latin typeface="Arial" panose="020B0604020202020204" pitchFamily="34" charset="0"/>
                          <a:cs typeface="Arial" panose="020B0604020202020204" pitchFamily="34" charset="0"/>
                        </a:rPr>
                        <a:t>33%</a:t>
                      </a: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2"/>
                  </a:ext>
                </a:extLst>
              </a:tr>
              <a:tr h="361741">
                <a:tc>
                  <a:txBody>
                    <a:bodyPr/>
                    <a:lstStyle/>
                    <a:p>
                      <a:pPr algn="ctr" fontAlgn="ctr"/>
                      <a:r>
                        <a:rPr lang="en-AU" sz="1100" b="0" i="0" u="none" strike="noStrike">
                          <a:solidFill>
                            <a:srgbClr val="000000"/>
                          </a:solidFill>
                          <a:effectLst/>
                          <a:latin typeface="Arial" panose="020B0604020202020204" pitchFamily="34" charset="0"/>
                          <a:cs typeface="Arial" panose="020B0604020202020204" pitchFamily="34" charset="0"/>
                        </a:rPr>
                        <a:t>CAD$224</a:t>
                      </a:r>
                    </a:p>
                  </a:txBody>
                  <a:tcPr marL="85725"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AU" sz="1100" b="0" i="0" u="none" strike="noStrike">
                          <a:solidFill>
                            <a:srgbClr val="000000"/>
                          </a:solidFill>
                          <a:effectLst/>
                          <a:latin typeface="Arial" panose="020B0604020202020204" pitchFamily="34" charset="0"/>
                          <a:cs typeface="Arial" panose="020B0604020202020204" pitchFamily="34" charset="0"/>
                        </a:rPr>
                        <a:t>$2,170</a:t>
                      </a: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AU" sz="1100" b="0" i="0" u="none" strike="noStrike">
                          <a:solidFill>
                            <a:srgbClr val="000000"/>
                          </a:solidFill>
                          <a:effectLst/>
                          <a:latin typeface="Arial" panose="020B0604020202020204" pitchFamily="34" charset="0"/>
                          <a:cs typeface="Arial" panose="020B0604020202020204" pitchFamily="34" charset="0"/>
                        </a:rPr>
                        <a:t>$1,516</a:t>
                      </a: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AU" sz="1100" b="0" i="0" u="none" strike="noStrike">
                          <a:solidFill>
                            <a:srgbClr val="000000"/>
                          </a:solidFill>
                          <a:effectLst/>
                          <a:latin typeface="Arial" panose="020B0604020202020204" pitchFamily="34" charset="0"/>
                          <a:cs typeface="Arial" panose="020B0604020202020204" pitchFamily="34" charset="0"/>
                        </a:rPr>
                        <a:t>$1,080</a:t>
                      </a: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AU" sz="1100" b="0" i="0" u="none" strike="noStrike">
                          <a:solidFill>
                            <a:srgbClr val="000000"/>
                          </a:solidFill>
                          <a:effectLst/>
                          <a:latin typeface="Arial" panose="020B0604020202020204" pitchFamily="34" charset="0"/>
                          <a:cs typeface="Arial" panose="020B0604020202020204" pitchFamily="34" charset="0"/>
                        </a:rPr>
                        <a:t>33%</a:t>
                      </a: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3"/>
                  </a:ext>
                </a:extLst>
              </a:tr>
            </a:tbl>
          </a:graphicData>
        </a:graphic>
      </p:graphicFrame>
      <p:sp>
        <p:nvSpPr>
          <p:cNvPr id="11" name="Rectangle 3"/>
          <p:cNvSpPr txBox="1">
            <a:spLocks noChangeAspect="1" noChangeArrowheads="1"/>
          </p:cNvSpPr>
          <p:nvPr/>
        </p:nvSpPr>
        <p:spPr bwMode="gray">
          <a:xfrm>
            <a:off x="335281" y="1226820"/>
            <a:ext cx="5208719" cy="1980000"/>
          </a:xfrm>
          <a:prstGeom prst="rect">
            <a:avLst/>
          </a:prstGeom>
          <a:solidFill>
            <a:schemeClr val="bg1">
              <a:lumMod val="95000"/>
            </a:schemeClr>
          </a:solidFill>
          <a:ln>
            <a:noFill/>
          </a:ln>
        </p:spPr>
        <p:txBody>
          <a:bodyPr vert="horz" wrap="square" lIns="91429" tIns="36571" rIns="36571" bIns="36571" numCol="1" rtlCol="0" anchor="t" anchorCtr="0" compatLnSpc="1">
            <a:prstTxWarp prst="textNoShape">
              <a:avLst/>
            </a:prstTxWarp>
            <a:noAutofit/>
          </a:bodyPr>
          <a:lstStyle/>
          <a:p>
            <a:pPr algn="l" defTabSz="892175" fontAlgn="auto">
              <a:spcBef>
                <a:spcPts val="0"/>
              </a:spcBef>
              <a:spcAft>
                <a:spcPts val="600"/>
              </a:spcAft>
              <a:buClr>
                <a:srgbClr val="4A5535"/>
              </a:buClr>
              <a:buSzPct val="100000"/>
              <a:defRPr/>
            </a:pPr>
            <a:r>
              <a:rPr lang="en-CA" b="1" dirty="0">
                <a:effectLst>
                  <a:outerShdw blurRad="38100" dist="38100" dir="2700000" algn="tl">
                    <a:srgbClr val="000000">
                      <a:alpha val="43137"/>
                    </a:srgbClr>
                  </a:outerShdw>
                </a:effectLst>
              </a:rPr>
              <a:t>2018 PEA Highlights (Open Pit and Underground Mine)</a:t>
            </a:r>
          </a:p>
          <a:p>
            <a:pPr marL="174625" indent="-174625" algn="l" defTabSz="892175" fontAlgn="auto">
              <a:spcBef>
                <a:spcPts val="0"/>
              </a:spcBef>
              <a:spcAft>
                <a:spcPts val="600"/>
              </a:spcAft>
              <a:buClr>
                <a:srgbClr val="4A5535"/>
              </a:buClr>
              <a:buSzPct val="100000"/>
              <a:buFont typeface="Wingdings" panose="05000000000000000000" pitchFamily="2" charset="2"/>
              <a:buChar char="§"/>
              <a:defRPr/>
            </a:pPr>
            <a:r>
              <a:rPr lang="en-CA" dirty="0"/>
              <a:t>The 2018 PEA has an indicative after-tax (and royalty) net present value (NPV) of US$1,166 million (CAD$1,516 million) using a 7.5% discount rate, and an internal rate of return (IRR) of 33%, based on a coking coal price of US$172.0 per tonne.</a:t>
            </a:r>
            <a:endParaRPr lang="en-CA" kern="0" dirty="0">
              <a:latin typeface="Arial" pitchFamily="34" charset="0"/>
              <a:ea typeface="+mn-ea"/>
              <a:cs typeface="Arial" pitchFamily="34" charset="0"/>
            </a:endParaRPr>
          </a:p>
          <a:p>
            <a:pPr marL="174625" indent="-174625" algn="l" defTabSz="892175" fontAlgn="auto">
              <a:spcBef>
                <a:spcPts val="400"/>
              </a:spcBef>
              <a:spcAft>
                <a:spcPts val="0"/>
              </a:spcAft>
              <a:buClr>
                <a:srgbClr val="4A5535"/>
              </a:buClr>
              <a:buSzPct val="100000"/>
              <a:buFont typeface="Arial" panose="020B0604020202020204" pitchFamily="34" charset="0"/>
              <a:buChar char="•"/>
              <a:defRPr/>
            </a:pPr>
            <a:r>
              <a:rPr lang="en-CA" kern="0" dirty="0">
                <a:latin typeface="Arial" pitchFamily="34" charset="0"/>
                <a:ea typeface="+mn-ea"/>
                <a:cs typeface="Arial" pitchFamily="34" charset="0"/>
              </a:rPr>
              <a:t>The 2018 study is based on conceptual open pit and underground mine plans that target 122.3 million run-of-mine (ROM) tonnes of resource, with a yield of 73%, producing 89.3 million tonnes of clean coal over a mine life of 31 years.</a:t>
            </a:r>
          </a:p>
        </p:txBody>
      </p:sp>
      <p:sp>
        <p:nvSpPr>
          <p:cNvPr id="2" name="TextBox 1"/>
          <p:cNvSpPr txBox="1"/>
          <p:nvPr/>
        </p:nvSpPr>
        <p:spPr>
          <a:xfrm>
            <a:off x="5544000" y="2920739"/>
            <a:ext cx="4140000" cy="246221"/>
          </a:xfrm>
          <a:prstGeom prst="rect">
            <a:avLst/>
          </a:prstGeom>
          <a:noFill/>
          <a:ln>
            <a:solidFill>
              <a:schemeClr val="bg1">
                <a:lumMod val="65000"/>
              </a:schemeClr>
            </a:solidFill>
          </a:ln>
        </p:spPr>
        <p:txBody>
          <a:bodyPr wrap="square" rtlCol="0">
            <a:spAutoFit/>
          </a:bodyPr>
          <a:lstStyle/>
          <a:p>
            <a:pPr lvl="0" algn="l"/>
            <a:r>
              <a:rPr lang="en-US" sz="1000" i="1"/>
              <a:t>* The exchange rate used in this report is US$1.00 equals CAD$1.30</a:t>
            </a:r>
            <a:endParaRPr lang="en-CA" sz="900" i="1">
              <a:solidFill>
                <a:srgbClr val="000000"/>
              </a:solidFill>
            </a:endParaRPr>
          </a:p>
        </p:txBody>
      </p:sp>
      <p:sp>
        <p:nvSpPr>
          <p:cNvPr id="14" name="Rectangle 3"/>
          <p:cNvSpPr txBox="1">
            <a:spLocks noChangeArrowheads="1"/>
          </p:cNvSpPr>
          <p:nvPr/>
        </p:nvSpPr>
        <p:spPr bwMode="gray">
          <a:xfrm>
            <a:off x="335278" y="3348000"/>
            <a:ext cx="9396000" cy="3384000"/>
          </a:xfrm>
          <a:prstGeom prst="rect">
            <a:avLst/>
          </a:prstGeom>
          <a:solidFill>
            <a:schemeClr val="bg1">
              <a:lumMod val="95000"/>
            </a:schemeClr>
          </a:solidFill>
          <a:ln>
            <a:noFill/>
          </a:ln>
        </p:spPr>
        <p:txBody>
          <a:bodyPr vert="horz" wrap="square" lIns="91429" tIns="36571" rIns="72000" bIns="36571" numCol="1" rtlCol="0" anchor="t" anchorCtr="0" compatLnSpc="1">
            <a:prstTxWarp prst="textNoShape">
              <a:avLst/>
            </a:prstTxWarp>
            <a:noAutofit/>
          </a:bodyPr>
          <a:lstStyle/>
          <a:p>
            <a:pPr marL="174625" indent="-174625" algn="l" defTabSz="892175" fontAlgn="auto">
              <a:spcBef>
                <a:spcPts val="0"/>
              </a:spcBef>
              <a:spcAft>
                <a:spcPts val="600"/>
              </a:spcAft>
              <a:buClr>
                <a:srgbClr val="4A5535"/>
              </a:buClr>
              <a:buSzPct val="100000"/>
              <a:buFont typeface="Wingdings" panose="05000000000000000000" pitchFamily="2" charset="2"/>
              <a:buChar char="§"/>
              <a:defRPr/>
            </a:pPr>
            <a:r>
              <a:rPr lang="en-CA" dirty="0"/>
              <a:t>The conceptual open pit mine plan targets 56 million ROM tonnes at an average stripping ratio of 8.6 :1 (bank cubic metres: ROM tonnes) while the conceptual underground mine plan targets an additional 66 million ROM tonnes.  </a:t>
            </a:r>
          </a:p>
          <a:p>
            <a:pPr marL="174625" indent="-174625" algn="l" defTabSz="892175" fontAlgn="auto">
              <a:spcBef>
                <a:spcPts val="0"/>
              </a:spcBef>
              <a:spcAft>
                <a:spcPts val="600"/>
              </a:spcAft>
              <a:buClr>
                <a:srgbClr val="4A5535"/>
              </a:buClr>
              <a:buSzPct val="100000"/>
              <a:buFont typeface="Wingdings" panose="05000000000000000000" pitchFamily="2" charset="2"/>
              <a:buChar char="§"/>
              <a:defRPr/>
            </a:pPr>
            <a:r>
              <a:rPr lang="en-CA" dirty="0"/>
              <a:t>The open pit operates during Years 1 - 14 while the underground mine would operate during Years 3 - 31, with both the open pit and underground mine operating simultaneously during Years 3 - 14.</a:t>
            </a:r>
          </a:p>
          <a:p>
            <a:pPr marL="174625" indent="-174625" algn="l" defTabSz="892175" fontAlgn="auto">
              <a:spcBef>
                <a:spcPts val="0"/>
              </a:spcBef>
              <a:spcAft>
                <a:spcPts val="600"/>
              </a:spcAft>
              <a:buClr>
                <a:srgbClr val="4A5535"/>
              </a:buClr>
              <a:buSzPct val="100000"/>
              <a:buFont typeface="Wingdings" panose="05000000000000000000" pitchFamily="2" charset="2"/>
              <a:buChar char="§"/>
              <a:defRPr/>
            </a:pPr>
            <a:r>
              <a:rPr lang="en-CA" dirty="0"/>
              <a:t>Measured and Indicated coal resources total 277.7 million tonnes (132.0 million tonnes surface plus 145.7 million tonnes underground). </a:t>
            </a:r>
          </a:p>
          <a:p>
            <a:pPr marL="174625" indent="-174625" algn="l" defTabSz="892175" fontAlgn="auto">
              <a:spcBef>
                <a:spcPts val="0"/>
              </a:spcBef>
              <a:spcAft>
                <a:spcPts val="600"/>
              </a:spcAft>
              <a:buClr>
                <a:srgbClr val="4A5535"/>
              </a:buClr>
              <a:buSzPct val="100000"/>
              <a:buFont typeface="Wingdings" panose="05000000000000000000" pitchFamily="2" charset="2"/>
              <a:buChar char="§"/>
              <a:defRPr/>
            </a:pPr>
            <a:r>
              <a:rPr lang="en-CA" dirty="0"/>
              <a:t>Inferred resources total an additional 119.2 million tonnes (0.5 million tonnes of surface plus 118.7 million tonnes underground).</a:t>
            </a:r>
          </a:p>
          <a:p>
            <a:pPr marL="174625" indent="-174625" algn="l" defTabSz="892175" fontAlgn="auto">
              <a:spcBef>
                <a:spcPts val="0"/>
              </a:spcBef>
              <a:spcAft>
                <a:spcPts val="600"/>
              </a:spcAft>
              <a:buClr>
                <a:srgbClr val="4A5535"/>
              </a:buClr>
              <a:buSzPct val="100000"/>
              <a:buFont typeface="Wingdings" panose="05000000000000000000" pitchFamily="2" charset="2"/>
              <a:buChar char="§"/>
              <a:defRPr/>
            </a:pPr>
            <a:r>
              <a:rPr lang="en-CA" dirty="0"/>
              <a:t>In full mine operation, projected clean coal production from the combined surface and underground mining operations ranges from 1.4 to 5.9 Mtpa, and averages approximately 3.0 Mtpa.</a:t>
            </a:r>
          </a:p>
          <a:p>
            <a:pPr marL="174625" indent="-174625" algn="l" defTabSz="892175" fontAlgn="auto">
              <a:spcBef>
                <a:spcPts val="0"/>
              </a:spcBef>
              <a:spcAft>
                <a:spcPts val="600"/>
              </a:spcAft>
              <a:buClr>
                <a:srgbClr val="4A5535"/>
              </a:buClr>
              <a:buSzPct val="100000"/>
              <a:buFont typeface="Wingdings" panose="05000000000000000000" pitchFamily="2" charset="2"/>
              <a:buChar char="§"/>
              <a:defRPr/>
            </a:pPr>
            <a:r>
              <a:rPr lang="en-CA" dirty="0"/>
              <a:t>The pre-production capital cost for the proposed surface (leased equipment) and underground (purchased equipment) mines is estimated at US$661 million, with additional sustaining capital of US$178 million over the life-of-mine (LOM).  </a:t>
            </a:r>
          </a:p>
          <a:p>
            <a:pPr marL="174625" indent="-174625" algn="l" defTabSz="892175" fontAlgn="auto">
              <a:spcBef>
                <a:spcPts val="0"/>
              </a:spcBef>
              <a:spcAft>
                <a:spcPts val="600"/>
              </a:spcAft>
              <a:buClr>
                <a:srgbClr val="4A5535"/>
              </a:buClr>
              <a:buSzPct val="100000"/>
              <a:buFont typeface="Wingdings" panose="05000000000000000000" pitchFamily="2" charset="2"/>
              <a:buChar char="§"/>
              <a:defRPr/>
            </a:pPr>
            <a:r>
              <a:rPr lang="en-CA" dirty="0"/>
              <a:t>The proposed payback of initial capital is estimated within 5 years from start-up of operations.</a:t>
            </a:r>
          </a:p>
          <a:p>
            <a:pPr marL="174625" indent="-174625" algn="l" defTabSz="892175" fontAlgn="auto">
              <a:spcBef>
                <a:spcPts val="0"/>
              </a:spcBef>
              <a:spcAft>
                <a:spcPts val="600"/>
              </a:spcAft>
              <a:buClr>
                <a:srgbClr val="4A5535"/>
              </a:buClr>
              <a:buSzPct val="100000"/>
              <a:buFont typeface="Wingdings" panose="05000000000000000000" pitchFamily="2" charset="2"/>
              <a:buChar char="§"/>
              <a:defRPr/>
            </a:pPr>
            <a:r>
              <a:rPr lang="en-CA" dirty="0"/>
              <a:t>The Huguenot Project’s FOB cost is estimated at US$106.96 (CAD$139.05) per clean coal tonne. </a:t>
            </a:r>
          </a:p>
          <a:p>
            <a:pPr marL="174625" indent="-174625" algn="l" defTabSz="892175" fontAlgn="auto">
              <a:spcBef>
                <a:spcPts val="0"/>
              </a:spcBef>
              <a:spcAft>
                <a:spcPts val="600"/>
              </a:spcAft>
              <a:buClr>
                <a:srgbClr val="4A5535"/>
              </a:buClr>
              <a:buSzPct val="100000"/>
              <a:buFont typeface="Wingdings" panose="05000000000000000000" pitchFamily="2" charset="2"/>
              <a:buChar char="§"/>
              <a:defRPr/>
            </a:pPr>
            <a:r>
              <a:rPr lang="en-CA" dirty="0"/>
              <a:t>This includes direct mine site costs of US$67.20 per tonne, offsite costs (transportation and port charges) of US$28.30 per tonne and indirect costs of US$11.46 per tonne.</a:t>
            </a:r>
            <a:endParaRPr lang="en-CA" kern="0" dirty="0">
              <a:latin typeface="Arial" pitchFamily="34" charset="0"/>
              <a:ea typeface="+mn-ea"/>
              <a:cs typeface="Arial" pitchFamily="34" charset="0"/>
            </a:endParaRPr>
          </a:p>
        </p:txBody>
      </p:sp>
      <p:sp>
        <p:nvSpPr>
          <p:cNvPr id="9" name="Rectangle 8"/>
          <p:cNvSpPr>
            <a:spLocks noGrp="1" noChangeArrowheads="1"/>
          </p:cNvSpPr>
          <p:nvPr>
            <p:ph type="title"/>
          </p:nvPr>
        </p:nvSpPr>
        <p:spPr>
          <a:xfrm>
            <a:off x="432000" y="756000"/>
            <a:ext cx="7200000" cy="360000"/>
          </a:xfrm>
        </p:spPr>
        <p:txBody>
          <a:bodyPr/>
          <a:lstStyle/>
          <a:p>
            <a:r>
              <a:rPr lang="en-CA" sz="1600" b="1" dirty="0">
                <a:solidFill>
                  <a:schemeClr val="accent3">
                    <a:lumMod val="20000"/>
                    <a:lumOff val="80000"/>
                  </a:schemeClr>
                </a:solidFill>
              </a:rPr>
              <a:t>HUGUENOT PROPERTY</a:t>
            </a:r>
            <a:endParaRPr lang="en-US" sz="1500" dirty="0">
              <a:solidFill>
                <a:schemeClr val="accent3">
                  <a:lumMod val="20000"/>
                  <a:lumOff val="80000"/>
                </a:schemeClr>
              </a:solidFill>
            </a:endParaRPr>
          </a:p>
        </p:txBody>
      </p:sp>
    </p:spTree>
    <p:extLst>
      <p:ext uri="{BB962C8B-B14F-4D97-AF65-F5344CB8AC3E}">
        <p14:creationId xmlns:p14="http://schemas.microsoft.com/office/powerpoint/2010/main" val="2333461745"/>
      </p:ext>
    </p:extLst>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6">
            <a:extLst>
              <a:ext uri="{FF2B5EF4-FFF2-40B4-BE49-F238E27FC236}">
                <a16:creationId xmlns:a16="http://schemas.microsoft.com/office/drawing/2014/main" id="{7C49974D-9E68-4145-81D4-6C5622DCF05C}"/>
              </a:ext>
            </a:extLst>
          </p:cNvPr>
          <p:cNvSpPr txBox="1">
            <a:spLocks noChangeArrowheads="1"/>
          </p:cNvSpPr>
          <p:nvPr/>
        </p:nvSpPr>
        <p:spPr bwMode="gray">
          <a:xfrm>
            <a:off x="432000" y="468000"/>
            <a:ext cx="720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0941" rIns="0" bIns="50941" numCol="1" anchor="ctr" anchorCtr="0" compatLnSpc="1">
            <a:prstTxWarp prst="textNoShape">
              <a:avLst/>
            </a:prstTxWarp>
            <a:spAutoFit/>
          </a:bodyPr>
          <a:lstStyle>
            <a:lvl1pPr algn="l" defTabSz="1019175" rtl="0" eaLnBrk="1" fontAlgn="base" hangingPunct="1">
              <a:lnSpc>
                <a:spcPts val="2788"/>
              </a:lnSpc>
              <a:spcBef>
                <a:spcPct val="0"/>
              </a:spcBef>
              <a:spcAft>
                <a:spcPct val="0"/>
              </a:spcAft>
              <a:defRPr sz="2400">
                <a:solidFill>
                  <a:srgbClr val="FFFFFF"/>
                </a:solidFill>
                <a:latin typeface="+mj-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pPr fontAlgn="auto">
              <a:spcAft>
                <a:spcPts val="0"/>
              </a:spcAft>
              <a:defRPr/>
            </a:pPr>
            <a:r>
              <a:rPr lang="en-US" kern="0" dirty="0"/>
              <a:t>Colonial Projects Overview:</a:t>
            </a:r>
          </a:p>
        </p:txBody>
      </p:sp>
      <p:sp>
        <p:nvSpPr>
          <p:cNvPr id="4" name="Rectangle 8">
            <a:extLst>
              <a:ext uri="{FF2B5EF4-FFF2-40B4-BE49-F238E27FC236}">
                <a16:creationId xmlns:a16="http://schemas.microsoft.com/office/drawing/2014/main" id="{54211E18-8415-4BAC-8350-AD2B1FC8A802}"/>
              </a:ext>
            </a:extLst>
          </p:cNvPr>
          <p:cNvSpPr txBox="1">
            <a:spLocks noChangeArrowheads="1"/>
          </p:cNvSpPr>
          <p:nvPr/>
        </p:nvSpPr>
        <p:spPr bwMode="gray">
          <a:xfrm>
            <a:off x="432000" y="756000"/>
            <a:ext cx="720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0941" rIns="0" bIns="50941" numCol="1" anchor="b" anchorCtr="0" compatLnSpc="1">
            <a:prstTxWarp prst="textNoShape">
              <a:avLst/>
            </a:prstTxWarp>
            <a:spAutoFit/>
          </a:bodyPr>
          <a:lstStyle>
            <a:lvl1pPr algn="l" defTabSz="1019175" rtl="0" eaLnBrk="1" fontAlgn="base" hangingPunct="1">
              <a:lnSpc>
                <a:spcPts val="2788"/>
              </a:lnSpc>
              <a:spcBef>
                <a:spcPct val="0"/>
              </a:spcBef>
              <a:spcAft>
                <a:spcPct val="0"/>
              </a:spcAft>
              <a:defRPr sz="2400">
                <a:solidFill>
                  <a:srgbClr val="FFFFFF"/>
                </a:solidFill>
                <a:latin typeface="+mj-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pPr fontAlgn="auto">
              <a:spcAft>
                <a:spcPts val="0"/>
              </a:spcAft>
              <a:defRPr/>
            </a:pPr>
            <a:r>
              <a:rPr lang="en-US" sz="1600" kern="0" dirty="0">
                <a:solidFill>
                  <a:schemeClr val="accent4">
                    <a:lumMod val="20000"/>
                    <a:lumOff val="80000"/>
                  </a:schemeClr>
                </a:solidFill>
                <a:cs typeface="Arial" pitchFamily="34" charset="0"/>
              </a:rPr>
              <a:t>Huguenot Project Coal Quality Comparison</a:t>
            </a:r>
          </a:p>
        </p:txBody>
      </p:sp>
      <p:sp>
        <p:nvSpPr>
          <p:cNvPr id="5" name="Rectangle 3"/>
          <p:cNvSpPr txBox="1">
            <a:spLocks noChangeArrowheads="1"/>
          </p:cNvSpPr>
          <p:nvPr/>
        </p:nvSpPr>
        <p:spPr>
          <a:xfrm>
            <a:off x="360000" y="1228277"/>
            <a:ext cx="9052560" cy="479943"/>
          </a:xfrm>
          <a:prstGeom prst="rect">
            <a:avLst/>
          </a:prstGeom>
        </p:spPr>
        <p:txBody>
          <a:bodyPr rtlCol="0">
            <a:normAutofit/>
          </a:bodyPr>
          <a:lstStyle>
            <a:lvl1pPr marL="231775" indent="-231775" algn="l" defTabSz="892175" rtl="0" eaLnBrk="1" fontAlgn="base" hangingPunct="1">
              <a:spcBef>
                <a:spcPct val="75000"/>
              </a:spcBef>
              <a:spcAft>
                <a:spcPct val="0"/>
              </a:spcAft>
              <a:buClr>
                <a:srgbClr val="095BA6"/>
              </a:buClr>
              <a:buSzPct val="70000"/>
              <a:buFont typeface="Wingdings" pitchFamily="2" charset="2"/>
              <a:buChar char="l"/>
              <a:defRPr sz="1200">
                <a:solidFill>
                  <a:schemeClr val="tx1"/>
                </a:solidFill>
                <a:latin typeface="+mn-lt"/>
                <a:ea typeface="+mn-ea"/>
                <a:cs typeface="+mn-cs"/>
              </a:defRPr>
            </a:lvl1pPr>
            <a:lvl2pPr marL="461963" indent="-228600" algn="l" defTabSz="892175" rtl="0" eaLnBrk="1" fontAlgn="base" hangingPunct="1">
              <a:spcBef>
                <a:spcPct val="25000"/>
              </a:spcBef>
              <a:spcAft>
                <a:spcPct val="0"/>
              </a:spcAft>
              <a:buClr>
                <a:srgbClr val="83AED1"/>
              </a:buClr>
              <a:buSzPct val="70000"/>
              <a:buFont typeface="Wingdings" pitchFamily="2" charset="2"/>
              <a:buChar char="n"/>
              <a:defRPr sz="1200">
                <a:solidFill>
                  <a:schemeClr val="tx1"/>
                </a:solidFill>
                <a:latin typeface="+mn-lt"/>
                <a:ea typeface="+mn-ea"/>
              </a:defRPr>
            </a:lvl2pPr>
            <a:lvl3pPr marL="682625" indent="-219075" algn="l" defTabSz="892175" rtl="0" eaLnBrk="1" fontAlgn="base" hangingPunct="1">
              <a:spcBef>
                <a:spcPct val="25000"/>
              </a:spcBef>
              <a:spcAft>
                <a:spcPct val="0"/>
              </a:spcAft>
              <a:buClr>
                <a:srgbClr val="83AED1"/>
              </a:buClr>
              <a:buFont typeface="Arial" charset="0"/>
              <a:buChar char="–"/>
              <a:defRPr sz="1200">
                <a:solidFill>
                  <a:schemeClr val="tx1"/>
                </a:solidFill>
                <a:latin typeface="+mn-lt"/>
                <a:ea typeface="+mn-ea"/>
              </a:defRPr>
            </a:lvl3pPr>
            <a:lvl4pPr marL="901700" indent="-217488" algn="l" defTabSz="892175" rtl="0" eaLnBrk="1" fontAlgn="base" hangingPunct="1">
              <a:spcBef>
                <a:spcPct val="25000"/>
              </a:spcBef>
              <a:spcAft>
                <a:spcPct val="0"/>
              </a:spcAft>
              <a:buClr>
                <a:srgbClr val="83AED1"/>
              </a:buClr>
              <a:buFont typeface="Wingdings" pitchFamily="2" charset="2"/>
              <a:buChar char="w"/>
              <a:defRPr sz="1200">
                <a:solidFill>
                  <a:schemeClr val="tx1"/>
                </a:solidFill>
                <a:latin typeface="+mn-lt"/>
                <a:ea typeface="+mn-ea"/>
              </a:defRPr>
            </a:lvl4pPr>
            <a:lvl5pPr marL="1146175" indent="-242888" algn="l" defTabSz="892175" rtl="0" eaLnBrk="1" fontAlgn="base" hangingPunct="1">
              <a:spcBef>
                <a:spcPct val="25000"/>
              </a:spcBef>
              <a:spcAft>
                <a:spcPct val="0"/>
              </a:spcAft>
              <a:buClr>
                <a:srgbClr val="83AED1"/>
              </a:buClr>
              <a:buFont typeface="Arial" charset="0"/>
              <a:buChar char="&gt;"/>
              <a:defRPr sz="1200">
                <a:solidFill>
                  <a:schemeClr val="tx1"/>
                </a:solidFill>
                <a:latin typeface="+mn-lt"/>
                <a:ea typeface="+mn-ea"/>
              </a:defRPr>
            </a:lvl5pPr>
            <a:lvl6pPr marL="1603375" indent="-242888" algn="l" defTabSz="892175" rtl="0" eaLnBrk="1" fontAlgn="base" hangingPunct="1">
              <a:spcBef>
                <a:spcPct val="25000"/>
              </a:spcBef>
              <a:spcAft>
                <a:spcPct val="0"/>
              </a:spcAft>
              <a:buClr>
                <a:srgbClr val="83AED1"/>
              </a:buClr>
              <a:buFont typeface="Arial" charset="0"/>
              <a:buChar char="&gt;"/>
              <a:defRPr sz="1200">
                <a:solidFill>
                  <a:schemeClr val="tx1"/>
                </a:solidFill>
                <a:latin typeface="+mn-lt"/>
                <a:ea typeface="+mn-ea"/>
              </a:defRPr>
            </a:lvl6pPr>
            <a:lvl7pPr marL="2060575" indent="-242888" algn="l" defTabSz="892175" rtl="0" eaLnBrk="1" fontAlgn="base" hangingPunct="1">
              <a:spcBef>
                <a:spcPct val="25000"/>
              </a:spcBef>
              <a:spcAft>
                <a:spcPct val="0"/>
              </a:spcAft>
              <a:buClr>
                <a:srgbClr val="83AED1"/>
              </a:buClr>
              <a:buFont typeface="Arial" charset="0"/>
              <a:buChar char="&gt;"/>
              <a:defRPr sz="1200">
                <a:solidFill>
                  <a:schemeClr val="tx1"/>
                </a:solidFill>
                <a:latin typeface="+mn-lt"/>
                <a:ea typeface="+mn-ea"/>
              </a:defRPr>
            </a:lvl7pPr>
            <a:lvl8pPr marL="2517775" indent="-242888" algn="l" defTabSz="892175" rtl="0" eaLnBrk="1" fontAlgn="base" hangingPunct="1">
              <a:spcBef>
                <a:spcPct val="25000"/>
              </a:spcBef>
              <a:spcAft>
                <a:spcPct val="0"/>
              </a:spcAft>
              <a:buClr>
                <a:srgbClr val="83AED1"/>
              </a:buClr>
              <a:buFont typeface="Arial" charset="0"/>
              <a:buChar char="&gt;"/>
              <a:defRPr sz="1200">
                <a:solidFill>
                  <a:schemeClr val="tx1"/>
                </a:solidFill>
                <a:latin typeface="+mn-lt"/>
                <a:ea typeface="+mn-ea"/>
              </a:defRPr>
            </a:lvl8pPr>
            <a:lvl9pPr marL="2974975" indent="-242888" algn="l" defTabSz="892175" rtl="0" eaLnBrk="1" fontAlgn="base" hangingPunct="1">
              <a:spcBef>
                <a:spcPct val="25000"/>
              </a:spcBef>
              <a:spcAft>
                <a:spcPct val="0"/>
              </a:spcAft>
              <a:buClr>
                <a:srgbClr val="83AED1"/>
              </a:buClr>
              <a:buFont typeface="Arial" charset="0"/>
              <a:buChar char="&gt;"/>
              <a:defRPr sz="1200">
                <a:solidFill>
                  <a:schemeClr val="tx1"/>
                </a:solidFill>
                <a:latin typeface="+mn-lt"/>
                <a:ea typeface="+mn-ea"/>
              </a:defRPr>
            </a:lvl9pPr>
          </a:lstStyle>
          <a:p>
            <a:pPr marL="0" indent="0" algn="ctr" fontAlgn="auto">
              <a:spcAft>
                <a:spcPts val="0"/>
              </a:spcAft>
              <a:buClr>
                <a:srgbClr val="4A5535"/>
              </a:buClr>
              <a:buSzPct val="100000"/>
              <a:buNone/>
              <a:defRPr/>
            </a:pPr>
            <a:r>
              <a:rPr lang="en-US" b="1" kern="0">
                <a:latin typeface="Arial" pitchFamily="34" charset="0"/>
                <a:cs typeface="Arial" pitchFamily="34" charset="0"/>
              </a:rPr>
              <a:t>The Huguenot Project is projected to produce a clean premium hard coking coal (HCC)  product with low ash, low sulfur, low phosphorus, and High FSI </a:t>
            </a:r>
          </a:p>
        </p:txBody>
      </p:sp>
      <p:sp>
        <p:nvSpPr>
          <p:cNvPr id="6" name="Text Box 7"/>
          <p:cNvSpPr txBox="1">
            <a:spLocks noChangeArrowheads="1"/>
          </p:cNvSpPr>
          <p:nvPr>
            <p:custDataLst>
              <p:tags r:id="rId1"/>
            </p:custDataLst>
          </p:nvPr>
        </p:nvSpPr>
        <p:spPr bwMode="gray">
          <a:xfrm>
            <a:off x="504000" y="1872870"/>
            <a:ext cx="9050655" cy="668571"/>
          </a:xfrm>
          <a:prstGeom prst="rect">
            <a:avLst/>
          </a:prstGeom>
          <a:gradFill>
            <a:gsLst>
              <a:gs pos="0">
                <a:schemeClr val="bg1">
                  <a:lumMod val="95000"/>
                </a:schemeClr>
              </a:gs>
              <a:gs pos="64999">
                <a:srgbClr val="F0EBD5"/>
              </a:gs>
              <a:gs pos="100000">
                <a:srgbClr val="D1C39F"/>
              </a:gs>
            </a:gsLst>
            <a:lin ang="5400000" scaled="0"/>
          </a:gradFill>
          <a:ln w="12700">
            <a:noFill/>
            <a:miter lim="800000"/>
            <a:headEnd/>
            <a:tailEnd/>
          </a:ln>
        </p:spPr>
        <p:txBody>
          <a:bodyPr lIns="100045" tIns="52020" rIns="100045" bIns="52020"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defRPr/>
            </a:pPr>
            <a:r>
              <a:rPr lang="en-CA" sz="1400" b="1">
                <a:effectLst>
                  <a:outerShdw blurRad="38100" dist="38100" dir="2700000" algn="tl">
                    <a:srgbClr val="000000">
                      <a:alpha val="43137"/>
                    </a:srgbClr>
                  </a:outerShdw>
                </a:effectLst>
                <a:latin typeface="Arial" pitchFamily="34" charset="0"/>
                <a:ea typeface="LF_Kai" pitchFamily="2" charset="-122"/>
                <a:cs typeface="Arial" pitchFamily="34" charset="0"/>
              </a:rPr>
              <a:t>Coal Quality Comparison: </a:t>
            </a:r>
          </a:p>
          <a:p>
            <a:pPr eaLnBrk="1" hangingPunct="1">
              <a:spcBef>
                <a:spcPct val="50000"/>
              </a:spcBef>
              <a:defRPr/>
            </a:pPr>
            <a:r>
              <a:rPr lang="en-CA" sz="1300" b="1">
                <a:effectLst>
                  <a:outerShdw blurRad="38100" dist="38100" dir="2700000" algn="tl">
                    <a:srgbClr val="000000">
                      <a:alpha val="43137"/>
                    </a:srgbClr>
                  </a:outerShdw>
                </a:effectLst>
                <a:latin typeface="Arial" pitchFamily="34" charset="0"/>
                <a:ea typeface="LF_Kai" pitchFamily="2" charset="-122"/>
                <a:cs typeface="Arial" pitchFamily="34" charset="0"/>
              </a:rPr>
              <a:t>Huguenot HCC   VS.   Canadian Export Coking Coals</a:t>
            </a:r>
            <a:endParaRPr lang="en-US" sz="1300" b="1">
              <a:effectLst>
                <a:outerShdw blurRad="38100" dist="38100" dir="2700000" algn="tl">
                  <a:srgbClr val="000000">
                    <a:alpha val="43137"/>
                  </a:srgbClr>
                </a:outerShdw>
              </a:effectLst>
              <a:latin typeface="Arial" pitchFamily="34" charset="0"/>
              <a:ea typeface="LF_Kai" pitchFamily="2" charset="-122"/>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644938611"/>
              </p:ext>
            </p:extLst>
          </p:nvPr>
        </p:nvGraphicFramePr>
        <p:xfrm>
          <a:off x="504821" y="2628870"/>
          <a:ext cx="9050656" cy="4308196"/>
        </p:xfrm>
        <a:graphic>
          <a:graphicData uri="http://schemas.openxmlformats.org/drawingml/2006/table">
            <a:tbl>
              <a:tblPr firstRow="1" firstCol="1" bandRow="1">
                <a:tableStyleId>{5C22544A-7EE6-4342-B048-85BDC9FD1C3A}</a:tableStyleId>
              </a:tblPr>
              <a:tblGrid>
                <a:gridCol w="2730748">
                  <a:extLst>
                    <a:ext uri="{9D8B030D-6E8A-4147-A177-3AD203B41FA5}">
                      <a16:colId xmlns:a16="http://schemas.microsoft.com/office/drawing/2014/main" val="20000"/>
                    </a:ext>
                  </a:extLst>
                </a:gridCol>
                <a:gridCol w="2903974">
                  <a:extLst>
                    <a:ext uri="{9D8B030D-6E8A-4147-A177-3AD203B41FA5}">
                      <a16:colId xmlns:a16="http://schemas.microsoft.com/office/drawing/2014/main" val="20001"/>
                    </a:ext>
                  </a:extLst>
                </a:gridCol>
                <a:gridCol w="1748413">
                  <a:extLst>
                    <a:ext uri="{9D8B030D-6E8A-4147-A177-3AD203B41FA5}">
                      <a16:colId xmlns:a16="http://schemas.microsoft.com/office/drawing/2014/main" val="20002"/>
                    </a:ext>
                  </a:extLst>
                </a:gridCol>
                <a:gridCol w="1667521">
                  <a:extLst>
                    <a:ext uri="{9D8B030D-6E8A-4147-A177-3AD203B41FA5}">
                      <a16:colId xmlns:a16="http://schemas.microsoft.com/office/drawing/2014/main" val="20003"/>
                    </a:ext>
                  </a:extLst>
                </a:gridCol>
              </a:tblGrid>
              <a:tr h="479710">
                <a:tc>
                  <a:txBody>
                    <a:bodyPr/>
                    <a:lstStyle/>
                    <a:p>
                      <a:pPr algn="l" fontAlgn="ctr"/>
                      <a:r>
                        <a:rPr lang="en-AU" sz="800" b="1" u="none" strike="noStrike">
                          <a:solidFill>
                            <a:schemeClr val="tx1"/>
                          </a:solidFill>
                          <a:effectLst/>
                          <a:latin typeface="Arial" panose="020B0604020202020204" pitchFamily="34" charset="0"/>
                          <a:cs typeface="Arial" panose="020B0604020202020204" pitchFamily="34" charset="0"/>
                        </a:rPr>
                        <a:t> </a:t>
                      </a:r>
                      <a:endParaRPr lang="en-GB" sz="800" b="1" i="0" u="none" strike="noStrike">
                        <a:solidFill>
                          <a:schemeClr val="tx1"/>
                        </a:solidFill>
                        <a:effectLst/>
                        <a:latin typeface="Arial" panose="020B0604020202020204" pitchFamily="34" charset="0"/>
                        <a:cs typeface="Arial" panose="020B0604020202020204" pitchFamily="34" charset="0"/>
                      </a:endParaRPr>
                    </a:p>
                    <a:p>
                      <a:pPr algn="l" fontAlgn="ctr"/>
                      <a:r>
                        <a:rPr lang="en-GB" sz="800" b="1" u="none" strike="noStrike">
                          <a:solidFill>
                            <a:schemeClr val="tx1"/>
                          </a:solidFill>
                          <a:effectLst/>
                          <a:latin typeface="Arial" panose="020B0604020202020204" pitchFamily="34" charset="0"/>
                          <a:cs typeface="Arial" panose="020B0604020202020204" pitchFamily="34" charset="0"/>
                        </a:rPr>
                        <a:t> </a:t>
                      </a:r>
                      <a:endParaRPr lang="en-GB" sz="800" b="1" i="0" u="none" strike="noStrike">
                        <a:solidFill>
                          <a:schemeClr val="tx1"/>
                        </a:solidFill>
                        <a:effectLst/>
                        <a:latin typeface="Arial" panose="020B0604020202020204" pitchFamily="34" charset="0"/>
                        <a:cs typeface="Arial" panose="020B0604020202020204" pitchFamily="34" charset="0"/>
                      </a:endParaRPr>
                    </a:p>
                  </a:txBody>
                  <a:tcPr marL="85725"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CA" sz="1200" b="1" i="0" u="none" strike="noStrike">
                          <a:solidFill>
                            <a:schemeClr val="tx1"/>
                          </a:solidFill>
                          <a:effectLst/>
                          <a:latin typeface="Arial" panose="020B0604020202020204" pitchFamily="34" charset="0"/>
                          <a:cs typeface="Arial" panose="020B0604020202020204" pitchFamily="34" charset="0"/>
                        </a:rPr>
                        <a:t>Huguenot</a:t>
                      </a:r>
                      <a:r>
                        <a:rPr lang="en-CA" sz="1200" b="1" i="0" u="none" strike="noStrike" baseline="0">
                          <a:solidFill>
                            <a:schemeClr val="tx1"/>
                          </a:solidFill>
                          <a:effectLst/>
                          <a:latin typeface="Arial" panose="020B0604020202020204" pitchFamily="34" charset="0"/>
                          <a:cs typeface="Arial" panose="020B0604020202020204" pitchFamily="34" charset="0"/>
                        </a:rPr>
                        <a:t> HCC</a:t>
                      </a:r>
                      <a:r>
                        <a:rPr lang="en-CA" sz="1200" b="1" i="0" u="none" strike="noStrike" baseline="30000">
                          <a:solidFill>
                            <a:schemeClr val="tx1"/>
                          </a:solidFill>
                          <a:effectLst/>
                          <a:latin typeface="Arial" panose="020B0604020202020204" pitchFamily="34" charset="0"/>
                          <a:cs typeface="Arial" panose="020B0604020202020204" pitchFamily="34" charset="0"/>
                        </a:rPr>
                        <a:t>1</a:t>
                      </a:r>
                      <a:endParaRPr lang="en-GB" sz="1200" b="1" i="0" u="none" strike="noStrike" baseline="30000">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CA" sz="1200" b="1" i="0" u="none" strike="noStrike">
                          <a:solidFill>
                            <a:schemeClr val="tx1"/>
                          </a:solidFill>
                          <a:effectLst/>
                          <a:latin typeface="Arial" panose="020B0604020202020204" pitchFamily="34" charset="0"/>
                          <a:cs typeface="Arial" panose="020B0604020202020204" pitchFamily="34" charset="0"/>
                        </a:rPr>
                        <a:t>Canadian</a:t>
                      </a:r>
                      <a:r>
                        <a:rPr lang="en-CA" sz="1200" b="1" i="0" u="none" strike="noStrike" baseline="0">
                          <a:solidFill>
                            <a:schemeClr val="tx1"/>
                          </a:solidFill>
                          <a:effectLst/>
                          <a:latin typeface="Arial" panose="020B0604020202020204" pitchFamily="34" charset="0"/>
                          <a:cs typeface="Arial" panose="020B0604020202020204" pitchFamily="34" charset="0"/>
                        </a:rPr>
                        <a:t> </a:t>
                      </a:r>
                      <a:r>
                        <a:rPr lang="en-GB" sz="1200" b="1" i="0" u="none" strike="noStrike">
                          <a:solidFill>
                            <a:schemeClr val="tx1"/>
                          </a:solidFill>
                          <a:effectLst/>
                          <a:latin typeface="Arial" panose="020B0604020202020204" pitchFamily="34" charset="0"/>
                          <a:cs typeface="Arial" panose="020B0604020202020204" pitchFamily="34" charset="0"/>
                        </a:rPr>
                        <a:t>NEBC HCC</a:t>
                      </a:r>
                      <a:r>
                        <a:rPr lang="en-GB" sz="1200" b="1" i="0" u="none" strike="noStrike" baseline="30000">
                          <a:solidFill>
                            <a:schemeClr val="tx1"/>
                          </a:solidFill>
                          <a:effectLst/>
                          <a:latin typeface="Arial" panose="020B0604020202020204" pitchFamily="34" charset="0"/>
                          <a:cs typeface="Arial" panose="020B0604020202020204" pitchFamily="34" charset="0"/>
                        </a:rPr>
                        <a:t>2</a:t>
                      </a: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1200" b="1" u="none" strike="noStrike">
                          <a:solidFill>
                            <a:schemeClr val="tx1"/>
                          </a:solidFill>
                          <a:effectLst/>
                          <a:latin typeface="Arial" panose="020B0604020202020204" pitchFamily="34" charset="0"/>
                          <a:cs typeface="Arial" panose="020B0604020202020204" pitchFamily="34" charset="0"/>
                        </a:rPr>
                        <a:t>Canadian SEBC HCC</a:t>
                      </a:r>
                      <a:r>
                        <a:rPr lang="en-AU" sz="1200" b="1" u="none" strike="noStrike" baseline="30000">
                          <a:solidFill>
                            <a:schemeClr val="tx1"/>
                          </a:solidFill>
                          <a:effectLst/>
                          <a:latin typeface="Arial" panose="020B0604020202020204" pitchFamily="34" charset="0"/>
                          <a:cs typeface="Arial" panose="020B0604020202020204" pitchFamily="34" charset="0"/>
                        </a:rPr>
                        <a:t>2</a:t>
                      </a:r>
                      <a:endParaRPr lang="en-GB" sz="1200" b="1"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extLst>
                  <a:ext uri="{0D108BD9-81ED-4DB2-BD59-A6C34878D82A}">
                    <a16:rowId xmlns:a16="http://schemas.microsoft.com/office/drawing/2014/main" val="10000"/>
                  </a:ext>
                </a:extLst>
              </a:tr>
              <a:tr h="315069">
                <a:tc>
                  <a:txBody>
                    <a:bodyPr/>
                    <a:lstStyle/>
                    <a:p>
                      <a:pPr algn="l" fontAlgn="ctr"/>
                      <a:r>
                        <a:rPr lang="en-AU" sz="1100" b="0" u="none" strike="noStrike">
                          <a:solidFill>
                            <a:schemeClr val="tx1"/>
                          </a:solidFill>
                          <a:effectLst/>
                          <a:latin typeface="Arial" panose="020B0604020202020204" pitchFamily="34" charset="0"/>
                          <a:cs typeface="Arial" panose="020B0604020202020204" pitchFamily="34" charset="0"/>
                        </a:rPr>
                        <a:t>Total Moisture (% as received)</a:t>
                      </a:r>
                      <a:endParaRPr lang="en-GB" sz="1100" b="0" i="0" u="none" strike="noStrike">
                        <a:solidFill>
                          <a:schemeClr val="tx1"/>
                        </a:solidFill>
                        <a:effectLst/>
                        <a:latin typeface="Arial" panose="020B0604020202020204" pitchFamily="34" charset="0"/>
                        <a:cs typeface="Arial" panose="020B0604020202020204" pitchFamily="34" charset="0"/>
                      </a:endParaRPr>
                    </a:p>
                  </a:txBody>
                  <a:tcPr marL="85725"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CA" sz="1100" b="0" i="0" u="none" strike="noStrike">
                          <a:solidFill>
                            <a:schemeClr val="tx1"/>
                          </a:solidFill>
                          <a:effectLst/>
                          <a:latin typeface="Arial" panose="020B0604020202020204" pitchFamily="34" charset="0"/>
                          <a:cs typeface="Arial" panose="020B0604020202020204" pitchFamily="34" charset="0"/>
                        </a:rPr>
                        <a:t>9</a:t>
                      </a: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GB" sz="1100" b="0" i="0" u="none" strike="noStrike">
                          <a:solidFill>
                            <a:schemeClr val="tx1"/>
                          </a:solidFill>
                          <a:effectLst/>
                          <a:latin typeface="Arial" panose="020B0604020202020204" pitchFamily="34" charset="0"/>
                          <a:cs typeface="Arial" panose="020B0604020202020204" pitchFamily="34" charset="0"/>
                        </a:rPr>
                        <a:t>8 - 9</a:t>
                      </a: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CA" sz="1100" b="0" i="0" u="none" strike="noStrike">
                          <a:solidFill>
                            <a:schemeClr val="tx1"/>
                          </a:solidFill>
                          <a:effectLst/>
                          <a:latin typeface="Arial" panose="020B0604020202020204" pitchFamily="34" charset="0"/>
                          <a:cs typeface="Arial" panose="020B0604020202020204" pitchFamily="34" charset="0"/>
                        </a:rPr>
                        <a:t>8</a:t>
                      </a:r>
                      <a:endParaRPr lang="en-GB" sz="11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extLst>
                  <a:ext uri="{0D108BD9-81ED-4DB2-BD59-A6C34878D82A}">
                    <a16:rowId xmlns:a16="http://schemas.microsoft.com/office/drawing/2014/main" val="10001"/>
                  </a:ext>
                </a:extLst>
              </a:tr>
              <a:tr h="275262">
                <a:tc>
                  <a:txBody>
                    <a:bodyPr/>
                    <a:lstStyle/>
                    <a:p>
                      <a:pPr algn="l" fontAlgn="ctr"/>
                      <a:r>
                        <a:rPr lang="en-AU" sz="1100" b="0" u="none" strike="noStrike">
                          <a:solidFill>
                            <a:schemeClr val="tx1"/>
                          </a:solidFill>
                          <a:effectLst/>
                          <a:latin typeface="Arial" panose="020B0604020202020204" pitchFamily="34" charset="0"/>
                          <a:cs typeface="Arial" panose="020B0604020202020204" pitchFamily="34" charset="0"/>
                        </a:rPr>
                        <a:t>Volatile Matter (% air dry)</a:t>
                      </a:r>
                      <a:endParaRPr lang="en-GB" sz="1100" b="0" i="0" u="none" strike="noStrike">
                        <a:solidFill>
                          <a:schemeClr val="tx1"/>
                        </a:solidFill>
                        <a:effectLst/>
                        <a:latin typeface="Arial" panose="020B0604020202020204" pitchFamily="34" charset="0"/>
                        <a:cs typeface="Arial" panose="020B0604020202020204" pitchFamily="34" charset="0"/>
                      </a:endParaRPr>
                    </a:p>
                  </a:txBody>
                  <a:tcPr marL="85725"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GB" sz="1100" b="0" i="0" u="none" strike="noStrike">
                          <a:solidFill>
                            <a:schemeClr val="tx1"/>
                          </a:solidFill>
                          <a:effectLst/>
                          <a:latin typeface="Arial" panose="020B0604020202020204" pitchFamily="34" charset="0"/>
                          <a:cs typeface="Arial" panose="020B0604020202020204" pitchFamily="34" charset="0"/>
                        </a:rPr>
                        <a:t>22.5 - 23.5</a:t>
                      </a: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GB" sz="1100" b="0" i="0" u="none" strike="noStrike">
                          <a:solidFill>
                            <a:schemeClr val="tx1"/>
                          </a:solidFill>
                          <a:effectLst/>
                          <a:latin typeface="Arial" panose="020B0604020202020204" pitchFamily="34" charset="0"/>
                          <a:cs typeface="Arial" panose="020B0604020202020204" pitchFamily="34" charset="0"/>
                        </a:rPr>
                        <a:t>23.0 - 24.5</a:t>
                      </a: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GB" sz="1100" b="0" i="0" u="none" strike="noStrike">
                          <a:solidFill>
                            <a:schemeClr val="tx1"/>
                          </a:solidFill>
                          <a:effectLst/>
                          <a:latin typeface="Arial" panose="020B0604020202020204" pitchFamily="34" charset="0"/>
                          <a:cs typeface="Arial" panose="020B0604020202020204" pitchFamily="34" charset="0"/>
                        </a:rPr>
                        <a:t>21.0 - 27.0</a:t>
                      </a:r>
                    </a:p>
                  </a:txBody>
                  <a:tcPr marL="0" marR="0" marT="0" marB="0" anchor="ctr">
                    <a:gradFill>
                      <a:gsLst>
                        <a:gs pos="0">
                          <a:schemeClr val="bg1">
                            <a:lumMod val="95000"/>
                          </a:schemeClr>
                        </a:gs>
                        <a:gs pos="64999">
                          <a:srgbClr val="F0EBD5"/>
                        </a:gs>
                        <a:gs pos="100000">
                          <a:srgbClr val="D1C39F"/>
                        </a:gs>
                      </a:gsLst>
                      <a:lin ang="5400000" scaled="0"/>
                    </a:gradFill>
                  </a:tcPr>
                </a:tc>
                <a:extLst>
                  <a:ext uri="{0D108BD9-81ED-4DB2-BD59-A6C34878D82A}">
                    <a16:rowId xmlns:a16="http://schemas.microsoft.com/office/drawing/2014/main" val="10002"/>
                  </a:ext>
                </a:extLst>
              </a:tr>
              <a:tr h="275262">
                <a:tc>
                  <a:txBody>
                    <a:bodyPr/>
                    <a:lstStyle/>
                    <a:p>
                      <a:pPr algn="l" fontAlgn="ctr"/>
                      <a:r>
                        <a:rPr lang="en-AU" sz="1100" b="0" u="none" strike="noStrike">
                          <a:solidFill>
                            <a:schemeClr val="tx1"/>
                          </a:solidFill>
                          <a:effectLst/>
                          <a:latin typeface="Arial" panose="020B0604020202020204" pitchFamily="34" charset="0"/>
                          <a:cs typeface="Arial" panose="020B0604020202020204" pitchFamily="34" charset="0"/>
                        </a:rPr>
                        <a:t>Ash Content (% air dry)</a:t>
                      </a:r>
                      <a:endParaRPr lang="en-GB" sz="1100" b="0" i="0" u="none" strike="noStrike">
                        <a:solidFill>
                          <a:schemeClr val="tx1"/>
                        </a:solidFill>
                        <a:effectLst/>
                        <a:latin typeface="Arial" panose="020B0604020202020204" pitchFamily="34" charset="0"/>
                        <a:cs typeface="Arial" panose="020B0604020202020204" pitchFamily="34" charset="0"/>
                      </a:endParaRPr>
                    </a:p>
                  </a:txBody>
                  <a:tcPr marL="85725"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GB" sz="1100" b="0" i="0" u="none" strike="noStrike">
                          <a:solidFill>
                            <a:schemeClr val="tx1"/>
                          </a:solidFill>
                          <a:effectLst/>
                          <a:latin typeface="Arial" panose="020B0604020202020204" pitchFamily="34" charset="0"/>
                          <a:cs typeface="Arial" panose="020B0604020202020204" pitchFamily="34" charset="0"/>
                        </a:rPr>
                        <a:t>8.50 – 9.00</a:t>
                      </a: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GB" sz="1100" b="0" i="0" u="none" strike="noStrike">
                          <a:solidFill>
                            <a:schemeClr val="tx1"/>
                          </a:solidFill>
                          <a:effectLst/>
                          <a:latin typeface="Arial" panose="020B0604020202020204" pitchFamily="34" charset="0"/>
                          <a:cs typeface="Arial" panose="020B0604020202020204" pitchFamily="34" charset="0"/>
                        </a:rPr>
                        <a:t>8.25 - 8.60</a:t>
                      </a: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GB" sz="1100" b="0" i="0" u="none" strike="noStrike">
                          <a:solidFill>
                            <a:schemeClr val="tx1"/>
                          </a:solidFill>
                          <a:effectLst/>
                          <a:latin typeface="Arial" panose="020B0604020202020204" pitchFamily="34" charset="0"/>
                          <a:cs typeface="Arial" panose="020B0604020202020204" pitchFamily="34" charset="0"/>
                        </a:rPr>
                        <a:t>8.50 - 9.60</a:t>
                      </a:r>
                    </a:p>
                  </a:txBody>
                  <a:tcPr marL="0" marR="0" marT="0" marB="0" anchor="ctr">
                    <a:gradFill>
                      <a:gsLst>
                        <a:gs pos="0">
                          <a:schemeClr val="bg1">
                            <a:lumMod val="95000"/>
                          </a:schemeClr>
                        </a:gs>
                        <a:gs pos="64999">
                          <a:srgbClr val="F0EBD5"/>
                        </a:gs>
                        <a:gs pos="100000">
                          <a:srgbClr val="D1C39F"/>
                        </a:gs>
                      </a:gsLst>
                      <a:lin ang="5400000" scaled="0"/>
                    </a:gradFill>
                  </a:tcPr>
                </a:tc>
                <a:extLst>
                  <a:ext uri="{0D108BD9-81ED-4DB2-BD59-A6C34878D82A}">
                    <a16:rowId xmlns:a16="http://schemas.microsoft.com/office/drawing/2014/main" val="10003"/>
                  </a:ext>
                </a:extLst>
              </a:tr>
              <a:tr h="275262">
                <a:tc>
                  <a:txBody>
                    <a:bodyPr/>
                    <a:lstStyle/>
                    <a:p>
                      <a:pPr algn="l" fontAlgn="ctr"/>
                      <a:r>
                        <a:rPr lang="en-AU" sz="1100" b="0" u="none" strike="noStrike">
                          <a:solidFill>
                            <a:schemeClr val="tx1"/>
                          </a:solidFill>
                          <a:effectLst/>
                          <a:latin typeface="Arial" panose="020B0604020202020204" pitchFamily="34" charset="0"/>
                          <a:cs typeface="Arial" panose="020B0604020202020204" pitchFamily="34" charset="0"/>
                        </a:rPr>
                        <a:t>Sulphur Content (% air dry)</a:t>
                      </a:r>
                      <a:endParaRPr lang="en-GB" sz="1100" b="0" i="0" u="none" strike="noStrike">
                        <a:solidFill>
                          <a:schemeClr val="tx1"/>
                        </a:solidFill>
                        <a:effectLst/>
                        <a:latin typeface="Arial" panose="020B0604020202020204" pitchFamily="34" charset="0"/>
                        <a:cs typeface="Arial" panose="020B0604020202020204" pitchFamily="34" charset="0"/>
                      </a:endParaRPr>
                    </a:p>
                  </a:txBody>
                  <a:tcPr marL="85725"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GB" sz="1100" b="0" i="0" u="none" strike="noStrike">
                          <a:solidFill>
                            <a:schemeClr val="tx1"/>
                          </a:solidFill>
                          <a:effectLst/>
                          <a:latin typeface="Arial" panose="020B0604020202020204" pitchFamily="34" charset="0"/>
                          <a:cs typeface="Arial" panose="020B0604020202020204" pitchFamily="34" charset="0"/>
                        </a:rPr>
                        <a:t>0.40</a:t>
                      </a: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GB" sz="1100" b="0" i="0" u="none" strike="noStrike">
                          <a:solidFill>
                            <a:schemeClr val="tx1"/>
                          </a:solidFill>
                          <a:effectLst/>
                          <a:latin typeface="Arial" panose="020B0604020202020204" pitchFamily="34" charset="0"/>
                          <a:cs typeface="Arial" panose="020B0604020202020204" pitchFamily="34" charset="0"/>
                        </a:rPr>
                        <a:t>0.45 - 0.55</a:t>
                      </a: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GB" sz="1100" b="0" i="0" u="none" strike="noStrike">
                          <a:solidFill>
                            <a:schemeClr val="tx1"/>
                          </a:solidFill>
                          <a:effectLst/>
                          <a:latin typeface="Arial" panose="020B0604020202020204" pitchFamily="34" charset="0"/>
                          <a:cs typeface="Arial" panose="020B0604020202020204" pitchFamily="34" charset="0"/>
                        </a:rPr>
                        <a:t>0.35 - 0.75</a:t>
                      </a:r>
                    </a:p>
                  </a:txBody>
                  <a:tcPr marL="0" marR="0" marT="0" marB="0" anchor="ctr">
                    <a:gradFill>
                      <a:gsLst>
                        <a:gs pos="0">
                          <a:schemeClr val="bg1">
                            <a:lumMod val="95000"/>
                          </a:schemeClr>
                        </a:gs>
                        <a:gs pos="64999">
                          <a:srgbClr val="F0EBD5"/>
                        </a:gs>
                        <a:gs pos="100000">
                          <a:srgbClr val="D1C39F"/>
                        </a:gs>
                      </a:gsLst>
                      <a:lin ang="5400000" scaled="0"/>
                    </a:gradFill>
                  </a:tcPr>
                </a:tc>
                <a:extLst>
                  <a:ext uri="{0D108BD9-81ED-4DB2-BD59-A6C34878D82A}">
                    <a16:rowId xmlns:a16="http://schemas.microsoft.com/office/drawing/2014/main" val="10004"/>
                  </a:ext>
                </a:extLst>
              </a:tr>
              <a:tr h="263779">
                <a:tc>
                  <a:txBody>
                    <a:bodyPr/>
                    <a:lstStyle/>
                    <a:p>
                      <a:pPr algn="l" fontAlgn="ctr"/>
                      <a:r>
                        <a:rPr lang="en-AU" sz="1100" b="0" u="none" strike="noStrike">
                          <a:solidFill>
                            <a:schemeClr val="tx1"/>
                          </a:solidFill>
                          <a:effectLst/>
                          <a:latin typeface="Arial" panose="020B0604020202020204" pitchFamily="34" charset="0"/>
                          <a:cs typeface="Arial" panose="020B0604020202020204" pitchFamily="34" charset="0"/>
                        </a:rPr>
                        <a:t>Free Swelling Index (FSI)</a:t>
                      </a:r>
                      <a:endParaRPr lang="en-GB" sz="1100" b="0" i="0" u="none" strike="noStrike">
                        <a:solidFill>
                          <a:schemeClr val="tx1"/>
                        </a:solidFill>
                        <a:effectLst/>
                        <a:latin typeface="Arial" panose="020B0604020202020204" pitchFamily="34" charset="0"/>
                        <a:cs typeface="Arial" panose="020B0604020202020204" pitchFamily="34" charset="0"/>
                      </a:endParaRPr>
                    </a:p>
                  </a:txBody>
                  <a:tcPr marL="85725"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GB" sz="1100" b="0" i="0" u="none" strike="noStrike">
                          <a:solidFill>
                            <a:schemeClr val="tx1"/>
                          </a:solidFill>
                          <a:effectLst/>
                          <a:latin typeface="Arial" panose="020B0604020202020204" pitchFamily="34" charset="0"/>
                          <a:cs typeface="Arial" panose="020B0604020202020204" pitchFamily="34" charset="0"/>
                        </a:rPr>
                        <a:t>6.5 - 7</a:t>
                      </a: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GB" sz="1100" b="0" i="0" u="none" strike="noStrike">
                          <a:solidFill>
                            <a:schemeClr val="tx1"/>
                          </a:solidFill>
                          <a:effectLst/>
                          <a:latin typeface="Arial" panose="020B0604020202020204" pitchFamily="34" charset="0"/>
                          <a:cs typeface="Arial" panose="020B0604020202020204" pitchFamily="34" charset="0"/>
                        </a:rPr>
                        <a:t>7</a:t>
                      </a:r>
                      <a:r>
                        <a:rPr lang="en-GB" sz="1100" b="0" i="0" u="none" strike="noStrike" baseline="0">
                          <a:solidFill>
                            <a:schemeClr val="tx1"/>
                          </a:solidFill>
                          <a:effectLst/>
                          <a:latin typeface="Arial" panose="020B0604020202020204" pitchFamily="34" charset="0"/>
                          <a:cs typeface="Arial" panose="020B0604020202020204" pitchFamily="34" charset="0"/>
                        </a:rPr>
                        <a:t> - 8</a:t>
                      </a:r>
                      <a:endParaRPr lang="en-GB" sz="11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GB" sz="1100" b="0" i="0" u="none" strike="noStrike">
                          <a:solidFill>
                            <a:schemeClr val="tx1"/>
                          </a:solidFill>
                          <a:effectLst/>
                          <a:latin typeface="Arial" panose="020B0604020202020204" pitchFamily="34" charset="0"/>
                          <a:cs typeface="Arial" panose="020B0604020202020204" pitchFamily="34" charset="0"/>
                        </a:rPr>
                        <a:t>6</a:t>
                      </a:r>
                      <a:r>
                        <a:rPr lang="en-GB" sz="1100" b="0" i="0" u="none" strike="noStrike" baseline="0">
                          <a:solidFill>
                            <a:schemeClr val="tx1"/>
                          </a:solidFill>
                          <a:effectLst/>
                          <a:latin typeface="Arial" panose="020B0604020202020204" pitchFamily="34" charset="0"/>
                          <a:cs typeface="Arial" panose="020B0604020202020204" pitchFamily="34" charset="0"/>
                        </a:rPr>
                        <a:t> - 8</a:t>
                      </a:r>
                      <a:endParaRPr lang="en-GB" sz="11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extLst>
                  <a:ext uri="{0D108BD9-81ED-4DB2-BD59-A6C34878D82A}">
                    <a16:rowId xmlns:a16="http://schemas.microsoft.com/office/drawing/2014/main" val="10005"/>
                  </a:ext>
                </a:extLst>
              </a:tr>
              <a:tr h="275262">
                <a:tc>
                  <a:txBody>
                    <a:bodyPr/>
                    <a:lstStyle/>
                    <a:p>
                      <a:pPr algn="l" fontAlgn="ctr"/>
                      <a:r>
                        <a:rPr lang="en-AU" sz="1100" b="0" u="none" strike="noStrike">
                          <a:solidFill>
                            <a:schemeClr val="tx1"/>
                          </a:solidFill>
                          <a:effectLst/>
                          <a:latin typeface="Arial" panose="020B0604020202020204" pitchFamily="34" charset="0"/>
                          <a:cs typeface="Arial" panose="020B0604020202020204" pitchFamily="34" charset="0"/>
                        </a:rPr>
                        <a:t>Mean Max Reflectance of Vitrinite (%)</a:t>
                      </a:r>
                      <a:endParaRPr lang="en-GB" sz="1100" b="0" i="0" u="none" strike="noStrike">
                        <a:solidFill>
                          <a:schemeClr val="tx1"/>
                        </a:solidFill>
                        <a:effectLst/>
                        <a:latin typeface="Arial" panose="020B0604020202020204" pitchFamily="34" charset="0"/>
                        <a:cs typeface="Arial" panose="020B0604020202020204" pitchFamily="34" charset="0"/>
                      </a:endParaRPr>
                    </a:p>
                  </a:txBody>
                  <a:tcPr marL="85725"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GB" sz="1100" b="0" i="0" u="none" strike="noStrike">
                          <a:solidFill>
                            <a:schemeClr val="tx1"/>
                          </a:solidFill>
                          <a:effectLst/>
                          <a:latin typeface="Arial" panose="020B0604020202020204" pitchFamily="34" charset="0"/>
                          <a:cs typeface="Arial" panose="020B0604020202020204" pitchFamily="34" charset="0"/>
                        </a:rPr>
                        <a:t>1.15 - 1.20</a:t>
                      </a: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GB" sz="1100" b="0" i="0" u="none" strike="noStrike">
                          <a:solidFill>
                            <a:schemeClr val="tx1"/>
                          </a:solidFill>
                          <a:effectLst/>
                          <a:latin typeface="Arial" panose="020B0604020202020204" pitchFamily="34" charset="0"/>
                          <a:cs typeface="Arial" panose="020B0604020202020204" pitchFamily="34" charset="0"/>
                        </a:rPr>
                        <a:t>1.15 - 1.25</a:t>
                      </a: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GB" sz="1100" b="0" i="0" u="none" strike="noStrike">
                          <a:solidFill>
                            <a:schemeClr val="tx1"/>
                          </a:solidFill>
                          <a:effectLst/>
                          <a:latin typeface="Arial" panose="020B0604020202020204" pitchFamily="34" charset="0"/>
                          <a:cs typeface="Arial" panose="020B0604020202020204" pitchFamily="34" charset="0"/>
                        </a:rPr>
                        <a:t>1.08 - 1.35</a:t>
                      </a:r>
                    </a:p>
                  </a:txBody>
                  <a:tcPr marL="0" marR="0" marT="0" marB="0" anchor="ctr">
                    <a:gradFill>
                      <a:gsLst>
                        <a:gs pos="0">
                          <a:schemeClr val="bg1">
                            <a:lumMod val="95000"/>
                          </a:schemeClr>
                        </a:gs>
                        <a:gs pos="64999">
                          <a:srgbClr val="F0EBD5"/>
                        </a:gs>
                        <a:gs pos="100000">
                          <a:srgbClr val="D1C39F"/>
                        </a:gs>
                      </a:gsLst>
                      <a:lin ang="5400000" scaled="0"/>
                    </a:gradFill>
                  </a:tcPr>
                </a:tc>
                <a:extLst>
                  <a:ext uri="{0D108BD9-81ED-4DB2-BD59-A6C34878D82A}">
                    <a16:rowId xmlns:a16="http://schemas.microsoft.com/office/drawing/2014/main" val="10006"/>
                  </a:ext>
                </a:extLst>
              </a:tr>
              <a:tr h="269829">
                <a:tc>
                  <a:txBody>
                    <a:bodyPr/>
                    <a:lstStyle/>
                    <a:p>
                      <a:pPr algn="l" fontAlgn="ctr"/>
                      <a:r>
                        <a:rPr lang="en-AU" sz="1100" b="0" u="none" strike="noStrike">
                          <a:solidFill>
                            <a:schemeClr val="tx1"/>
                          </a:solidFill>
                          <a:effectLst/>
                          <a:latin typeface="Arial" panose="020B0604020202020204" pitchFamily="34" charset="0"/>
                          <a:cs typeface="Arial" panose="020B0604020202020204" pitchFamily="34" charset="0"/>
                        </a:rPr>
                        <a:t>Maximum Fluidity (ddpm)</a:t>
                      </a:r>
                      <a:endParaRPr lang="en-GB" sz="1100" b="0" i="0" u="none" strike="noStrike">
                        <a:solidFill>
                          <a:schemeClr val="tx1"/>
                        </a:solidFill>
                        <a:effectLst/>
                        <a:latin typeface="Arial" panose="020B0604020202020204" pitchFamily="34" charset="0"/>
                        <a:cs typeface="Arial" panose="020B0604020202020204" pitchFamily="34" charset="0"/>
                      </a:endParaRPr>
                    </a:p>
                  </a:txBody>
                  <a:tcPr marL="85725"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CA" sz="1100" b="0" i="0" u="none" strike="noStrike">
                          <a:solidFill>
                            <a:schemeClr val="tx1"/>
                          </a:solidFill>
                          <a:effectLst/>
                          <a:latin typeface="Arial" panose="020B0604020202020204" pitchFamily="34" charset="0"/>
                          <a:cs typeface="Arial" panose="020B0604020202020204" pitchFamily="34" charset="0"/>
                        </a:rPr>
                        <a:t>100</a:t>
                      </a:r>
                      <a:endParaRPr lang="en-GB" sz="11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GB" sz="1100" b="0" i="0" u="none" strike="noStrike">
                          <a:solidFill>
                            <a:schemeClr val="tx1"/>
                          </a:solidFill>
                          <a:effectLst/>
                          <a:latin typeface="Arial" panose="020B0604020202020204" pitchFamily="34" charset="0"/>
                          <a:cs typeface="Arial" panose="020B0604020202020204" pitchFamily="34" charset="0"/>
                        </a:rPr>
                        <a:t>150 - 300</a:t>
                      </a: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GB" sz="1100" b="0" i="0" u="none" strike="noStrike">
                          <a:solidFill>
                            <a:schemeClr val="tx1"/>
                          </a:solidFill>
                          <a:effectLst/>
                          <a:latin typeface="Arial" panose="020B0604020202020204" pitchFamily="34" charset="0"/>
                          <a:cs typeface="Arial" panose="020B0604020202020204" pitchFamily="34" charset="0"/>
                        </a:rPr>
                        <a:t>40 - 300</a:t>
                      </a:r>
                    </a:p>
                  </a:txBody>
                  <a:tcPr marL="0" marR="0" marT="0" marB="0" anchor="ctr">
                    <a:gradFill>
                      <a:gsLst>
                        <a:gs pos="0">
                          <a:schemeClr val="bg1">
                            <a:lumMod val="95000"/>
                          </a:schemeClr>
                        </a:gs>
                        <a:gs pos="64999">
                          <a:srgbClr val="F0EBD5"/>
                        </a:gs>
                        <a:gs pos="100000">
                          <a:srgbClr val="D1C39F"/>
                        </a:gs>
                      </a:gsLst>
                      <a:lin ang="5400000" scaled="0"/>
                    </a:gradFill>
                  </a:tcPr>
                </a:tc>
                <a:extLst>
                  <a:ext uri="{0D108BD9-81ED-4DB2-BD59-A6C34878D82A}">
                    <a16:rowId xmlns:a16="http://schemas.microsoft.com/office/drawing/2014/main" val="10007"/>
                  </a:ext>
                </a:extLst>
              </a:tr>
              <a:tr h="298487">
                <a:tc>
                  <a:txBody>
                    <a:bodyPr/>
                    <a:lstStyle/>
                    <a:p>
                      <a:pPr algn="l" fontAlgn="ctr"/>
                      <a:r>
                        <a:rPr lang="en-AU" sz="1100" b="0" u="none" strike="noStrike">
                          <a:solidFill>
                            <a:schemeClr val="tx1"/>
                          </a:solidFill>
                          <a:effectLst/>
                          <a:latin typeface="Arial" panose="020B0604020202020204" pitchFamily="34" charset="0"/>
                          <a:cs typeface="Arial" panose="020B0604020202020204" pitchFamily="34" charset="0"/>
                        </a:rPr>
                        <a:t>Phosphorus in Coal (% dry)</a:t>
                      </a:r>
                      <a:endParaRPr lang="en-GB" sz="1100" b="0" i="0" u="none" strike="noStrike">
                        <a:solidFill>
                          <a:schemeClr val="tx1"/>
                        </a:solidFill>
                        <a:effectLst/>
                        <a:latin typeface="Arial" panose="020B0604020202020204" pitchFamily="34" charset="0"/>
                        <a:cs typeface="Arial" panose="020B0604020202020204" pitchFamily="34" charset="0"/>
                      </a:endParaRPr>
                    </a:p>
                  </a:txBody>
                  <a:tcPr marL="85725"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CA" sz="1100" b="0" i="0" u="none" strike="noStrike">
                          <a:solidFill>
                            <a:schemeClr val="tx1"/>
                          </a:solidFill>
                          <a:effectLst/>
                          <a:latin typeface="Arial" panose="020B0604020202020204" pitchFamily="34" charset="0"/>
                          <a:cs typeface="Arial" panose="020B0604020202020204" pitchFamily="34" charset="0"/>
                        </a:rPr>
                        <a:t>0.044</a:t>
                      </a:r>
                      <a:endParaRPr lang="en-GB" sz="11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GB" sz="1100" b="0" i="0" u="none" strike="noStrike">
                          <a:solidFill>
                            <a:schemeClr val="tx1"/>
                          </a:solidFill>
                          <a:effectLst/>
                          <a:latin typeface="Arial" panose="020B0604020202020204" pitchFamily="34" charset="0"/>
                          <a:cs typeface="Arial" panose="020B0604020202020204" pitchFamily="34" charset="0"/>
                        </a:rPr>
                        <a:t>0.008 - 0.040</a:t>
                      </a: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GB" sz="1100" b="0" i="0" u="none" strike="noStrike">
                          <a:solidFill>
                            <a:schemeClr val="tx1"/>
                          </a:solidFill>
                          <a:effectLst/>
                          <a:latin typeface="Arial" panose="020B0604020202020204" pitchFamily="34" charset="0"/>
                          <a:cs typeface="Arial" panose="020B0604020202020204" pitchFamily="34" charset="0"/>
                        </a:rPr>
                        <a:t>0.010 - 0.065</a:t>
                      </a:r>
                    </a:p>
                  </a:txBody>
                  <a:tcPr marL="0" marR="0" marT="0" marB="0" anchor="ctr">
                    <a:gradFill>
                      <a:gsLst>
                        <a:gs pos="0">
                          <a:schemeClr val="bg1">
                            <a:lumMod val="95000"/>
                          </a:schemeClr>
                        </a:gs>
                        <a:gs pos="64999">
                          <a:srgbClr val="F0EBD5"/>
                        </a:gs>
                        <a:gs pos="100000">
                          <a:srgbClr val="D1C39F"/>
                        </a:gs>
                      </a:gsLst>
                      <a:lin ang="5400000" scaled="0"/>
                    </a:gradFill>
                  </a:tcPr>
                </a:tc>
                <a:extLst>
                  <a:ext uri="{0D108BD9-81ED-4DB2-BD59-A6C34878D82A}">
                    <a16:rowId xmlns:a16="http://schemas.microsoft.com/office/drawing/2014/main" val="10008"/>
                  </a:ext>
                </a:extLst>
              </a:tr>
              <a:tr h="275262">
                <a:tc>
                  <a:txBody>
                    <a:bodyPr/>
                    <a:lstStyle/>
                    <a:p>
                      <a:pPr algn="l" fontAlgn="ctr"/>
                      <a:r>
                        <a:rPr lang="en-AU" sz="1100" b="0" u="none" strike="noStrike">
                          <a:solidFill>
                            <a:schemeClr val="tx1"/>
                          </a:solidFill>
                          <a:effectLst/>
                          <a:latin typeface="Arial" panose="020B0604020202020204" pitchFamily="34" charset="0"/>
                          <a:cs typeface="Arial" panose="020B0604020202020204" pitchFamily="34" charset="0"/>
                        </a:rPr>
                        <a:t>Base/Acid Ratio of Ash</a:t>
                      </a:r>
                      <a:endParaRPr lang="en-GB" sz="1100" b="0" i="0" u="none" strike="noStrike">
                        <a:solidFill>
                          <a:schemeClr val="tx1"/>
                        </a:solidFill>
                        <a:effectLst/>
                        <a:latin typeface="Arial" panose="020B0604020202020204" pitchFamily="34" charset="0"/>
                        <a:cs typeface="Arial" panose="020B0604020202020204" pitchFamily="34" charset="0"/>
                      </a:endParaRPr>
                    </a:p>
                  </a:txBody>
                  <a:tcPr marL="85725"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GB" sz="1100" b="0" i="0" u="none" strike="noStrike">
                          <a:solidFill>
                            <a:schemeClr val="tx1"/>
                          </a:solidFill>
                          <a:effectLst/>
                          <a:latin typeface="Arial" panose="020B0604020202020204" pitchFamily="34" charset="0"/>
                          <a:cs typeface="Arial" panose="020B0604020202020204" pitchFamily="34" charset="0"/>
                        </a:rPr>
                        <a:t>0.08 - 0.10</a:t>
                      </a: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GB" sz="1100" b="0" i="0" u="none" strike="noStrike">
                          <a:solidFill>
                            <a:schemeClr val="tx1"/>
                          </a:solidFill>
                          <a:effectLst/>
                          <a:latin typeface="Arial" panose="020B0604020202020204" pitchFamily="34" charset="0"/>
                          <a:cs typeface="Arial" panose="020B0604020202020204" pitchFamily="34" charset="0"/>
                        </a:rPr>
                        <a:t>0.12 - 0.18</a:t>
                      </a: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GB" sz="1100" b="0" i="0" u="none" strike="noStrike">
                          <a:solidFill>
                            <a:schemeClr val="tx1"/>
                          </a:solidFill>
                          <a:effectLst/>
                          <a:latin typeface="Arial" panose="020B0604020202020204" pitchFamily="34" charset="0"/>
                          <a:cs typeface="Arial" panose="020B0604020202020204" pitchFamily="34" charset="0"/>
                        </a:rPr>
                        <a:t>0.07 - 0.10</a:t>
                      </a:r>
                    </a:p>
                  </a:txBody>
                  <a:tcPr marL="0" marR="0" marT="0" marB="0" anchor="ctr">
                    <a:gradFill>
                      <a:gsLst>
                        <a:gs pos="0">
                          <a:schemeClr val="bg1">
                            <a:lumMod val="95000"/>
                          </a:schemeClr>
                        </a:gs>
                        <a:gs pos="64999">
                          <a:srgbClr val="F0EBD5"/>
                        </a:gs>
                        <a:gs pos="100000">
                          <a:srgbClr val="D1C39F"/>
                        </a:gs>
                      </a:gsLst>
                      <a:lin ang="5400000" scaled="0"/>
                    </a:gradFill>
                  </a:tcPr>
                </a:tc>
                <a:extLst>
                  <a:ext uri="{0D108BD9-81ED-4DB2-BD59-A6C34878D82A}">
                    <a16:rowId xmlns:a16="http://schemas.microsoft.com/office/drawing/2014/main" val="10009"/>
                  </a:ext>
                </a:extLst>
              </a:tr>
              <a:tr h="326253">
                <a:tc>
                  <a:txBody>
                    <a:bodyPr/>
                    <a:lstStyle/>
                    <a:p>
                      <a:pPr algn="l" fontAlgn="ctr"/>
                      <a:r>
                        <a:rPr lang="en-AU" sz="1100" b="0" u="none" strike="noStrike">
                          <a:solidFill>
                            <a:schemeClr val="tx1"/>
                          </a:solidFill>
                          <a:effectLst/>
                          <a:latin typeface="Arial" panose="020B0604020202020204" pitchFamily="34" charset="0"/>
                          <a:cs typeface="Arial" panose="020B0604020202020204" pitchFamily="34" charset="0"/>
                        </a:rPr>
                        <a:t>Coke Strength after Reaction (CSR)</a:t>
                      </a:r>
                      <a:endParaRPr lang="en-GB" sz="1100" b="0" i="0" u="none" strike="noStrike">
                        <a:solidFill>
                          <a:schemeClr val="tx1"/>
                        </a:solidFill>
                        <a:effectLst/>
                        <a:latin typeface="Arial" panose="020B0604020202020204" pitchFamily="34" charset="0"/>
                        <a:cs typeface="Arial" panose="020B0604020202020204" pitchFamily="34" charset="0"/>
                      </a:endParaRPr>
                    </a:p>
                  </a:txBody>
                  <a:tcPr marL="85725"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GB" sz="1100" b="0" i="0" u="none" strike="noStrike">
                          <a:solidFill>
                            <a:schemeClr val="tx1"/>
                          </a:solidFill>
                          <a:effectLst/>
                          <a:latin typeface="Arial" panose="020B0604020202020204" pitchFamily="34" charset="0"/>
                          <a:cs typeface="Arial" panose="020B0604020202020204" pitchFamily="34" charset="0"/>
                        </a:rPr>
                        <a:t>60 - 65</a:t>
                      </a: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GB" sz="1100" b="0" i="0" u="none" strike="noStrike">
                          <a:solidFill>
                            <a:srgbClr val="000000"/>
                          </a:solidFill>
                          <a:effectLst/>
                          <a:latin typeface="Arial"/>
                        </a:rPr>
                        <a:t>58 - 60</a:t>
                      </a: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GB" sz="1100" b="0" i="0" u="none" strike="noStrike">
                          <a:solidFill>
                            <a:schemeClr val="tx1"/>
                          </a:solidFill>
                          <a:effectLst/>
                          <a:latin typeface="Arial" panose="020B0604020202020204" pitchFamily="34" charset="0"/>
                          <a:cs typeface="Arial" panose="020B0604020202020204" pitchFamily="34" charset="0"/>
                        </a:rPr>
                        <a:t>68 – 72</a:t>
                      </a:r>
                    </a:p>
                  </a:txBody>
                  <a:tcPr marL="0" marR="0" marT="0" marB="0" anchor="ctr">
                    <a:gradFill>
                      <a:gsLst>
                        <a:gs pos="0">
                          <a:schemeClr val="bg1">
                            <a:lumMod val="95000"/>
                          </a:schemeClr>
                        </a:gs>
                        <a:gs pos="64999">
                          <a:srgbClr val="F0EBD5"/>
                        </a:gs>
                        <a:gs pos="100000">
                          <a:srgbClr val="D1C39F"/>
                        </a:gs>
                      </a:gsLst>
                      <a:lin ang="5400000" scaled="0"/>
                    </a:gradFill>
                  </a:tcPr>
                </a:tc>
                <a:extLst>
                  <a:ext uri="{0D108BD9-81ED-4DB2-BD59-A6C34878D82A}">
                    <a16:rowId xmlns:a16="http://schemas.microsoft.com/office/drawing/2014/main" val="10010"/>
                  </a:ext>
                </a:extLst>
              </a:tr>
              <a:tr h="326253">
                <a:tc>
                  <a:txBody>
                    <a:bodyPr/>
                    <a:lstStyle/>
                    <a:p>
                      <a:pPr algn="l" fontAlgn="ctr"/>
                      <a:endParaRPr lang="en-GB" sz="1100" b="0" i="0" u="none" strike="noStrike">
                        <a:solidFill>
                          <a:schemeClr val="tx1"/>
                        </a:solidFill>
                        <a:effectLst/>
                        <a:latin typeface="Arial" panose="020B0604020202020204" pitchFamily="34" charset="0"/>
                        <a:cs typeface="Arial" panose="020B0604020202020204" pitchFamily="34" charset="0"/>
                      </a:endParaRPr>
                    </a:p>
                  </a:txBody>
                  <a:tcPr marL="85725"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endParaRPr lang="en-GB" sz="11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GB" sz="1000" b="0" i="1" u="none" strike="noStrike" kern="1200">
                          <a:solidFill>
                            <a:srgbClr val="002060"/>
                          </a:solidFill>
                          <a:effectLst/>
                          <a:latin typeface="Arial"/>
                          <a:ea typeface="+mn-ea"/>
                          <a:cs typeface="+mn-cs"/>
                        </a:rPr>
                        <a:t>NEBC = Northeast British Columbia</a:t>
                      </a:r>
                      <a:endParaRPr lang="en-GB" sz="800" b="0" i="1" u="none" strike="noStrike" kern="1200">
                        <a:solidFill>
                          <a:srgbClr val="002060"/>
                        </a:solidFill>
                        <a:effectLst/>
                        <a:latin typeface="Arial"/>
                        <a:ea typeface="+mn-ea"/>
                        <a:cs typeface="+mn-cs"/>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GB" sz="1000" b="0" i="1" u="none" strike="noStrike" kern="1200">
                          <a:solidFill>
                            <a:srgbClr val="002060"/>
                          </a:solidFill>
                          <a:effectLst/>
                          <a:latin typeface="Arial"/>
                          <a:ea typeface="+mn-ea"/>
                          <a:cs typeface="+mn-cs"/>
                        </a:rPr>
                        <a:t>SEBC = Southeast British Columbia</a:t>
                      </a:r>
                    </a:p>
                  </a:txBody>
                  <a:tcPr marL="0" marR="0" marT="0" marB="0" anchor="ctr">
                    <a:gradFill>
                      <a:gsLst>
                        <a:gs pos="0">
                          <a:schemeClr val="bg1">
                            <a:lumMod val="95000"/>
                          </a:schemeClr>
                        </a:gs>
                        <a:gs pos="64999">
                          <a:srgbClr val="F0EBD5"/>
                        </a:gs>
                        <a:gs pos="100000">
                          <a:srgbClr val="D1C39F"/>
                        </a:gs>
                      </a:gsLst>
                      <a:lin ang="5400000" scaled="0"/>
                    </a:gradFill>
                  </a:tcPr>
                </a:tc>
                <a:extLst>
                  <a:ext uri="{0D108BD9-81ED-4DB2-BD59-A6C34878D82A}">
                    <a16:rowId xmlns:a16="http://schemas.microsoft.com/office/drawing/2014/main" val="10011"/>
                  </a:ext>
                </a:extLst>
              </a:tr>
              <a:tr h="326253">
                <a:tc>
                  <a:txBody>
                    <a:bodyPr/>
                    <a:lstStyle/>
                    <a:p>
                      <a:pPr algn="l" fontAlgn="ctr"/>
                      <a:endParaRPr lang="en-GB" sz="1100" b="0" i="0" u="none" strike="noStrike">
                        <a:solidFill>
                          <a:schemeClr val="tx1"/>
                        </a:solidFill>
                        <a:effectLst/>
                        <a:latin typeface="Arial" panose="020B0604020202020204" pitchFamily="34" charset="0"/>
                        <a:cs typeface="Arial" panose="020B0604020202020204" pitchFamily="34" charset="0"/>
                      </a:endParaRPr>
                    </a:p>
                  </a:txBody>
                  <a:tcPr marL="85725"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CA" sz="1100" b="0" i="0" u="none" strike="noStrike" baseline="30000">
                          <a:solidFill>
                            <a:srgbClr val="002060"/>
                          </a:solidFill>
                          <a:effectLst/>
                          <a:latin typeface="Arial" panose="020B0604020202020204" pitchFamily="34" charset="0"/>
                          <a:cs typeface="Arial" panose="020B0604020202020204" pitchFamily="34" charset="0"/>
                        </a:rPr>
                        <a:t>1</a:t>
                      </a:r>
                      <a:r>
                        <a:rPr lang="en-CA" sz="1100" b="0" i="0" u="none" strike="noStrike">
                          <a:solidFill>
                            <a:srgbClr val="002060"/>
                          </a:solidFill>
                          <a:effectLst/>
                          <a:latin typeface="Arial" panose="020B0604020202020204" pitchFamily="34" charset="0"/>
                          <a:cs typeface="Arial" panose="020B0604020202020204" pitchFamily="34" charset="0"/>
                        </a:rPr>
                        <a:t> </a:t>
                      </a:r>
                      <a:r>
                        <a:rPr lang="en-CA" sz="1000" b="0" i="1" u="none" strike="noStrike">
                          <a:solidFill>
                            <a:srgbClr val="002060"/>
                          </a:solidFill>
                          <a:effectLst/>
                          <a:latin typeface="Arial" panose="020B0604020202020204" pitchFamily="34" charset="0"/>
                          <a:cs typeface="Arial" panose="020B0604020202020204" pitchFamily="34" charset="0"/>
                        </a:rPr>
                        <a:t>Results based on laboratory scale washing and testing of exploration samples.</a:t>
                      </a:r>
                      <a:endParaRPr lang="en-GB" sz="1000" b="0" i="1" u="none" strike="noStrike">
                        <a:solidFill>
                          <a:srgbClr val="00206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gridSpan="2">
                  <a:txBody>
                    <a:bodyPr/>
                    <a:lstStyle/>
                    <a:p>
                      <a:pPr algn="ctr" fontAlgn="ctr"/>
                      <a:r>
                        <a:rPr lang="en-CA" sz="1000" b="0" i="1" u="none" strike="noStrike" baseline="30000">
                          <a:solidFill>
                            <a:srgbClr val="002060"/>
                          </a:solidFill>
                          <a:effectLst/>
                          <a:latin typeface="Arial"/>
                        </a:rPr>
                        <a:t>2</a:t>
                      </a:r>
                      <a:r>
                        <a:rPr lang="en-CA" sz="1000" b="0" i="1" u="none" strike="noStrike">
                          <a:solidFill>
                            <a:srgbClr val="002060"/>
                          </a:solidFill>
                          <a:effectLst/>
                          <a:latin typeface="Arial"/>
                        </a:rPr>
                        <a:t> Results based on full washing plant under operating conditions.</a:t>
                      </a:r>
                      <a:endParaRPr lang="en-GB" sz="1000" b="0" i="1" u="none" strike="noStrike">
                        <a:solidFill>
                          <a:srgbClr val="002060"/>
                        </a:solidFill>
                        <a:effectLst/>
                        <a:latin typeface="Arial"/>
                      </a:endParaRPr>
                    </a:p>
                  </a:txBody>
                  <a:tcPr marL="0" marR="0" marT="0" marB="0" anchor="ctr">
                    <a:gradFill>
                      <a:gsLst>
                        <a:gs pos="0">
                          <a:schemeClr val="bg1">
                            <a:lumMod val="95000"/>
                          </a:schemeClr>
                        </a:gs>
                        <a:gs pos="64999">
                          <a:srgbClr val="F0EBD5"/>
                        </a:gs>
                        <a:gs pos="100000">
                          <a:srgbClr val="D1C39F"/>
                        </a:gs>
                      </a:gsLst>
                      <a:lin ang="5400000" scaled="0"/>
                    </a:gradFill>
                  </a:tcPr>
                </a:tc>
                <a:tc hMerge="1">
                  <a:txBody>
                    <a:bodyPr/>
                    <a:lstStyle/>
                    <a:p>
                      <a:pPr algn="ctr" fontAlgn="ctr"/>
                      <a:endParaRPr lang="en-GB" sz="1100" b="0" i="1"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rgbClr val="FFEFD1"/>
                        </a:gs>
                        <a:gs pos="64999">
                          <a:srgbClr val="F0EBD5"/>
                        </a:gs>
                        <a:gs pos="100000">
                          <a:srgbClr val="D1C39F"/>
                        </a:gs>
                      </a:gsLst>
                      <a:lin ang="5400000" scaled="0"/>
                    </a:gradFill>
                  </a:tcPr>
                </a:tc>
                <a:extLst>
                  <a:ext uri="{0D108BD9-81ED-4DB2-BD59-A6C34878D82A}">
                    <a16:rowId xmlns:a16="http://schemas.microsoft.com/office/drawing/2014/main" val="10012"/>
                  </a:ext>
                </a:extLst>
              </a:tr>
              <a:tr h="326253">
                <a:tc>
                  <a:txBody>
                    <a:bodyPr/>
                    <a:lstStyle/>
                    <a:p>
                      <a:pPr algn="l" fontAlgn="ctr"/>
                      <a:endParaRPr lang="en-GB" sz="1100" b="0" i="0" u="none" strike="noStrike">
                        <a:solidFill>
                          <a:schemeClr val="tx1"/>
                        </a:solidFill>
                        <a:effectLst/>
                        <a:latin typeface="Arial" panose="020B0604020202020204" pitchFamily="34" charset="0"/>
                        <a:cs typeface="Arial" panose="020B0604020202020204" pitchFamily="34" charset="0"/>
                      </a:endParaRPr>
                    </a:p>
                  </a:txBody>
                  <a:tcPr marL="85725" marR="0" marT="0" marB="0" anchor="ctr">
                    <a:gradFill>
                      <a:gsLst>
                        <a:gs pos="0">
                          <a:schemeClr val="bg1">
                            <a:lumMod val="95000"/>
                          </a:schemeClr>
                        </a:gs>
                        <a:gs pos="64999">
                          <a:srgbClr val="F0EBD5"/>
                        </a:gs>
                        <a:gs pos="100000">
                          <a:srgbClr val="D1C39F"/>
                        </a:gs>
                      </a:gsLst>
                      <a:lin ang="5400000" scaled="0"/>
                    </a:gradFill>
                  </a:tcPr>
                </a:tc>
                <a:tc gridSpan="3">
                  <a:txBody>
                    <a:bodyPr/>
                    <a:lstStyle/>
                    <a:p>
                      <a:pPr algn="ctr" fontAlgn="ctr"/>
                      <a:r>
                        <a:rPr lang="en-GB" sz="1000" b="0" i="1" u="none" strike="noStrike">
                          <a:solidFill>
                            <a:srgbClr val="002060"/>
                          </a:solidFill>
                          <a:effectLst/>
                          <a:latin typeface="Arial" panose="020B0604020202020204" pitchFamily="34" charset="0"/>
                          <a:cs typeface="Arial" panose="020B0604020202020204" pitchFamily="34" charset="0"/>
                        </a:rPr>
                        <a:t>Data Source: Kobie Koornhof Associates Inc.</a:t>
                      </a:r>
                    </a:p>
                  </a:txBody>
                  <a:tcPr marL="0" marR="0" marT="0" marB="0" anchor="ctr">
                    <a:gradFill>
                      <a:gsLst>
                        <a:gs pos="0">
                          <a:schemeClr val="bg1">
                            <a:lumMod val="95000"/>
                          </a:schemeClr>
                        </a:gs>
                        <a:gs pos="64999">
                          <a:srgbClr val="F0EBD5"/>
                        </a:gs>
                        <a:gs pos="100000">
                          <a:srgbClr val="D1C39F"/>
                        </a:gs>
                      </a:gsLst>
                      <a:lin ang="5400000" scaled="0"/>
                    </a:gradFill>
                  </a:tcPr>
                </a:tc>
                <a:tc hMerge="1">
                  <a:txBody>
                    <a:bodyPr/>
                    <a:lstStyle/>
                    <a:p>
                      <a:pPr algn="ctr" fontAlgn="ctr"/>
                      <a:endParaRPr lang="en-GB" sz="1000" b="0" i="1" u="none" strike="noStrike">
                        <a:solidFill>
                          <a:srgbClr val="000000"/>
                        </a:solidFill>
                        <a:effectLst/>
                        <a:latin typeface="Arial"/>
                      </a:endParaRPr>
                    </a:p>
                  </a:txBody>
                  <a:tcPr marL="0" marR="0" marT="0" marB="0" anchor="ctr">
                    <a:gradFill>
                      <a:gsLst>
                        <a:gs pos="0">
                          <a:srgbClr val="FFEFD1"/>
                        </a:gs>
                        <a:gs pos="64999">
                          <a:srgbClr val="F0EBD5"/>
                        </a:gs>
                        <a:gs pos="100000">
                          <a:srgbClr val="D1C39F"/>
                        </a:gs>
                      </a:gsLst>
                      <a:lin ang="5400000" scaled="0"/>
                    </a:gradFill>
                  </a:tcPr>
                </a:tc>
                <a:tc hMerge="1">
                  <a:txBody>
                    <a:bodyPr/>
                    <a:lstStyle/>
                    <a:p>
                      <a:endParaRPr lang="en-CA"/>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82942116"/>
      </p:ext>
    </p:extLst>
  </p:cSld>
  <p:clrMapOvr>
    <a:masterClrMapping/>
  </p:clrMapOvr>
  <p:transition spd="slow">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a:extLst>
              <a:ext uri="{FF2B5EF4-FFF2-40B4-BE49-F238E27FC236}">
                <a16:creationId xmlns:a16="http://schemas.microsoft.com/office/drawing/2014/main" id="{88861228-8446-407C-9C28-F4816BF82106}"/>
              </a:ext>
            </a:extLst>
          </p:cNvPr>
          <p:cNvSpPr txBox="1">
            <a:spLocks noChangeArrowheads="1"/>
          </p:cNvSpPr>
          <p:nvPr>
            <p:custDataLst>
              <p:tags r:id="rId1"/>
            </p:custDataLst>
          </p:nvPr>
        </p:nvSpPr>
        <p:spPr bwMode="gray">
          <a:xfrm>
            <a:off x="2546980" y="3016597"/>
            <a:ext cx="4832985" cy="2133601"/>
          </a:xfrm>
          <a:prstGeom prst="rect">
            <a:avLst/>
          </a:prstGeom>
          <a:gradFill>
            <a:gsLst>
              <a:gs pos="97000">
                <a:srgbClr val="F2B08E">
                  <a:lumMod val="61000"/>
                  <a:lumOff val="39000"/>
                </a:srgbClr>
              </a:gs>
              <a:gs pos="86000">
                <a:schemeClr val="accent4">
                  <a:lumMod val="20000"/>
                  <a:lumOff val="80000"/>
                </a:schemeClr>
              </a:gs>
              <a:gs pos="100000">
                <a:schemeClr val="accent2">
                  <a:lumMod val="45000"/>
                  <a:lumOff val="55000"/>
                </a:schemeClr>
              </a:gs>
              <a:gs pos="100000">
                <a:schemeClr val="accent2">
                  <a:lumMod val="45000"/>
                  <a:lumOff val="55000"/>
                </a:schemeClr>
              </a:gs>
              <a:gs pos="100000">
                <a:schemeClr val="accent2">
                  <a:lumMod val="30000"/>
                  <a:lumOff val="70000"/>
                </a:schemeClr>
              </a:gs>
            </a:gsLst>
            <a:lin ang="5400000" scaled="1"/>
          </a:gradFill>
          <a:ln w="12700">
            <a:solidFill>
              <a:schemeClr val="accent1"/>
            </a:solidFill>
            <a:miter lim="800000"/>
            <a:headEnd/>
            <a:tailEnd/>
          </a:ln>
          <a:effectLst>
            <a:outerShdw blurRad="50800" dist="38100" dir="5400000" algn="t" rotWithShape="0">
              <a:prstClr val="black">
                <a:alpha val="40000"/>
              </a:prstClr>
            </a:outerShdw>
          </a:effectLst>
        </p:spPr>
        <p:txBody>
          <a:bodyPr lIns="100114" tIns="52057" rIns="100114" bIns="52057" anchor="ctr"/>
          <a:lstStyle>
            <a:defPPr>
              <a:defRPr lang="en-US"/>
            </a:defPPr>
            <a:lvl1pPr algn="ctr" eaLnBrk="1" hangingPunct="1">
              <a:spcBef>
                <a:spcPct val="50000"/>
              </a:spcBef>
              <a:defRPr sz="1200" b="1">
                <a:solidFill>
                  <a:schemeClr val="bg1"/>
                </a:solidFill>
                <a:ea typeface="LF_Kai" pitchFamily="2" charset="-122"/>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sz="2800">
                <a:solidFill>
                  <a:schemeClr val="tx1"/>
                </a:solidFill>
                <a:effectLst>
                  <a:outerShdw blurRad="50800" dist="50800" dir="5400000" algn="ctr" rotWithShape="0">
                    <a:schemeClr val="accent2">
                      <a:lumMod val="75000"/>
                      <a:lumOff val="25000"/>
                    </a:schemeClr>
                  </a:outerShdw>
                </a:effectLst>
              </a:rPr>
              <a:t>FLATBED</a:t>
            </a:r>
            <a:endParaRPr lang="en-US" sz="2000">
              <a:solidFill>
                <a:schemeClr val="tx1"/>
              </a:solidFill>
              <a:effectLst>
                <a:outerShdw blurRad="50800" dist="50800" dir="5400000" algn="ctr" rotWithShape="0">
                  <a:schemeClr val="accent2">
                    <a:lumMod val="75000"/>
                    <a:lumOff val="25000"/>
                  </a:schemeClr>
                </a:outerShdw>
              </a:effectLst>
            </a:endParaRPr>
          </a:p>
        </p:txBody>
      </p:sp>
      <p:sp>
        <p:nvSpPr>
          <p:cNvPr id="4" name="Rectangle 146"/>
          <p:cNvSpPr txBox="1">
            <a:spLocks noChangeArrowheads="1"/>
          </p:cNvSpPr>
          <p:nvPr/>
        </p:nvSpPr>
        <p:spPr bwMode="gray">
          <a:xfrm>
            <a:off x="432000" y="468000"/>
            <a:ext cx="720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0941" rIns="0" bIns="50941" numCol="1" anchor="ctr" anchorCtr="0" compatLnSpc="1">
            <a:prstTxWarp prst="textNoShape">
              <a:avLst/>
            </a:prstTxWarp>
            <a:spAutoFit/>
          </a:bodyPr>
          <a:lstStyle>
            <a:lvl1pPr algn="l" defTabSz="1019175" rtl="0" eaLnBrk="1" fontAlgn="base" hangingPunct="1">
              <a:lnSpc>
                <a:spcPts val="2788"/>
              </a:lnSpc>
              <a:spcBef>
                <a:spcPct val="0"/>
              </a:spcBef>
              <a:spcAft>
                <a:spcPct val="0"/>
              </a:spcAft>
              <a:defRPr sz="2400">
                <a:solidFill>
                  <a:srgbClr val="FFFFFF"/>
                </a:solidFill>
                <a:latin typeface="+mj-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pPr fontAlgn="auto">
              <a:spcAft>
                <a:spcPts val="0"/>
              </a:spcAft>
              <a:defRPr/>
            </a:pPr>
            <a:r>
              <a:rPr lang="en-US" kern="0" dirty="0"/>
              <a:t>Company Overview: Colonial Coal</a:t>
            </a:r>
          </a:p>
        </p:txBody>
      </p:sp>
    </p:spTree>
    <p:extLst>
      <p:ext uri="{BB962C8B-B14F-4D97-AF65-F5344CB8AC3E}">
        <p14:creationId xmlns:p14="http://schemas.microsoft.com/office/powerpoint/2010/main" val="3620643268"/>
      </p:ext>
    </p:extLst>
  </p:cSld>
  <p:clrMapOvr>
    <a:masterClrMapping/>
  </p:clrMapOvr>
  <p:transition spd="slow">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08000" y="1152000"/>
            <a:ext cx="6084000" cy="6007950"/>
          </a:xfrm>
          <a:prstGeom prst="rect">
            <a:avLst/>
          </a:prstGeom>
          <a:noFill/>
          <a:ln w="19050">
            <a:noFill/>
          </a:ln>
          <a:effectLst/>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bwMode="auto">
          <a:xfrm>
            <a:off x="1669542" y="2273926"/>
            <a:ext cx="772031" cy="165777"/>
          </a:xfrm>
          <a:prstGeom prst="line">
            <a:avLst/>
          </a:prstGeom>
          <a:solidFill>
            <a:schemeClr val="accent1"/>
          </a:solidFill>
          <a:ln w="12700" cap="flat" cmpd="sng" algn="ctr">
            <a:solidFill>
              <a:schemeClr val="bg1"/>
            </a:solidFill>
            <a:prstDash val="solid"/>
            <a:round/>
            <a:headEnd type="none" w="med" len="med"/>
            <a:tailEnd type="none" w="med" len="med"/>
          </a:ln>
          <a:effectLst/>
        </p:spPr>
      </p:cxnSp>
      <p:sp>
        <p:nvSpPr>
          <p:cNvPr id="44" name="Rectangle 146"/>
          <p:cNvSpPr txBox="1">
            <a:spLocks noChangeArrowheads="1"/>
          </p:cNvSpPr>
          <p:nvPr/>
        </p:nvSpPr>
        <p:spPr bwMode="gray">
          <a:xfrm>
            <a:off x="432000" y="468000"/>
            <a:ext cx="720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0941" rIns="0" bIns="50941" numCol="1" anchor="ctr" anchorCtr="0" compatLnSpc="1">
            <a:prstTxWarp prst="textNoShape">
              <a:avLst/>
            </a:prstTxWarp>
            <a:spAutoFit/>
          </a:bodyPr>
          <a:lstStyle>
            <a:lvl1pPr algn="l" defTabSz="1019175" rtl="0" eaLnBrk="1" fontAlgn="base" hangingPunct="1">
              <a:lnSpc>
                <a:spcPts val="2788"/>
              </a:lnSpc>
              <a:spcBef>
                <a:spcPct val="0"/>
              </a:spcBef>
              <a:spcAft>
                <a:spcPct val="0"/>
              </a:spcAft>
              <a:defRPr sz="2400">
                <a:solidFill>
                  <a:srgbClr val="FFFFFF"/>
                </a:solidFill>
                <a:latin typeface="+mj-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pPr fontAlgn="auto">
              <a:spcAft>
                <a:spcPts val="0"/>
              </a:spcAft>
              <a:defRPr/>
            </a:pPr>
            <a:r>
              <a:rPr lang="en-US" kern="0" dirty="0"/>
              <a:t>Colonial Projects Overview:</a:t>
            </a:r>
          </a:p>
        </p:txBody>
      </p:sp>
      <p:sp>
        <p:nvSpPr>
          <p:cNvPr id="62" name="Rectangle 8">
            <a:extLst>
              <a:ext uri="{FF2B5EF4-FFF2-40B4-BE49-F238E27FC236}">
                <a16:creationId xmlns:a16="http://schemas.microsoft.com/office/drawing/2014/main" id="{BF838CF9-29E3-4486-9E94-A96490C845B2}"/>
              </a:ext>
            </a:extLst>
          </p:cNvPr>
          <p:cNvSpPr txBox="1">
            <a:spLocks noChangeArrowheads="1"/>
          </p:cNvSpPr>
          <p:nvPr/>
        </p:nvSpPr>
        <p:spPr bwMode="gray">
          <a:xfrm>
            <a:off x="432000" y="756000"/>
            <a:ext cx="720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0941" rIns="0" bIns="50941" numCol="1" anchor="b" anchorCtr="0" compatLnSpc="1">
            <a:prstTxWarp prst="textNoShape">
              <a:avLst/>
            </a:prstTxWarp>
            <a:spAutoFit/>
          </a:bodyPr>
          <a:lstStyle>
            <a:lvl1pPr algn="l" defTabSz="1019175" rtl="0" eaLnBrk="1" fontAlgn="base" hangingPunct="1">
              <a:lnSpc>
                <a:spcPts val="2788"/>
              </a:lnSpc>
              <a:spcBef>
                <a:spcPct val="0"/>
              </a:spcBef>
              <a:spcAft>
                <a:spcPct val="0"/>
              </a:spcAft>
              <a:defRPr sz="2400">
                <a:solidFill>
                  <a:srgbClr val="FFFFFF"/>
                </a:solidFill>
                <a:latin typeface="+mj-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pPr fontAlgn="auto">
              <a:spcAft>
                <a:spcPts val="0"/>
              </a:spcAft>
              <a:defRPr/>
            </a:pPr>
            <a:r>
              <a:rPr lang="en-US" sz="1600" kern="0" dirty="0">
                <a:cs typeface="Arial" pitchFamily="34" charset="0"/>
              </a:rPr>
              <a:t>Gordon Creek Metallurgical Coal Project (Flatbed Property)</a:t>
            </a:r>
          </a:p>
        </p:txBody>
      </p:sp>
      <p:sp>
        <p:nvSpPr>
          <p:cNvPr id="66" name="Rectangle 12"/>
          <p:cNvSpPr txBox="1">
            <a:spLocks noChangeArrowheads="1"/>
          </p:cNvSpPr>
          <p:nvPr/>
        </p:nvSpPr>
        <p:spPr>
          <a:xfrm>
            <a:off x="324000" y="1188000"/>
            <a:ext cx="2612046" cy="5688000"/>
          </a:xfrm>
          <a:prstGeom prst="rect">
            <a:avLst/>
          </a:prstGeom>
          <a:solidFill>
            <a:schemeClr val="bg1">
              <a:lumMod val="95000"/>
            </a:schemeClr>
          </a:solidFill>
        </p:spPr>
        <p:txBody>
          <a:bodyPr/>
          <a:lstStyle>
            <a:lvl1pPr marL="231775" indent="-231775" algn="l" defTabSz="892175" rtl="0" eaLnBrk="1" fontAlgn="base" hangingPunct="1">
              <a:spcBef>
                <a:spcPct val="75000"/>
              </a:spcBef>
              <a:spcAft>
                <a:spcPct val="0"/>
              </a:spcAft>
              <a:buClr>
                <a:srgbClr val="095BA6"/>
              </a:buClr>
              <a:buSzPct val="70000"/>
              <a:buFont typeface="Wingdings" pitchFamily="2" charset="2"/>
              <a:buChar char="l"/>
              <a:defRPr sz="1200">
                <a:solidFill>
                  <a:schemeClr val="tx1"/>
                </a:solidFill>
                <a:latin typeface="+mn-lt"/>
                <a:ea typeface="+mn-ea"/>
                <a:cs typeface="+mn-cs"/>
              </a:defRPr>
            </a:lvl1pPr>
            <a:lvl2pPr marL="461963" indent="-228600" algn="l" defTabSz="892175" rtl="0" eaLnBrk="1" fontAlgn="base" hangingPunct="1">
              <a:spcBef>
                <a:spcPct val="25000"/>
              </a:spcBef>
              <a:spcAft>
                <a:spcPct val="0"/>
              </a:spcAft>
              <a:buClr>
                <a:srgbClr val="83AED1"/>
              </a:buClr>
              <a:buSzPct val="70000"/>
              <a:buFont typeface="Wingdings" pitchFamily="2" charset="2"/>
              <a:buChar char="n"/>
              <a:defRPr sz="1200">
                <a:solidFill>
                  <a:schemeClr val="tx1"/>
                </a:solidFill>
                <a:latin typeface="+mn-lt"/>
                <a:ea typeface="+mn-ea"/>
              </a:defRPr>
            </a:lvl2pPr>
            <a:lvl3pPr marL="682625" indent="-219075" algn="l" defTabSz="892175" rtl="0" eaLnBrk="1" fontAlgn="base" hangingPunct="1">
              <a:spcBef>
                <a:spcPct val="25000"/>
              </a:spcBef>
              <a:spcAft>
                <a:spcPct val="0"/>
              </a:spcAft>
              <a:buClr>
                <a:srgbClr val="83AED1"/>
              </a:buClr>
              <a:buFont typeface="Arial" charset="0"/>
              <a:buChar char="–"/>
              <a:defRPr sz="1200">
                <a:solidFill>
                  <a:schemeClr val="tx1"/>
                </a:solidFill>
                <a:latin typeface="+mn-lt"/>
                <a:ea typeface="+mn-ea"/>
              </a:defRPr>
            </a:lvl3pPr>
            <a:lvl4pPr marL="901700" indent="-217488" algn="l" defTabSz="892175" rtl="0" eaLnBrk="1" fontAlgn="base" hangingPunct="1">
              <a:spcBef>
                <a:spcPct val="25000"/>
              </a:spcBef>
              <a:spcAft>
                <a:spcPct val="0"/>
              </a:spcAft>
              <a:buClr>
                <a:srgbClr val="83AED1"/>
              </a:buClr>
              <a:buFont typeface="Wingdings" pitchFamily="2" charset="2"/>
              <a:buChar char="w"/>
              <a:defRPr sz="1200">
                <a:solidFill>
                  <a:schemeClr val="tx1"/>
                </a:solidFill>
                <a:latin typeface="+mn-lt"/>
                <a:ea typeface="+mn-ea"/>
              </a:defRPr>
            </a:lvl4pPr>
            <a:lvl5pPr marL="1146175" indent="-242888" algn="l" defTabSz="892175" rtl="0" eaLnBrk="1" fontAlgn="base" hangingPunct="1">
              <a:spcBef>
                <a:spcPct val="25000"/>
              </a:spcBef>
              <a:spcAft>
                <a:spcPct val="0"/>
              </a:spcAft>
              <a:buClr>
                <a:srgbClr val="83AED1"/>
              </a:buClr>
              <a:buFont typeface="Arial" charset="0"/>
              <a:buChar char="&gt;"/>
              <a:defRPr sz="1200">
                <a:solidFill>
                  <a:schemeClr val="tx1"/>
                </a:solidFill>
                <a:latin typeface="+mn-lt"/>
                <a:ea typeface="+mn-ea"/>
              </a:defRPr>
            </a:lvl5pPr>
            <a:lvl6pPr marL="1603375" indent="-242888" algn="l" defTabSz="892175" rtl="0" eaLnBrk="1" fontAlgn="base" hangingPunct="1">
              <a:spcBef>
                <a:spcPct val="25000"/>
              </a:spcBef>
              <a:spcAft>
                <a:spcPct val="0"/>
              </a:spcAft>
              <a:buClr>
                <a:srgbClr val="83AED1"/>
              </a:buClr>
              <a:buFont typeface="Arial" charset="0"/>
              <a:buChar char="&gt;"/>
              <a:defRPr sz="1200">
                <a:solidFill>
                  <a:schemeClr val="tx1"/>
                </a:solidFill>
                <a:latin typeface="+mn-lt"/>
                <a:ea typeface="+mn-ea"/>
              </a:defRPr>
            </a:lvl6pPr>
            <a:lvl7pPr marL="2060575" indent="-242888" algn="l" defTabSz="892175" rtl="0" eaLnBrk="1" fontAlgn="base" hangingPunct="1">
              <a:spcBef>
                <a:spcPct val="25000"/>
              </a:spcBef>
              <a:spcAft>
                <a:spcPct val="0"/>
              </a:spcAft>
              <a:buClr>
                <a:srgbClr val="83AED1"/>
              </a:buClr>
              <a:buFont typeface="Arial" charset="0"/>
              <a:buChar char="&gt;"/>
              <a:defRPr sz="1200">
                <a:solidFill>
                  <a:schemeClr val="tx1"/>
                </a:solidFill>
                <a:latin typeface="+mn-lt"/>
                <a:ea typeface="+mn-ea"/>
              </a:defRPr>
            </a:lvl7pPr>
            <a:lvl8pPr marL="2517775" indent="-242888" algn="l" defTabSz="892175" rtl="0" eaLnBrk="1" fontAlgn="base" hangingPunct="1">
              <a:spcBef>
                <a:spcPct val="25000"/>
              </a:spcBef>
              <a:spcAft>
                <a:spcPct val="0"/>
              </a:spcAft>
              <a:buClr>
                <a:srgbClr val="83AED1"/>
              </a:buClr>
              <a:buFont typeface="Arial" charset="0"/>
              <a:buChar char="&gt;"/>
              <a:defRPr sz="1200">
                <a:solidFill>
                  <a:schemeClr val="tx1"/>
                </a:solidFill>
                <a:latin typeface="+mn-lt"/>
                <a:ea typeface="+mn-ea"/>
              </a:defRPr>
            </a:lvl8pPr>
            <a:lvl9pPr marL="2974975" indent="-242888" algn="l" defTabSz="892175" rtl="0" eaLnBrk="1" fontAlgn="base" hangingPunct="1">
              <a:spcBef>
                <a:spcPct val="25000"/>
              </a:spcBef>
              <a:spcAft>
                <a:spcPct val="0"/>
              </a:spcAft>
              <a:buClr>
                <a:srgbClr val="83AED1"/>
              </a:buClr>
              <a:buFont typeface="Arial" charset="0"/>
              <a:buChar char="&gt;"/>
              <a:defRPr sz="1200">
                <a:solidFill>
                  <a:schemeClr val="tx1"/>
                </a:solidFill>
                <a:latin typeface="+mn-lt"/>
                <a:ea typeface="+mn-ea"/>
              </a:defRPr>
            </a:lvl9pPr>
          </a:lstStyle>
          <a:p>
            <a:pPr marL="0" indent="0" fontAlgn="auto">
              <a:spcAft>
                <a:spcPts val="0"/>
              </a:spcAft>
              <a:buClr>
                <a:srgbClr val="4A5535"/>
              </a:buClr>
              <a:buSzPct val="100000"/>
              <a:buNone/>
              <a:defRPr/>
            </a:pPr>
            <a:r>
              <a:rPr lang="en-CA" b="1" kern="0" dirty="0">
                <a:solidFill>
                  <a:srgbClr val="000000"/>
                </a:solidFill>
                <a:effectLst>
                  <a:outerShdw blurRad="38100" dist="38100" dir="2700000" algn="tl">
                    <a:srgbClr val="000000">
                      <a:alpha val="43137"/>
                    </a:srgbClr>
                  </a:outerShdw>
                </a:effectLst>
                <a:latin typeface="Arial" pitchFamily="34" charset="0"/>
                <a:cs typeface="Arial" pitchFamily="34" charset="0"/>
              </a:rPr>
              <a:t>PROJECT SUMMARY</a:t>
            </a:r>
          </a:p>
          <a:p>
            <a:pPr marL="180975" indent="-180975" fontAlgn="auto">
              <a:spcAft>
                <a:spcPts val="0"/>
              </a:spcAft>
              <a:buClr>
                <a:srgbClr val="4A5535"/>
              </a:buClr>
              <a:buSzPct val="100000"/>
              <a:buFont typeface="Arial" pitchFamily="34" charset="0"/>
              <a:buChar char="●"/>
              <a:defRPr/>
            </a:pPr>
            <a:r>
              <a:rPr lang="en-CA" sz="1300" kern="0" dirty="0">
                <a:solidFill>
                  <a:srgbClr val="000000"/>
                </a:solidFill>
                <a:latin typeface="Arial" pitchFamily="34" charset="0"/>
                <a:cs typeface="Arial" pitchFamily="34" charset="0"/>
              </a:rPr>
              <a:t>Proximal to supportive infrastructure such as existing rail, power, highways, and the town of Tumbler Ridge.</a:t>
            </a:r>
          </a:p>
          <a:p>
            <a:pPr fontAlgn="auto">
              <a:spcAft>
                <a:spcPts val="0"/>
              </a:spcAft>
              <a:buClr>
                <a:srgbClr val="4A5535"/>
              </a:buClr>
              <a:buSzPct val="100000"/>
              <a:buFont typeface="Arial" pitchFamily="34" charset="0"/>
              <a:buChar char="●"/>
              <a:defRPr/>
            </a:pPr>
            <a:r>
              <a:rPr lang="en-CA" sz="1300" kern="0" dirty="0">
                <a:solidFill>
                  <a:srgbClr val="000000"/>
                </a:solidFill>
                <a:latin typeface="Arial" pitchFamily="34" charset="0"/>
                <a:cs typeface="Arial" pitchFamily="34" charset="0"/>
              </a:rPr>
              <a:t>Located near currently and recently producing coal mines (with rail loadouts and wash plants), plus several other very advanced, permitted, coal projects.</a:t>
            </a:r>
          </a:p>
          <a:p>
            <a:pPr fontAlgn="auto">
              <a:spcAft>
                <a:spcPts val="0"/>
              </a:spcAft>
              <a:buClr>
                <a:srgbClr val="4A5535"/>
              </a:buClr>
              <a:buSzPct val="100000"/>
              <a:buFont typeface="Arial" pitchFamily="34" charset="0"/>
              <a:buChar char="●"/>
              <a:defRPr/>
            </a:pPr>
            <a:r>
              <a:rPr lang="en-US" sz="1300" kern="0" dirty="0">
                <a:solidFill>
                  <a:srgbClr val="000000"/>
                </a:solidFill>
                <a:latin typeface="Arial" pitchFamily="34" charset="0"/>
                <a:cs typeface="Arial" pitchFamily="34" charset="0"/>
              </a:rPr>
              <a:t>Amenable to underground mining.</a:t>
            </a:r>
          </a:p>
          <a:p>
            <a:pPr fontAlgn="auto">
              <a:spcAft>
                <a:spcPts val="0"/>
              </a:spcAft>
              <a:buClr>
                <a:srgbClr val="4A5535"/>
              </a:buClr>
              <a:buSzPct val="100000"/>
              <a:buFont typeface="Arial" pitchFamily="34" charset="0"/>
              <a:buChar char="●"/>
              <a:defRPr/>
            </a:pPr>
            <a:r>
              <a:rPr lang="en-US" sz="1300" kern="0" dirty="0">
                <a:solidFill>
                  <a:srgbClr val="000000"/>
                </a:solidFill>
                <a:latin typeface="Arial" pitchFamily="34" charset="0"/>
                <a:cs typeface="Arial" pitchFamily="34" charset="0"/>
              </a:rPr>
              <a:t>1.5% royalty on FOB port sale price.</a:t>
            </a:r>
          </a:p>
          <a:p>
            <a:pPr fontAlgn="auto">
              <a:spcAft>
                <a:spcPts val="0"/>
              </a:spcAft>
              <a:buClr>
                <a:srgbClr val="4A5535"/>
              </a:buClr>
              <a:buSzPct val="100000"/>
              <a:buFont typeface="Arial" pitchFamily="34" charset="0"/>
              <a:buChar char="●"/>
              <a:defRPr/>
            </a:pPr>
            <a:r>
              <a:rPr lang="en-CA" sz="1300" kern="0" dirty="0">
                <a:solidFill>
                  <a:srgbClr val="000000"/>
                </a:solidFill>
                <a:latin typeface="Arial" pitchFamily="34" charset="0"/>
                <a:cs typeface="Arial" pitchFamily="34" charset="0"/>
              </a:rPr>
              <a:t>Gates Formation coal seams: the same as past and current producers in the Tumbler Ridge area.</a:t>
            </a:r>
          </a:p>
          <a:p>
            <a:pPr fontAlgn="auto">
              <a:spcAft>
                <a:spcPts val="0"/>
              </a:spcAft>
              <a:buClr>
                <a:srgbClr val="4A5535"/>
              </a:buClr>
              <a:buSzPct val="100000"/>
              <a:buFont typeface="Arial" pitchFamily="34" charset="0"/>
              <a:buChar char="●"/>
              <a:defRPr/>
            </a:pPr>
            <a:r>
              <a:rPr lang="en-CA" sz="1300" kern="0" dirty="0">
                <a:solidFill>
                  <a:srgbClr val="000000"/>
                </a:solidFill>
                <a:latin typeface="Arial" pitchFamily="34" charset="0"/>
                <a:cs typeface="Arial" pitchFamily="34" charset="0"/>
              </a:rPr>
              <a:t>Hard Coking Coal (HCC) - Seams B to G plus Premium Pulverized Coal Injection (PCI) Coal - Seams J and K. </a:t>
            </a:r>
          </a:p>
          <a:p>
            <a:pPr fontAlgn="auto">
              <a:spcAft>
                <a:spcPts val="0"/>
              </a:spcAft>
              <a:buClr>
                <a:srgbClr val="4A5535"/>
              </a:buClr>
              <a:buSzPct val="100000"/>
              <a:buFont typeface="Arial" pitchFamily="34" charset="0"/>
              <a:buChar char="●"/>
              <a:defRPr/>
            </a:pPr>
            <a:endParaRPr lang="en-US" sz="1500" kern="0" dirty="0">
              <a:solidFill>
                <a:srgbClr val="000000"/>
              </a:solidFill>
              <a:latin typeface="Arial" pitchFamily="34" charset="0"/>
              <a:cs typeface="Arial" pitchFamily="34" charset="0"/>
            </a:endParaRPr>
          </a:p>
        </p:txBody>
      </p:sp>
      <p:sp>
        <p:nvSpPr>
          <p:cNvPr id="72" name="Rectangle 71"/>
          <p:cNvSpPr/>
          <p:nvPr/>
        </p:nvSpPr>
        <p:spPr>
          <a:xfrm>
            <a:off x="5247613" y="6835538"/>
            <a:ext cx="477695" cy="307777"/>
          </a:xfrm>
          <a:prstGeom prst="rect">
            <a:avLst/>
          </a:prstGeom>
          <a:solidFill>
            <a:schemeClr val="bg1"/>
          </a:solidFill>
        </p:spPr>
        <p:txBody>
          <a:bodyPr wrap="none" lIns="0" tIns="0" rIns="0" bIns="0">
            <a:spAutoFit/>
          </a:bodyPr>
          <a:lstStyle/>
          <a:p>
            <a:r>
              <a:rPr lang="en-GB" sz="1000" u="sng" dirty="0">
                <a:solidFill>
                  <a:schemeClr val="bg2">
                    <a:lumMod val="25000"/>
                  </a:schemeClr>
                </a:solidFill>
                <a:effectLst>
                  <a:outerShdw blurRad="38100" dist="38100" dir="2700000" algn="tl">
                    <a:srgbClr val="000000">
                      <a:alpha val="43137"/>
                    </a:srgbClr>
                  </a:outerShdw>
                </a:effectLst>
              </a:rPr>
              <a:t>TREND</a:t>
            </a:r>
            <a:r>
              <a:rPr lang="en-GB" sz="1000" dirty="0">
                <a:solidFill>
                  <a:schemeClr val="bg2">
                    <a:lumMod val="25000"/>
                  </a:schemeClr>
                </a:solidFill>
                <a:effectLst>
                  <a:outerShdw blurRad="38100" dist="38100" dir="2700000" algn="tl">
                    <a:srgbClr val="000000">
                      <a:alpha val="43137"/>
                    </a:srgbClr>
                  </a:outerShdw>
                </a:effectLst>
              </a:rPr>
              <a:t> </a:t>
            </a:r>
            <a:br>
              <a:rPr lang="en-GB" sz="1000" dirty="0">
                <a:solidFill>
                  <a:schemeClr val="bg2">
                    <a:lumMod val="25000"/>
                  </a:schemeClr>
                </a:solidFill>
                <a:effectLst>
                  <a:outerShdw blurRad="38100" dist="38100" dir="2700000" algn="tl">
                    <a:srgbClr val="000000">
                      <a:alpha val="43137"/>
                    </a:srgbClr>
                  </a:outerShdw>
                </a:effectLst>
              </a:rPr>
            </a:br>
            <a:r>
              <a:rPr lang="en-GB" sz="1000" dirty="0">
                <a:solidFill>
                  <a:schemeClr val="bg2">
                    <a:lumMod val="25000"/>
                  </a:schemeClr>
                </a:solidFill>
                <a:effectLst>
                  <a:outerShdw blurRad="38100" dist="38100" dir="2700000" algn="tl">
                    <a:srgbClr val="000000">
                      <a:alpha val="43137"/>
                    </a:srgbClr>
                  </a:outerShdw>
                </a:effectLst>
              </a:rPr>
              <a:t>Pits</a:t>
            </a:r>
          </a:p>
        </p:txBody>
      </p:sp>
      <p:cxnSp>
        <p:nvCxnSpPr>
          <p:cNvPr id="73" name="Straight Arrow Connector 72"/>
          <p:cNvCxnSpPr/>
          <p:nvPr/>
        </p:nvCxnSpPr>
        <p:spPr bwMode="auto">
          <a:xfrm flipV="1">
            <a:off x="5595731" y="6480911"/>
            <a:ext cx="400537" cy="313254"/>
          </a:xfrm>
          <a:prstGeom prst="straightConnector1">
            <a:avLst/>
          </a:prstGeom>
          <a:noFill/>
          <a:ln w="12700" cap="flat" cmpd="sng" algn="ctr">
            <a:solidFill>
              <a:schemeClr val="tx2"/>
            </a:solidFill>
            <a:prstDash val="sysDash"/>
            <a:round/>
            <a:headEnd type="none" w="med" len="lg"/>
            <a:tailEnd type="triangle" w="sm" len="med"/>
          </a:ln>
          <a:effectLst>
            <a:outerShdw blurRad="63500" sx="102000" sy="102000" algn="ctr" rotWithShape="0">
              <a:srgbClr val="FF00FF">
                <a:alpha val="40000"/>
              </a:srgbClr>
            </a:outerShdw>
          </a:effectLst>
        </p:spPr>
      </p:cxnSp>
      <p:sp>
        <p:nvSpPr>
          <p:cNvPr id="80" name="Rectangle 79"/>
          <p:cNvSpPr/>
          <p:nvPr/>
        </p:nvSpPr>
        <p:spPr>
          <a:xfrm>
            <a:off x="4117584" y="4716000"/>
            <a:ext cx="576000" cy="338554"/>
          </a:xfrm>
          <a:prstGeom prst="rect">
            <a:avLst/>
          </a:prstGeom>
          <a:noFill/>
          <a:effectLst>
            <a:outerShdw blurRad="50800" dist="38100" dir="2700000" algn="tl" rotWithShape="0">
              <a:prstClr val="black">
                <a:alpha val="40000"/>
              </a:prstClr>
            </a:outerShdw>
          </a:effectLst>
        </p:spPr>
        <p:txBody>
          <a:bodyPr wrap="square">
            <a:spAutoFit/>
          </a:bodyPr>
          <a:lstStyle/>
          <a:p>
            <a:r>
              <a:rPr lang="en-GB" sz="800">
                <a:solidFill>
                  <a:srgbClr val="C00000"/>
                </a:solidFill>
              </a:rPr>
              <a:t>Babcock Mtn</a:t>
            </a:r>
            <a:r>
              <a:rPr lang="en-GB" sz="800" b="1">
                <a:solidFill>
                  <a:srgbClr val="C00000"/>
                </a:solidFill>
              </a:rPr>
              <a:t>.</a:t>
            </a:r>
          </a:p>
        </p:txBody>
      </p:sp>
      <p:sp>
        <p:nvSpPr>
          <p:cNvPr id="86" name="Rectangle 85"/>
          <p:cNvSpPr/>
          <p:nvPr/>
        </p:nvSpPr>
        <p:spPr>
          <a:xfrm>
            <a:off x="3276000" y="4595064"/>
            <a:ext cx="576000" cy="307777"/>
          </a:xfrm>
          <a:prstGeom prst="rect">
            <a:avLst/>
          </a:prstGeom>
          <a:noFill/>
        </p:spPr>
        <p:txBody>
          <a:bodyPr wrap="square" lIns="0" tIns="0" rIns="0" bIns="0">
            <a:spAutoFit/>
          </a:bodyPr>
          <a:lstStyle/>
          <a:p>
            <a:r>
              <a:rPr lang="en-GB" sz="1000" u="sng" dirty="0">
                <a:solidFill>
                  <a:schemeClr val="bg2">
                    <a:lumMod val="25000"/>
                  </a:schemeClr>
                </a:solidFill>
                <a:effectLst>
                  <a:outerShdw blurRad="38100" dist="38100" dir="2700000" algn="tl">
                    <a:srgbClr val="000000">
                      <a:alpha val="43137"/>
                    </a:srgbClr>
                  </a:outerShdw>
                </a:effectLst>
              </a:rPr>
              <a:t>WINDY </a:t>
            </a:r>
            <a:br>
              <a:rPr lang="en-GB" sz="1000" u="sng" dirty="0">
                <a:solidFill>
                  <a:schemeClr val="bg2">
                    <a:lumMod val="25000"/>
                  </a:schemeClr>
                </a:solidFill>
                <a:effectLst>
                  <a:outerShdw blurRad="38100" dist="38100" dir="2700000" algn="tl">
                    <a:srgbClr val="000000">
                      <a:alpha val="43137"/>
                    </a:srgbClr>
                  </a:outerShdw>
                </a:effectLst>
              </a:rPr>
            </a:br>
            <a:r>
              <a:rPr lang="en-GB" sz="1000" dirty="0">
                <a:solidFill>
                  <a:schemeClr val="bg2">
                    <a:lumMod val="25000"/>
                  </a:schemeClr>
                </a:solidFill>
                <a:effectLst>
                  <a:outerShdw blurRad="38100" dist="38100" dir="2700000" algn="tl">
                    <a:srgbClr val="000000">
                      <a:alpha val="43137"/>
                    </a:srgbClr>
                  </a:outerShdw>
                </a:effectLst>
              </a:rPr>
              <a:t>Pit</a:t>
            </a:r>
          </a:p>
        </p:txBody>
      </p:sp>
      <p:sp>
        <p:nvSpPr>
          <p:cNvPr id="88" name="Rectangle 87"/>
          <p:cNvSpPr/>
          <p:nvPr/>
        </p:nvSpPr>
        <p:spPr>
          <a:xfrm>
            <a:off x="2952000" y="2365555"/>
            <a:ext cx="982641" cy="307777"/>
          </a:xfrm>
          <a:prstGeom prst="rect">
            <a:avLst/>
          </a:prstGeom>
          <a:noFill/>
          <a:effectLst/>
        </p:spPr>
        <p:txBody>
          <a:bodyPr wrap="none" lIns="0" tIns="0" rIns="0" bIns="0">
            <a:spAutoFit/>
          </a:bodyPr>
          <a:lstStyle/>
          <a:p>
            <a:r>
              <a:rPr lang="en-GB" sz="1000" u="sng" dirty="0">
                <a:solidFill>
                  <a:schemeClr val="bg2">
                    <a:lumMod val="25000"/>
                  </a:schemeClr>
                </a:solidFill>
                <a:effectLst>
                  <a:outerShdw blurRad="38100" dist="38100" dir="2700000" algn="tl">
                    <a:srgbClr val="000000">
                      <a:alpha val="43137"/>
                    </a:srgbClr>
                  </a:outerShdw>
                </a:effectLst>
              </a:rPr>
              <a:t>MURRAY RIVER</a:t>
            </a:r>
            <a:br>
              <a:rPr lang="en-GB" sz="1000" dirty="0">
                <a:solidFill>
                  <a:schemeClr val="bg2">
                    <a:lumMod val="25000"/>
                  </a:schemeClr>
                </a:solidFill>
                <a:effectLst>
                  <a:outerShdw blurRad="38100" dist="38100" dir="2700000" algn="tl">
                    <a:srgbClr val="000000">
                      <a:alpha val="43137"/>
                    </a:srgbClr>
                  </a:outerShdw>
                </a:effectLst>
              </a:rPr>
            </a:br>
            <a:r>
              <a:rPr lang="en-GB" sz="1000" dirty="0">
                <a:solidFill>
                  <a:schemeClr val="bg2">
                    <a:lumMod val="25000"/>
                  </a:schemeClr>
                </a:solidFill>
                <a:effectLst>
                  <a:outerShdw blurRad="38100" dist="38100" dir="2700000" algn="tl">
                    <a:srgbClr val="000000">
                      <a:alpha val="43137"/>
                    </a:srgbClr>
                  </a:outerShdw>
                </a:effectLst>
              </a:rPr>
              <a:t>Loadout Area</a:t>
            </a:r>
          </a:p>
        </p:txBody>
      </p:sp>
      <p:sp>
        <p:nvSpPr>
          <p:cNvPr id="98" name="Rectangle 97"/>
          <p:cNvSpPr/>
          <p:nvPr/>
        </p:nvSpPr>
        <p:spPr>
          <a:xfrm rot="4440000">
            <a:off x="8506224" y="6529816"/>
            <a:ext cx="745718" cy="215444"/>
          </a:xfrm>
          <a:prstGeom prst="rect">
            <a:avLst/>
          </a:prstGeom>
          <a:noFill/>
        </p:spPr>
        <p:txBody>
          <a:bodyPr wrap="none">
            <a:spAutoFit/>
          </a:bodyPr>
          <a:lstStyle/>
          <a:p>
            <a:r>
              <a:rPr lang="en-GB" sz="800" i="1" dirty="0"/>
              <a:t>Flatbed </a:t>
            </a:r>
            <a:r>
              <a:rPr lang="en-GB" sz="800" i="1" dirty="0" err="1"/>
              <a:t>Crk</a:t>
            </a:r>
            <a:r>
              <a:rPr lang="en-GB" sz="800" i="1" dirty="0">
                <a:solidFill>
                  <a:srgbClr val="0000FF"/>
                </a:solidFill>
              </a:rPr>
              <a:t>.</a:t>
            </a:r>
          </a:p>
        </p:txBody>
      </p:sp>
      <p:sp>
        <p:nvSpPr>
          <p:cNvPr id="100" name="Rectangle 99"/>
          <p:cNvSpPr/>
          <p:nvPr/>
        </p:nvSpPr>
        <p:spPr>
          <a:xfrm rot="300000">
            <a:off x="6361970" y="1375658"/>
            <a:ext cx="745718" cy="215444"/>
          </a:xfrm>
          <a:prstGeom prst="rect">
            <a:avLst/>
          </a:prstGeom>
          <a:noFill/>
          <a:scene3d>
            <a:camera prst="orthographicFront">
              <a:rot lat="0" lon="0" rev="19199999"/>
            </a:camera>
            <a:lightRig rig="threePt" dir="t"/>
          </a:scene3d>
        </p:spPr>
        <p:txBody>
          <a:bodyPr wrap="none">
            <a:spAutoFit/>
          </a:bodyPr>
          <a:lstStyle/>
          <a:p>
            <a:r>
              <a:rPr lang="en-GB" sz="800" i="1" dirty="0"/>
              <a:t>Flatbed </a:t>
            </a:r>
            <a:r>
              <a:rPr lang="en-GB" sz="800" i="1" dirty="0" err="1"/>
              <a:t>Crk</a:t>
            </a:r>
            <a:r>
              <a:rPr lang="en-GB" sz="800" i="1" dirty="0"/>
              <a:t>.</a:t>
            </a:r>
          </a:p>
        </p:txBody>
      </p:sp>
      <p:sp>
        <p:nvSpPr>
          <p:cNvPr id="101" name="Rectangle 100"/>
          <p:cNvSpPr/>
          <p:nvPr/>
        </p:nvSpPr>
        <p:spPr>
          <a:xfrm>
            <a:off x="9045815" y="2125981"/>
            <a:ext cx="673582" cy="338554"/>
          </a:xfrm>
          <a:prstGeom prst="rect">
            <a:avLst/>
          </a:prstGeom>
        </p:spPr>
        <p:txBody>
          <a:bodyPr wrap="none">
            <a:spAutoFit/>
          </a:bodyPr>
          <a:lstStyle/>
          <a:p>
            <a:r>
              <a:rPr lang="en-GB" sz="800" b="1" dirty="0" err="1">
                <a:solidFill>
                  <a:schemeClr val="bg1">
                    <a:lumMod val="50000"/>
                  </a:schemeClr>
                </a:solidFill>
              </a:rPr>
              <a:t>Bearhole</a:t>
            </a:r>
            <a:r>
              <a:rPr lang="en-GB" sz="800" dirty="0">
                <a:solidFill>
                  <a:schemeClr val="bg1">
                    <a:lumMod val="50000"/>
                  </a:schemeClr>
                </a:solidFill>
              </a:rPr>
              <a:t> </a:t>
            </a:r>
            <a:br>
              <a:rPr lang="en-GB" sz="800" dirty="0">
                <a:solidFill>
                  <a:schemeClr val="bg1">
                    <a:lumMod val="50000"/>
                  </a:schemeClr>
                </a:solidFill>
              </a:rPr>
            </a:br>
            <a:r>
              <a:rPr lang="en-GB" sz="800" b="1" dirty="0">
                <a:solidFill>
                  <a:schemeClr val="bg1">
                    <a:lumMod val="50000"/>
                  </a:schemeClr>
                </a:solidFill>
              </a:rPr>
              <a:t>Lake</a:t>
            </a:r>
            <a:r>
              <a:rPr lang="en-GB" sz="800" dirty="0">
                <a:solidFill>
                  <a:schemeClr val="bg1">
                    <a:lumMod val="50000"/>
                  </a:schemeClr>
                </a:solidFill>
              </a:rPr>
              <a:t> </a:t>
            </a:r>
            <a:r>
              <a:rPr lang="en-GB" sz="800" b="1" dirty="0">
                <a:solidFill>
                  <a:schemeClr val="bg1">
                    <a:lumMod val="50000"/>
                  </a:schemeClr>
                </a:solidFill>
              </a:rPr>
              <a:t>Park</a:t>
            </a:r>
          </a:p>
        </p:txBody>
      </p:sp>
      <p:pic>
        <p:nvPicPr>
          <p:cNvPr id="103" name="Picture 6" descr="C:\Users\csolano\AppData\Local\Microsoft\Windows\Temporary Internet Files\Content.IE5\B5N2Y7PV\nsew[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6008" y="1260000"/>
            <a:ext cx="547265" cy="539604"/>
          </a:xfrm>
          <a:prstGeom prst="rect">
            <a:avLst/>
          </a:prstGeom>
          <a:noFill/>
          <a:extLst>
            <a:ext uri="{909E8E84-426E-40DD-AFC4-6F175D3DCCD1}">
              <a14:hiddenFill xmlns:a14="http://schemas.microsoft.com/office/drawing/2010/main">
                <a:solidFill>
                  <a:srgbClr val="FFFFFF"/>
                </a:solidFill>
              </a14:hiddenFill>
            </a:ext>
          </a:extLst>
        </p:spPr>
      </p:pic>
      <p:sp>
        <p:nvSpPr>
          <p:cNvPr id="84" name="Rectangle 83"/>
          <p:cNvSpPr/>
          <p:nvPr/>
        </p:nvSpPr>
        <p:spPr>
          <a:xfrm>
            <a:off x="3044046" y="1767798"/>
            <a:ext cx="1008000" cy="307777"/>
          </a:xfrm>
          <a:prstGeom prst="rect">
            <a:avLst/>
          </a:prstGeom>
          <a:noFill/>
          <a:ln>
            <a:noFill/>
          </a:ln>
          <a:effectLst/>
        </p:spPr>
        <p:txBody>
          <a:bodyPr wrap="square" lIns="0" tIns="0" rIns="0" bIns="0">
            <a:spAutoFit/>
          </a:bodyPr>
          <a:lstStyle/>
          <a:p>
            <a:r>
              <a:rPr lang="en-GB" sz="1000" u="sng" dirty="0">
                <a:solidFill>
                  <a:schemeClr val="bg2">
                    <a:lumMod val="25000"/>
                  </a:schemeClr>
                </a:solidFill>
                <a:effectLst>
                  <a:outerShdw blurRad="38100" dist="38100" dir="2700000" algn="tl">
                    <a:srgbClr val="000000">
                      <a:alpha val="43137"/>
                    </a:srgbClr>
                  </a:outerShdw>
                </a:effectLst>
              </a:rPr>
              <a:t>PRC</a:t>
            </a:r>
            <a:r>
              <a:rPr lang="en-GB" sz="1000" dirty="0">
                <a:solidFill>
                  <a:schemeClr val="bg2">
                    <a:lumMod val="25000"/>
                  </a:schemeClr>
                </a:solidFill>
                <a:effectLst>
                  <a:outerShdw blurRad="38100" dist="38100" dir="2700000" algn="tl">
                    <a:srgbClr val="000000">
                      <a:alpha val="43137"/>
                    </a:srgbClr>
                  </a:outerShdw>
                </a:effectLst>
              </a:rPr>
              <a:t> </a:t>
            </a:r>
            <a:br>
              <a:rPr lang="en-GB" sz="1000" dirty="0">
                <a:solidFill>
                  <a:schemeClr val="bg2">
                    <a:lumMod val="25000"/>
                  </a:schemeClr>
                </a:solidFill>
                <a:effectLst>
                  <a:outerShdw blurRad="38100" dist="38100" dir="2700000" algn="tl">
                    <a:srgbClr val="000000">
                      <a:alpha val="43137"/>
                    </a:srgbClr>
                  </a:outerShdw>
                </a:effectLst>
              </a:rPr>
            </a:br>
            <a:r>
              <a:rPr lang="en-GB" sz="1000" dirty="0">
                <a:solidFill>
                  <a:schemeClr val="bg2">
                    <a:lumMod val="25000"/>
                  </a:schemeClr>
                </a:solidFill>
                <a:effectLst>
                  <a:outerShdw blurRad="38100" dist="38100" dir="2700000" algn="tl">
                    <a:srgbClr val="000000">
                      <a:alpha val="43137"/>
                    </a:srgbClr>
                  </a:outerShdw>
                </a:effectLst>
              </a:rPr>
              <a:t>Rail  Loadout</a:t>
            </a:r>
          </a:p>
        </p:txBody>
      </p:sp>
      <p:sp>
        <p:nvSpPr>
          <p:cNvPr id="69" name="Rectangle 68"/>
          <p:cNvSpPr/>
          <p:nvPr/>
        </p:nvSpPr>
        <p:spPr>
          <a:xfrm rot="-3420000">
            <a:off x="5220000" y="2250768"/>
            <a:ext cx="563076" cy="215444"/>
          </a:xfrm>
          <a:prstGeom prst="rect">
            <a:avLst/>
          </a:prstGeom>
          <a:noFill/>
        </p:spPr>
        <p:txBody>
          <a:bodyPr wrap="square">
            <a:spAutoFit/>
          </a:bodyPr>
          <a:lstStyle/>
          <a:p>
            <a:r>
              <a:rPr lang="en-GB" sz="800" dirty="0"/>
              <a:t>Airstrip</a:t>
            </a:r>
          </a:p>
        </p:txBody>
      </p:sp>
      <p:cxnSp>
        <p:nvCxnSpPr>
          <p:cNvPr id="161" name="Straight Arrow Connector 160"/>
          <p:cNvCxnSpPr/>
          <p:nvPr/>
        </p:nvCxnSpPr>
        <p:spPr bwMode="auto">
          <a:xfrm flipH="1" flipV="1">
            <a:off x="5425254" y="6188173"/>
            <a:ext cx="170477" cy="626500"/>
          </a:xfrm>
          <a:prstGeom prst="straightConnector1">
            <a:avLst/>
          </a:prstGeom>
          <a:noFill/>
          <a:ln w="12700" cap="flat" cmpd="sng" algn="ctr">
            <a:solidFill>
              <a:schemeClr val="tx2"/>
            </a:solidFill>
            <a:prstDash val="sysDash"/>
            <a:round/>
            <a:headEnd type="none" w="med" len="lg"/>
            <a:tailEnd type="triangle" w="sm" len="med"/>
          </a:ln>
          <a:effectLst>
            <a:outerShdw blurRad="63500" sx="102000" sy="102000" algn="ctr" rotWithShape="0">
              <a:srgbClr val="FF00FF">
                <a:alpha val="40000"/>
              </a:srgbClr>
            </a:outerShdw>
          </a:effectLst>
        </p:spPr>
      </p:cxnSp>
      <p:sp>
        <p:nvSpPr>
          <p:cNvPr id="263" name="Rectangle 262"/>
          <p:cNvSpPr/>
          <p:nvPr/>
        </p:nvSpPr>
        <p:spPr>
          <a:xfrm>
            <a:off x="6079800" y="6816974"/>
            <a:ext cx="612000" cy="338554"/>
          </a:xfrm>
          <a:prstGeom prst="rect">
            <a:avLst/>
          </a:prstGeom>
          <a:noFill/>
          <a:effectLst>
            <a:outerShdw blurRad="50800" dist="38100" dir="2700000" algn="tl" rotWithShape="0">
              <a:prstClr val="black">
                <a:alpha val="40000"/>
              </a:prstClr>
            </a:outerShdw>
          </a:effectLst>
        </p:spPr>
        <p:txBody>
          <a:bodyPr wrap="square">
            <a:spAutoFit/>
          </a:bodyPr>
          <a:lstStyle/>
          <a:p>
            <a:r>
              <a:rPr lang="en-GB" sz="800">
                <a:solidFill>
                  <a:srgbClr val="C00000"/>
                </a:solidFill>
              </a:rPr>
              <a:t>Quintette</a:t>
            </a:r>
          </a:p>
          <a:p>
            <a:r>
              <a:rPr lang="en-GB" sz="800">
                <a:solidFill>
                  <a:srgbClr val="C00000"/>
                </a:solidFill>
              </a:rPr>
              <a:t>Mtn</a:t>
            </a:r>
            <a:r>
              <a:rPr lang="en-GB" sz="800" b="1">
                <a:solidFill>
                  <a:srgbClr val="C00000"/>
                </a:solidFill>
              </a:rPr>
              <a:t>.</a:t>
            </a:r>
          </a:p>
        </p:txBody>
      </p:sp>
      <p:cxnSp>
        <p:nvCxnSpPr>
          <p:cNvPr id="68" name="Straight Arrow Connector 67"/>
          <p:cNvCxnSpPr>
            <a:cxnSpLocks/>
            <a:stCxn id="61" idx="1"/>
          </p:cNvCxnSpPr>
          <p:nvPr/>
        </p:nvCxnSpPr>
        <p:spPr bwMode="auto">
          <a:xfrm flipH="1" flipV="1">
            <a:off x="6215819" y="5314740"/>
            <a:ext cx="618183" cy="266874"/>
          </a:xfrm>
          <a:prstGeom prst="straightConnector1">
            <a:avLst/>
          </a:prstGeom>
          <a:noFill/>
          <a:ln w="12700" cap="flat" cmpd="sng" algn="ctr">
            <a:solidFill>
              <a:srgbClr val="0000FF"/>
            </a:solidFill>
            <a:prstDash val="sysDash"/>
            <a:round/>
            <a:headEnd type="none" w="med" len="lg"/>
            <a:tailEnd type="triangle" w="sm" len="med"/>
          </a:ln>
          <a:effectLst>
            <a:outerShdw blurRad="63500" sx="102000" sy="102000" algn="ctr" rotWithShape="0">
              <a:srgbClr val="FF00FF">
                <a:alpha val="40000"/>
              </a:srgbClr>
            </a:outerShdw>
          </a:effectLst>
        </p:spPr>
      </p:cxnSp>
      <p:sp>
        <p:nvSpPr>
          <p:cNvPr id="79" name="Rectangle 78"/>
          <p:cNvSpPr/>
          <p:nvPr/>
        </p:nvSpPr>
        <p:spPr>
          <a:xfrm>
            <a:off x="3492000" y="5292000"/>
            <a:ext cx="1224000" cy="292388"/>
          </a:xfrm>
          <a:prstGeom prst="rect">
            <a:avLst/>
          </a:prstGeom>
          <a:noFill/>
        </p:spPr>
        <p:txBody>
          <a:bodyPr wrap="square" lIns="0" tIns="0" rIns="0" bIns="0">
            <a:spAutoFit/>
          </a:bodyPr>
          <a:lstStyle/>
          <a:p>
            <a:r>
              <a:rPr lang="en-GB" sz="1000" u="sng" dirty="0">
                <a:solidFill>
                  <a:schemeClr val="bg2">
                    <a:lumMod val="25000"/>
                  </a:schemeClr>
                </a:solidFill>
                <a:effectLst>
                  <a:outerShdw blurRad="38100" dist="38100" dir="2700000" algn="tl">
                    <a:srgbClr val="000000">
                      <a:alpha val="43137"/>
                    </a:srgbClr>
                  </a:outerShdw>
                </a:effectLst>
              </a:rPr>
              <a:t>WINDOW</a:t>
            </a:r>
            <a:r>
              <a:rPr lang="en-GB" sz="1000" dirty="0">
                <a:solidFill>
                  <a:schemeClr val="bg2">
                    <a:lumMod val="25000"/>
                  </a:schemeClr>
                </a:solidFill>
                <a:effectLst>
                  <a:outerShdw blurRad="38100" dist="38100" dir="2700000" algn="tl">
                    <a:srgbClr val="000000">
                      <a:alpha val="43137"/>
                    </a:srgbClr>
                  </a:outerShdw>
                </a:effectLst>
              </a:rPr>
              <a:t>  </a:t>
            </a:r>
          </a:p>
          <a:p>
            <a:r>
              <a:rPr lang="en-GB" sz="900" dirty="0">
                <a:solidFill>
                  <a:schemeClr val="bg2">
                    <a:lumMod val="25000"/>
                  </a:schemeClr>
                </a:solidFill>
                <a:effectLst>
                  <a:outerShdw blurRad="38100" dist="38100" dir="2700000" algn="tl">
                    <a:srgbClr val="000000">
                      <a:alpha val="43137"/>
                    </a:srgbClr>
                  </a:outerShdw>
                </a:effectLst>
              </a:rPr>
              <a:t>(Proposed Pit Footprint)</a:t>
            </a:r>
          </a:p>
        </p:txBody>
      </p:sp>
      <p:sp>
        <p:nvSpPr>
          <p:cNvPr id="89" name="Rectangle 88"/>
          <p:cNvSpPr/>
          <p:nvPr/>
        </p:nvSpPr>
        <p:spPr>
          <a:xfrm>
            <a:off x="8083496" y="3357743"/>
            <a:ext cx="1656000" cy="754053"/>
          </a:xfrm>
          <a:prstGeom prst="rect">
            <a:avLst/>
          </a:prstGeom>
          <a:noFill/>
          <a:ln w="12700" cap="flat" cmpd="sng" algn="ctr">
            <a:solidFill>
              <a:srgbClr val="0000FF"/>
            </a:solidFill>
            <a:prstDash val="sysDash"/>
            <a:round/>
            <a:headEnd type="none" w="med" len="lg"/>
            <a:tailEnd type="triangle" w="sm" len="med"/>
          </a:ln>
          <a:effectLst>
            <a:outerShdw blurRad="63500" sx="102000" sy="102000" algn="ctr" rotWithShape="0">
              <a:srgbClr val="FF00FF">
                <a:alpha val="40000"/>
              </a:srgbClr>
            </a:outerShdw>
          </a:effectLst>
        </p:spPr>
        <p:txBody>
          <a:bodyPr wrap="square">
            <a:spAutoFit/>
          </a:bodyPr>
          <a:lstStyle/>
          <a:p>
            <a:br>
              <a:rPr lang="en-GB" sz="1400" b="1" dirty="0">
                <a:solidFill>
                  <a:srgbClr val="0000FF"/>
                </a:solidFill>
                <a:effectLst>
                  <a:outerShdw blurRad="50800" dist="50800" dir="5400000" algn="ctr" rotWithShape="0">
                    <a:schemeClr val="bg1">
                      <a:lumMod val="85000"/>
                    </a:schemeClr>
                  </a:outerShdw>
                </a:effectLst>
              </a:rPr>
            </a:br>
            <a:br>
              <a:rPr lang="en-GB" sz="400" b="1" dirty="0">
                <a:solidFill>
                  <a:srgbClr val="0000FF"/>
                </a:solidFill>
                <a:effectLst>
                  <a:outerShdw blurRad="50800" dist="50800" dir="5400000" algn="ctr" rotWithShape="0">
                    <a:schemeClr val="bg1">
                      <a:lumMod val="85000"/>
                    </a:schemeClr>
                  </a:outerShdw>
                </a:effectLst>
              </a:rPr>
            </a:br>
            <a:r>
              <a:rPr lang="en-GB" sz="1400" b="1" u="sng" dirty="0">
                <a:solidFill>
                  <a:srgbClr val="0000FF"/>
                </a:solidFill>
                <a:effectLst>
                  <a:outerShdw blurRad="50800" dist="50800" dir="5400000" algn="ctr" rotWithShape="0">
                    <a:schemeClr val="bg1">
                      <a:lumMod val="85000"/>
                    </a:schemeClr>
                  </a:outerShdw>
                </a:effectLst>
              </a:rPr>
              <a:t>FLATBED</a:t>
            </a:r>
            <a:r>
              <a:rPr lang="en-GB" sz="1400" b="1" dirty="0">
                <a:solidFill>
                  <a:srgbClr val="0000FF"/>
                </a:solidFill>
                <a:effectLst>
                  <a:outerShdw blurRad="50800" dist="50800" dir="5400000" algn="ctr" rotWithShape="0">
                    <a:schemeClr val="bg1">
                      <a:lumMod val="85000"/>
                    </a:schemeClr>
                  </a:outerShdw>
                </a:effectLst>
              </a:rPr>
              <a:t> </a:t>
            </a:r>
            <a:endParaRPr lang="en-GB" sz="900" b="1" dirty="0">
              <a:solidFill>
                <a:srgbClr val="0000FF"/>
              </a:solidFill>
              <a:effectLst>
                <a:outerShdw blurRad="50800" dist="50800" dir="5400000" algn="ctr" rotWithShape="0">
                  <a:schemeClr val="bg1">
                    <a:lumMod val="85000"/>
                  </a:schemeClr>
                </a:outerShdw>
              </a:effectLst>
            </a:endParaRPr>
          </a:p>
          <a:p>
            <a:r>
              <a:rPr lang="en-GB" sz="1100" b="1" dirty="0">
                <a:solidFill>
                  <a:srgbClr val="0000FF"/>
                </a:solidFill>
                <a:effectLst>
                  <a:outerShdw blurRad="50800" dist="50800" dir="5400000" algn="ctr" rotWithShape="0">
                    <a:schemeClr val="bg1">
                      <a:lumMod val="85000"/>
                    </a:schemeClr>
                  </a:outerShdw>
                </a:effectLst>
              </a:rPr>
              <a:t>COAL PROPERTY</a:t>
            </a:r>
          </a:p>
        </p:txBody>
      </p:sp>
      <p:cxnSp>
        <p:nvCxnSpPr>
          <p:cNvPr id="107" name="Straight Arrow Connector 106"/>
          <p:cNvCxnSpPr/>
          <p:nvPr/>
        </p:nvCxnSpPr>
        <p:spPr bwMode="auto">
          <a:xfrm flipV="1">
            <a:off x="4464000" y="5004000"/>
            <a:ext cx="360000" cy="396000"/>
          </a:xfrm>
          <a:prstGeom prst="straightConnector1">
            <a:avLst/>
          </a:prstGeom>
          <a:noFill/>
          <a:ln w="12700" cap="flat" cmpd="sng" algn="ctr">
            <a:solidFill>
              <a:schemeClr val="tx2"/>
            </a:solidFill>
            <a:prstDash val="sysDash"/>
            <a:round/>
            <a:headEnd type="none" w="med" len="lg"/>
            <a:tailEnd type="triangle" w="sm" len="med"/>
          </a:ln>
          <a:effectLst>
            <a:outerShdw blurRad="63500" sx="102000" sy="102000" algn="ctr" rotWithShape="0">
              <a:srgbClr val="FF00FF">
                <a:alpha val="40000"/>
              </a:srgbClr>
            </a:outerShdw>
          </a:effectLst>
        </p:spPr>
      </p:cxnSp>
      <p:sp>
        <p:nvSpPr>
          <p:cNvPr id="59" name="Rectangle 58"/>
          <p:cNvSpPr/>
          <p:nvPr/>
        </p:nvSpPr>
        <p:spPr>
          <a:xfrm>
            <a:off x="4916526" y="6417077"/>
            <a:ext cx="540000" cy="338554"/>
          </a:xfrm>
          <a:prstGeom prst="rect">
            <a:avLst/>
          </a:prstGeom>
          <a:noFill/>
          <a:ln w="3175" cap="flat" cmpd="sng" algn="ctr">
            <a:noFill/>
            <a:prstDash val="solid"/>
            <a:round/>
            <a:headEnd type="none" w="med" len="med"/>
            <a:tailEnd type="arrow" w="sm" len="med"/>
          </a:ln>
          <a:effectLst>
            <a:outerShdw blurRad="63500" sx="102000" sy="102000" algn="ctr" rotWithShape="0">
              <a:srgbClr val="FF00FF">
                <a:alpha val="40000"/>
              </a:srgbClr>
            </a:outerShdw>
          </a:effectLst>
        </p:spPr>
        <p:txBody>
          <a:bodyPr wrap="square">
            <a:spAutoFit/>
          </a:bodyPr>
          <a:lstStyle/>
          <a:p>
            <a:r>
              <a:rPr lang="en-GB" sz="800">
                <a:solidFill>
                  <a:srgbClr val="C00000"/>
                </a:solidFill>
              </a:rPr>
              <a:t>Roman </a:t>
            </a:r>
          </a:p>
          <a:p>
            <a:r>
              <a:rPr lang="en-GB" sz="800">
                <a:solidFill>
                  <a:srgbClr val="C00000"/>
                </a:solidFill>
              </a:rPr>
              <a:t>Mtn</a:t>
            </a:r>
            <a:r>
              <a:rPr lang="en-GB" sz="800" b="1">
                <a:solidFill>
                  <a:srgbClr val="C00000"/>
                </a:solidFill>
              </a:rPr>
              <a:t>.</a:t>
            </a:r>
          </a:p>
        </p:txBody>
      </p:sp>
      <p:sp>
        <p:nvSpPr>
          <p:cNvPr id="60" name="Rectangle 59"/>
          <p:cNvSpPr/>
          <p:nvPr/>
        </p:nvSpPr>
        <p:spPr>
          <a:xfrm>
            <a:off x="4096160" y="6439538"/>
            <a:ext cx="684000" cy="396000"/>
          </a:xfrm>
          <a:prstGeom prst="rect">
            <a:avLst/>
          </a:prstGeom>
          <a:solidFill>
            <a:schemeClr val="bg1"/>
          </a:solidFill>
        </p:spPr>
        <p:txBody>
          <a:bodyPr wrap="square">
            <a:spAutoFit/>
          </a:bodyPr>
          <a:lstStyle/>
          <a:p>
            <a:r>
              <a:rPr lang="en-GB" sz="1000" u="sng" dirty="0">
                <a:solidFill>
                  <a:schemeClr val="bg2">
                    <a:lumMod val="25000"/>
                  </a:schemeClr>
                </a:solidFill>
                <a:effectLst>
                  <a:outerShdw blurRad="38100" dist="38100" dir="2700000" algn="tl">
                    <a:srgbClr val="000000">
                      <a:alpha val="43137"/>
                    </a:srgbClr>
                  </a:outerShdw>
                </a:effectLst>
              </a:rPr>
              <a:t>ROMAN</a:t>
            </a:r>
            <a:r>
              <a:rPr lang="en-GB" sz="1000" dirty="0">
                <a:solidFill>
                  <a:schemeClr val="bg2">
                    <a:lumMod val="25000"/>
                  </a:schemeClr>
                </a:solidFill>
                <a:effectLst>
                  <a:outerShdw blurRad="38100" dist="38100" dir="2700000" algn="tl">
                    <a:srgbClr val="000000">
                      <a:alpha val="43137"/>
                    </a:srgbClr>
                  </a:outerShdw>
                </a:effectLst>
              </a:rPr>
              <a:t> </a:t>
            </a:r>
          </a:p>
          <a:p>
            <a:r>
              <a:rPr lang="en-GB" sz="1000" dirty="0">
                <a:solidFill>
                  <a:schemeClr val="bg2">
                    <a:lumMod val="25000"/>
                  </a:schemeClr>
                </a:solidFill>
                <a:effectLst>
                  <a:outerShdw blurRad="38100" dist="38100" dir="2700000" algn="tl">
                    <a:srgbClr val="000000">
                      <a:alpha val="43137"/>
                    </a:srgbClr>
                  </a:outerShdw>
                </a:effectLst>
              </a:rPr>
              <a:t>Pit Area</a:t>
            </a:r>
          </a:p>
        </p:txBody>
      </p:sp>
      <p:cxnSp>
        <p:nvCxnSpPr>
          <p:cNvPr id="67" name="Straight Arrow Connector 66"/>
          <p:cNvCxnSpPr/>
          <p:nvPr/>
        </p:nvCxnSpPr>
        <p:spPr bwMode="auto">
          <a:xfrm flipV="1">
            <a:off x="4708245" y="6249977"/>
            <a:ext cx="288000" cy="360000"/>
          </a:xfrm>
          <a:prstGeom prst="straightConnector1">
            <a:avLst/>
          </a:prstGeom>
          <a:noFill/>
          <a:ln w="12700" cap="flat" cmpd="sng" algn="ctr">
            <a:solidFill>
              <a:schemeClr val="tx2"/>
            </a:solidFill>
            <a:prstDash val="sysDash"/>
            <a:round/>
            <a:headEnd type="none" w="med" len="lg"/>
            <a:tailEnd type="triangle" w="sm" len="med"/>
          </a:ln>
          <a:effectLst>
            <a:outerShdw blurRad="63500" sx="102000" sy="102000" algn="ctr" rotWithShape="0">
              <a:srgbClr val="FF00FF">
                <a:alpha val="40000"/>
              </a:srgbClr>
            </a:outerShdw>
          </a:effectLst>
        </p:spPr>
      </p:cxnSp>
      <p:cxnSp>
        <p:nvCxnSpPr>
          <p:cNvPr id="71" name="Straight Arrow Connector 70"/>
          <p:cNvCxnSpPr>
            <a:cxnSpLocks/>
          </p:cNvCxnSpPr>
          <p:nvPr/>
        </p:nvCxnSpPr>
        <p:spPr bwMode="auto">
          <a:xfrm>
            <a:off x="8672760" y="4111796"/>
            <a:ext cx="0" cy="629912"/>
          </a:xfrm>
          <a:prstGeom prst="straightConnector1">
            <a:avLst/>
          </a:prstGeom>
          <a:noFill/>
          <a:ln w="12700" cap="flat" cmpd="sng" algn="ctr">
            <a:solidFill>
              <a:srgbClr val="0000FF"/>
            </a:solidFill>
            <a:prstDash val="sysDash"/>
            <a:round/>
            <a:headEnd type="none" w="med" len="lg"/>
            <a:tailEnd type="triangle" w="sm" len="med"/>
          </a:ln>
          <a:effectLst>
            <a:outerShdw blurRad="63500" sx="102000" sy="102000" algn="ctr" rotWithShape="0">
              <a:srgbClr val="FF00FF">
                <a:alpha val="40000"/>
              </a:srgbClr>
            </a:outerShdw>
          </a:effectLst>
        </p:spPr>
      </p:cxnSp>
      <p:sp>
        <p:nvSpPr>
          <p:cNvPr id="55" name="Rectangle 54"/>
          <p:cNvSpPr/>
          <p:nvPr/>
        </p:nvSpPr>
        <p:spPr>
          <a:xfrm rot="17526852">
            <a:off x="4875140" y="1491482"/>
            <a:ext cx="972000" cy="412870"/>
          </a:xfrm>
          <a:prstGeom prst="rect">
            <a:avLst/>
          </a:prstGeom>
          <a:noFill/>
          <a:ln>
            <a:noFill/>
          </a:ln>
          <a:effectLst/>
        </p:spPr>
        <p:txBody>
          <a:bodyPr wrap="square" lIns="0" tIns="0" rIns="0" bIns="0">
            <a:spAutoFit/>
          </a:bodyPr>
          <a:lstStyle/>
          <a:p>
            <a:pPr>
              <a:lnSpc>
                <a:spcPct val="150000"/>
              </a:lnSpc>
            </a:pPr>
            <a:r>
              <a:rPr lang="en-GB" sz="1000" b="1" dirty="0">
                <a:solidFill>
                  <a:srgbClr val="0000FF"/>
                </a:solidFill>
                <a:effectLst>
                  <a:outerShdw blurRad="38100" dist="38100" dir="2700000" algn="tl">
                    <a:srgbClr val="000000">
                      <a:alpha val="43137"/>
                    </a:srgbClr>
                  </a:outerShdw>
                </a:effectLst>
              </a:rPr>
              <a:t>Rail Loadout</a:t>
            </a:r>
            <a:br>
              <a:rPr lang="en-GB" sz="900" b="1" dirty="0">
                <a:solidFill>
                  <a:srgbClr val="0000FF"/>
                </a:solidFill>
                <a:effectLst>
                  <a:outerShdw blurRad="38100" dist="38100" dir="2700000" algn="tl">
                    <a:srgbClr val="000000">
                      <a:alpha val="43137"/>
                    </a:srgbClr>
                  </a:outerShdw>
                </a:effectLst>
              </a:rPr>
            </a:br>
            <a:r>
              <a:rPr lang="en-GB" sz="900" dirty="0">
                <a:solidFill>
                  <a:srgbClr val="0000FF"/>
                </a:solidFill>
              </a:rPr>
              <a:t>(</a:t>
            </a:r>
            <a:r>
              <a:rPr lang="en-GB" sz="900" b="1" dirty="0">
                <a:solidFill>
                  <a:srgbClr val="0000FF"/>
                </a:solidFill>
                <a:effectLst>
                  <a:outerShdw blurRad="38100" dist="38100" dir="2700000" algn="tl">
                    <a:srgbClr val="000000">
                      <a:alpha val="43137"/>
                    </a:srgbClr>
                  </a:outerShdw>
                </a:effectLst>
              </a:rPr>
              <a:t>Possible</a:t>
            </a:r>
            <a:r>
              <a:rPr lang="en-GB" sz="900" dirty="0">
                <a:solidFill>
                  <a:srgbClr val="0000FF"/>
                </a:solidFill>
              </a:rPr>
              <a:t>)</a:t>
            </a:r>
          </a:p>
        </p:txBody>
      </p:sp>
      <p:cxnSp>
        <p:nvCxnSpPr>
          <p:cNvPr id="99" name="Straight Arrow Connector 98"/>
          <p:cNvCxnSpPr>
            <a:cxnSpLocks/>
          </p:cNvCxnSpPr>
          <p:nvPr/>
        </p:nvCxnSpPr>
        <p:spPr bwMode="auto">
          <a:xfrm flipH="1">
            <a:off x="5068598" y="1361257"/>
            <a:ext cx="457331" cy="1054903"/>
          </a:xfrm>
          <a:prstGeom prst="straightConnector1">
            <a:avLst/>
          </a:prstGeom>
          <a:noFill/>
          <a:ln w="12700" cap="flat" cmpd="sng" algn="ctr">
            <a:solidFill>
              <a:srgbClr val="0000FF"/>
            </a:solidFill>
            <a:prstDash val="sysDash"/>
            <a:round/>
            <a:headEnd type="none" w="med" len="lg"/>
            <a:tailEnd type="triangle" w="sm" len="med"/>
          </a:ln>
          <a:effectLst>
            <a:outerShdw blurRad="63500" sx="102000" sy="102000" algn="ctr" rotWithShape="0">
              <a:srgbClr val="FF00FF">
                <a:alpha val="40000"/>
              </a:srgbClr>
            </a:outerShdw>
          </a:effectLst>
        </p:spPr>
      </p:cxnSp>
      <p:sp>
        <p:nvSpPr>
          <p:cNvPr id="85" name="Rectangle 84"/>
          <p:cNvSpPr/>
          <p:nvPr/>
        </p:nvSpPr>
        <p:spPr>
          <a:xfrm>
            <a:off x="4723576" y="4532099"/>
            <a:ext cx="900000" cy="292388"/>
          </a:xfrm>
          <a:prstGeom prst="rect">
            <a:avLst/>
          </a:prstGeom>
          <a:noFill/>
          <a:ln>
            <a:noFill/>
          </a:ln>
          <a:effectLst>
            <a:innerShdw blurRad="63500" dist="50800" dir="2700000">
              <a:schemeClr val="bg1">
                <a:lumMod val="85000"/>
                <a:alpha val="50000"/>
              </a:schemeClr>
            </a:innerShdw>
          </a:effectLst>
        </p:spPr>
        <p:txBody>
          <a:bodyPr wrap="square" lIns="0" tIns="0" rIns="0" bIns="0">
            <a:spAutoFit/>
          </a:bodyPr>
          <a:lstStyle/>
          <a:p>
            <a:r>
              <a:rPr lang="en-GB" sz="1000" dirty="0">
                <a:solidFill>
                  <a:srgbClr val="0000FF"/>
                </a:solidFill>
                <a:effectLst>
                  <a:outerShdw blurRad="38100" dist="38100" dir="2700000" algn="tl">
                    <a:srgbClr val="000000">
                      <a:alpha val="43137"/>
                    </a:srgbClr>
                  </a:outerShdw>
                </a:effectLst>
              </a:rPr>
              <a:t>Wash</a:t>
            </a:r>
            <a:r>
              <a:rPr lang="en-GB" sz="1000" b="1" dirty="0">
                <a:solidFill>
                  <a:srgbClr val="0000FF"/>
                </a:solidFill>
                <a:effectLst>
                  <a:outerShdw blurRad="38100" dist="38100" dir="2700000" algn="tl">
                    <a:srgbClr val="000000">
                      <a:alpha val="43137"/>
                    </a:srgbClr>
                  </a:outerShdw>
                </a:effectLst>
              </a:rPr>
              <a:t> </a:t>
            </a:r>
            <a:r>
              <a:rPr lang="en-GB" sz="1000" dirty="0">
                <a:solidFill>
                  <a:srgbClr val="0000FF"/>
                </a:solidFill>
                <a:effectLst>
                  <a:outerShdw blurRad="38100" dist="38100" dir="2700000" algn="tl">
                    <a:srgbClr val="000000">
                      <a:alpha val="43137"/>
                    </a:srgbClr>
                  </a:outerShdw>
                </a:effectLst>
              </a:rPr>
              <a:t>Plant</a:t>
            </a:r>
          </a:p>
          <a:p>
            <a:r>
              <a:rPr lang="en-GB" sz="900" dirty="0">
                <a:solidFill>
                  <a:srgbClr val="0000FF"/>
                </a:solidFill>
                <a:effectLst>
                  <a:outerShdw blurRad="38100" dist="38100" dir="2700000" algn="tl">
                    <a:srgbClr val="000000">
                      <a:alpha val="43137"/>
                    </a:srgbClr>
                  </a:outerShdw>
                </a:effectLst>
              </a:rPr>
              <a:t>(Proposed)</a:t>
            </a:r>
          </a:p>
        </p:txBody>
      </p:sp>
      <p:cxnSp>
        <p:nvCxnSpPr>
          <p:cNvPr id="91" name="Straight Arrow Connector 90"/>
          <p:cNvCxnSpPr>
            <a:cxnSpLocks/>
            <a:stCxn id="88" idx="3"/>
          </p:cNvCxnSpPr>
          <p:nvPr/>
        </p:nvCxnSpPr>
        <p:spPr bwMode="auto">
          <a:xfrm flipV="1">
            <a:off x="3934641" y="2416160"/>
            <a:ext cx="680276" cy="103284"/>
          </a:xfrm>
          <a:prstGeom prst="straightConnector1">
            <a:avLst/>
          </a:prstGeom>
          <a:noFill/>
          <a:ln w="12700" cap="flat" cmpd="sng" algn="ctr">
            <a:solidFill>
              <a:schemeClr val="tx2"/>
            </a:solidFill>
            <a:prstDash val="sysDash"/>
            <a:round/>
            <a:headEnd type="none" w="med" len="lg"/>
            <a:tailEnd type="triangle" w="sm" len="med"/>
          </a:ln>
          <a:effectLst>
            <a:outerShdw blurRad="63500" sx="102000" sy="102000" algn="ctr" rotWithShape="0">
              <a:srgbClr val="FF00FF">
                <a:alpha val="40000"/>
              </a:srgbClr>
            </a:outerShdw>
          </a:effectLst>
        </p:spPr>
      </p:cxnSp>
      <p:cxnSp>
        <p:nvCxnSpPr>
          <p:cNvPr id="42" name="Elbow Connector 41"/>
          <p:cNvCxnSpPr>
            <a:cxnSpLocks/>
            <a:stCxn id="84" idx="2"/>
          </p:cNvCxnSpPr>
          <p:nvPr/>
        </p:nvCxnSpPr>
        <p:spPr bwMode="auto">
          <a:xfrm rot="16200000" flipH="1">
            <a:off x="4009752" y="1613869"/>
            <a:ext cx="124988" cy="1048400"/>
          </a:xfrm>
          <a:prstGeom prst="bentConnector2">
            <a:avLst/>
          </a:prstGeom>
          <a:noFill/>
          <a:ln w="12700" cap="flat" cmpd="sng" algn="ctr">
            <a:solidFill>
              <a:schemeClr val="tx2"/>
            </a:solidFill>
            <a:prstDash val="sysDash"/>
            <a:round/>
            <a:headEnd type="none" w="med" len="lg"/>
            <a:tailEnd type="triangle" w="sm" len="med"/>
          </a:ln>
          <a:effectLst>
            <a:outerShdw blurRad="63500" sx="102000" sy="102000" algn="ctr" rotWithShape="0">
              <a:srgbClr val="FF00FF">
                <a:alpha val="40000"/>
              </a:srgbClr>
            </a:outerShdw>
          </a:effectLst>
        </p:spPr>
      </p:cxnSp>
      <p:pic>
        <p:nvPicPr>
          <p:cNvPr id="2" name="Picture 1">
            <a:extLst>
              <a:ext uri="{FF2B5EF4-FFF2-40B4-BE49-F238E27FC236}">
                <a16:creationId xmlns:a16="http://schemas.microsoft.com/office/drawing/2014/main" id="{D43D5EF8-A58E-9C18-4CD0-B33957EE910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307" b="24818"/>
          <a:stretch/>
        </p:blipFill>
        <p:spPr>
          <a:xfrm>
            <a:off x="8136000" y="3420000"/>
            <a:ext cx="337132" cy="216000"/>
          </a:xfrm>
          <a:prstGeom prst="rect">
            <a:avLst/>
          </a:prstGeom>
        </p:spPr>
      </p:pic>
      <p:sp>
        <p:nvSpPr>
          <p:cNvPr id="3" name="Rectangle 2">
            <a:extLst>
              <a:ext uri="{FF2B5EF4-FFF2-40B4-BE49-F238E27FC236}">
                <a16:creationId xmlns:a16="http://schemas.microsoft.com/office/drawing/2014/main" id="{F065309C-9CE4-EEFE-1468-0B1B2F00628D}"/>
              </a:ext>
            </a:extLst>
          </p:cNvPr>
          <p:cNvSpPr/>
          <p:nvPr/>
        </p:nvSpPr>
        <p:spPr>
          <a:xfrm>
            <a:off x="8390008" y="3389437"/>
            <a:ext cx="1296000" cy="246221"/>
          </a:xfrm>
          <a:prstGeom prst="rect">
            <a:avLst/>
          </a:prstGeom>
          <a:effectLst>
            <a:outerShdw blurRad="50800" dist="50800" dir="5400000" algn="ctr" rotWithShape="0">
              <a:schemeClr val="bg2">
                <a:lumMod val="75000"/>
              </a:schemeClr>
            </a:outerShdw>
          </a:effectLst>
        </p:spPr>
        <p:txBody>
          <a:bodyPr wrap="square">
            <a:spAutoFit/>
          </a:bodyPr>
          <a:lstStyle/>
          <a:p>
            <a:r>
              <a:rPr lang="en-CA" sz="1000" b="1" dirty="0">
                <a:latin typeface="Times New Roman" panose="02020603050405020304" pitchFamily="18" charset="0"/>
                <a:cs typeface="Times New Roman" panose="02020603050405020304" pitchFamily="18" charset="0"/>
              </a:rPr>
              <a:t>Colonial Coal Corp.</a:t>
            </a:r>
          </a:p>
        </p:txBody>
      </p:sp>
      <p:sp>
        <p:nvSpPr>
          <p:cNvPr id="61" name="Rectangle 60"/>
          <p:cNvSpPr/>
          <p:nvPr/>
        </p:nvSpPr>
        <p:spPr>
          <a:xfrm>
            <a:off x="6834002" y="5427725"/>
            <a:ext cx="1080000" cy="307777"/>
          </a:xfrm>
          <a:prstGeom prst="rect">
            <a:avLst/>
          </a:prstGeom>
          <a:noFill/>
          <a:ln>
            <a:noFill/>
          </a:ln>
          <a:effectLst>
            <a:outerShdw blurRad="63500" sx="102000" sy="102000" algn="ctr" rotWithShape="0">
              <a:prstClr val="black">
                <a:alpha val="40000"/>
              </a:prstClr>
            </a:outerShdw>
          </a:effectLst>
        </p:spPr>
        <p:txBody>
          <a:bodyPr wrap="square" lIns="0" tIns="0" rIns="0" bIns="0">
            <a:spAutoFit/>
          </a:bodyPr>
          <a:lstStyle/>
          <a:p>
            <a:pPr algn="l"/>
            <a:r>
              <a:rPr lang="en-GB" sz="1000" b="1" dirty="0">
                <a:solidFill>
                  <a:srgbClr val="0000FF"/>
                </a:solidFill>
                <a:effectLst>
                  <a:outerShdw blurRad="38100" dist="38100" dir="2700000" algn="tl">
                    <a:srgbClr val="000000">
                      <a:alpha val="43137"/>
                    </a:srgbClr>
                  </a:outerShdw>
                </a:effectLst>
              </a:rPr>
              <a:t>Resource Area</a:t>
            </a:r>
            <a:br>
              <a:rPr lang="en-GB" sz="1000" b="1" dirty="0">
                <a:solidFill>
                  <a:srgbClr val="0000FF"/>
                </a:solidFill>
                <a:effectLst>
                  <a:outerShdw blurRad="38100" dist="38100" dir="2700000" algn="tl">
                    <a:srgbClr val="000000">
                      <a:alpha val="43137"/>
                    </a:srgbClr>
                  </a:outerShdw>
                </a:effectLst>
              </a:rPr>
            </a:br>
            <a:r>
              <a:rPr lang="en-GB" sz="1000" b="1" dirty="0">
                <a:solidFill>
                  <a:srgbClr val="0000FF"/>
                </a:solidFill>
                <a:effectLst>
                  <a:outerShdw blurRad="38100" dist="38100" dir="2700000" algn="tl">
                    <a:srgbClr val="000000">
                      <a:alpha val="43137"/>
                    </a:srgbClr>
                  </a:outerShdw>
                </a:effectLst>
              </a:rPr>
              <a:t>(Gordon Creek)</a:t>
            </a:r>
          </a:p>
        </p:txBody>
      </p:sp>
      <p:sp>
        <p:nvSpPr>
          <p:cNvPr id="20" name="Rectangle 19">
            <a:extLst>
              <a:ext uri="{FF2B5EF4-FFF2-40B4-BE49-F238E27FC236}">
                <a16:creationId xmlns:a16="http://schemas.microsoft.com/office/drawing/2014/main" id="{B9F81CE5-56EB-F836-4EA6-9F1624A0CCB5}"/>
              </a:ext>
            </a:extLst>
          </p:cNvPr>
          <p:cNvSpPr/>
          <p:nvPr/>
        </p:nvSpPr>
        <p:spPr>
          <a:xfrm>
            <a:off x="6633715" y="5022352"/>
            <a:ext cx="1327721" cy="292388"/>
          </a:xfrm>
          <a:prstGeom prst="rect">
            <a:avLst/>
          </a:prstGeom>
          <a:noFill/>
        </p:spPr>
        <p:txBody>
          <a:bodyPr wrap="square" lIns="0" tIns="0" rIns="0" bIns="0">
            <a:spAutoFit/>
          </a:bodyPr>
          <a:lstStyle/>
          <a:p>
            <a:r>
              <a:rPr lang="en-GB" sz="1000" dirty="0">
                <a:solidFill>
                  <a:srgbClr val="0000FF"/>
                </a:solidFill>
                <a:effectLst>
                  <a:outerShdw blurRad="38100" dist="38100" dir="2700000" algn="tl">
                    <a:srgbClr val="000000">
                      <a:alpha val="43137"/>
                    </a:srgbClr>
                  </a:outerShdw>
                </a:effectLst>
              </a:rPr>
              <a:t>U/G Portal &amp; Decline </a:t>
            </a:r>
            <a:br>
              <a:rPr lang="en-GB" sz="1000" dirty="0">
                <a:solidFill>
                  <a:srgbClr val="0000FF"/>
                </a:solidFill>
                <a:effectLst>
                  <a:outerShdw blurRad="38100" dist="38100" dir="2700000" algn="tl">
                    <a:srgbClr val="000000">
                      <a:alpha val="43137"/>
                    </a:srgbClr>
                  </a:outerShdw>
                </a:effectLst>
              </a:rPr>
            </a:br>
            <a:r>
              <a:rPr lang="en-GB" sz="900" dirty="0">
                <a:solidFill>
                  <a:srgbClr val="0000FF"/>
                </a:solidFill>
                <a:effectLst>
                  <a:outerShdw blurRad="38100" dist="38100" dir="2700000" algn="tl">
                    <a:srgbClr val="000000">
                      <a:alpha val="43137"/>
                    </a:srgbClr>
                  </a:outerShdw>
                </a:effectLst>
              </a:rPr>
              <a:t>(Proposed)</a:t>
            </a:r>
          </a:p>
        </p:txBody>
      </p:sp>
      <p:cxnSp>
        <p:nvCxnSpPr>
          <p:cNvPr id="28" name="Connector: Elbow 27">
            <a:extLst>
              <a:ext uri="{FF2B5EF4-FFF2-40B4-BE49-F238E27FC236}">
                <a16:creationId xmlns:a16="http://schemas.microsoft.com/office/drawing/2014/main" id="{4862FD2F-2CEA-5EF4-D7CA-75A71E292DB9}"/>
              </a:ext>
            </a:extLst>
          </p:cNvPr>
          <p:cNvCxnSpPr>
            <a:cxnSpLocks/>
          </p:cNvCxnSpPr>
          <p:nvPr/>
        </p:nvCxnSpPr>
        <p:spPr bwMode="auto">
          <a:xfrm rot="10800000">
            <a:off x="6181577" y="4500000"/>
            <a:ext cx="792000" cy="684000"/>
          </a:xfrm>
          <a:prstGeom prst="bentConnector3">
            <a:avLst>
              <a:gd name="adj1" fmla="val 119754"/>
            </a:avLst>
          </a:prstGeom>
          <a:noFill/>
          <a:ln w="12700" cap="flat" cmpd="sng" algn="ctr">
            <a:solidFill>
              <a:srgbClr val="0000FF"/>
            </a:solidFill>
            <a:prstDash val="sysDash"/>
            <a:round/>
            <a:headEnd type="none" w="med" len="lg"/>
            <a:tailEnd type="triangle" w="sm" len="med"/>
          </a:ln>
          <a:effectLst>
            <a:outerShdw blurRad="63500" sx="102000" sy="102000" algn="ctr" rotWithShape="0">
              <a:srgbClr val="FF00FF">
                <a:alpha val="40000"/>
              </a:srgbClr>
            </a:outerShdw>
          </a:effectLst>
        </p:spPr>
      </p:cxnSp>
      <p:cxnSp>
        <p:nvCxnSpPr>
          <p:cNvPr id="52" name="Elbow Connector 15">
            <a:extLst>
              <a:ext uri="{FF2B5EF4-FFF2-40B4-BE49-F238E27FC236}">
                <a16:creationId xmlns:a16="http://schemas.microsoft.com/office/drawing/2014/main" id="{F5699D8B-13BE-B195-CFE7-7DBB28D6BB6D}"/>
              </a:ext>
            </a:extLst>
          </p:cNvPr>
          <p:cNvCxnSpPr>
            <a:cxnSpLocks/>
          </p:cNvCxnSpPr>
          <p:nvPr/>
        </p:nvCxnSpPr>
        <p:spPr bwMode="auto">
          <a:xfrm flipV="1">
            <a:off x="5486460" y="4346902"/>
            <a:ext cx="694817" cy="344910"/>
          </a:xfrm>
          <a:prstGeom prst="bentConnector3">
            <a:avLst>
              <a:gd name="adj1" fmla="val 40861"/>
            </a:avLst>
          </a:prstGeom>
          <a:noFill/>
          <a:ln w="12700" cap="flat" cmpd="sng" algn="ctr">
            <a:solidFill>
              <a:srgbClr val="0000FF"/>
            </a:solidFill>
            <a:prstDash val="sysDash"/>
            <a:round/>
            <a:headEnd type="none" w="med" len="lg"/>
            <a:tailEnd type="triangle" w="sm" len="med"/>
          </a:ln>
          <a:effectLst>
            <a:outerShdw blurRad="63500" sx="102000" sy="102000" algn="ctr" rotWithShape="0">
              <a:srgbClr val="FF00FF">
                <a:alpha val="40000"/>
              </a:srgbClr>
            </a:outerShdw>
          </a:effectLst>
        </p:spPr>
      </p:cxnSp>
      <p:cxnSp>
        <p:nvCxnSpPr>
          <p:cNvPr id="54" name="Elbow Connector 10">
            <a:extLst>
              <a:ext uri="{FF2B5EF4-FFF2-40B4-BE49-F238E27FC236}">
                <a16:creationId xmlns:a16="http://schemas.microsoft.com/office/drawing/2014/main" id="{349F914A-A1FC-E23E-C24E-B4C4204F8FAE}"/>
              </a:ext>
            </a:extLst>
          </p:cNvPr>
          <p:cNvCxnSpPr>
            <a:cxnSpLocks/>
          </p:cNvCxnSpPr>
          <p:nvPr/>
        </p:nvCxnSpPr>
        <p:spPr bwMode="auto">
          <a:xfrm flipV="1">
            <a:off x="3744000" y="3038968"/>
            <a:ext cx="648000" cy="510516"/>
          </a:xfrm>
          <a:prstGeom prst="bentConnector3">
            <a:avLst>
              <a:gd name="adj1" fmla="val 50000"/>
            </a:avLst>
          </a:prstGeom>
          <a:noFill/>
          <a:ln w="12700" cap="flat" cmpd="sng" algn="ctr">
            <a:solidFill>
              <a:schemeClr val="tx2"/>
            </a:solidFill>
            <a:prstDash val="sysDash"/>
            <a:round/>
            <a:headEnd type="none" w="med" len="lg"/>
            <a:tailEnd type="triangle" w="sm" len="med"/>
          </a:ln>
          <a:effectLst>
            <a:outerShdw blurRad="63500" sx="102000" sy="102000" algn="ctr" rotWithShape="0">
              <a:srgbClr val="FF00FF">
                <a:alpha val="40000"/>
              </a:srgbClr>
            </a:outerShdw>
          </a:effectLst>
        </p:spPr>
      </p:cxnSp>
      <p:cxnSp>
        <p:nvCxnSpPr>
          <p:cNvPr id="114" name="Elbow Connector 10">
            <a:extLst>
              <a:ext uri="{FF2B5EF4-FFF2-40B4-BE49-F238E27FC236}">
                <a16:creationId xmlns:a16="http://schemas.microsoft.com/office/drawing/2014/main" id="{0C86E3B5-897C-0842-BA70-F14C2D719E63}"/>
              </a:ext>
            </a:extLst>
          </p:cNvPr>
          <p:cNvCxnSpPr>
            <a:cxnSpLocks/>
          </p:cNvCxnSpPr>
          <p:nvPr/>
        </p:nvCxnSpPr>
        <p:spPr bwMode="auto">
          <a:xfrm flipV="1">
            <a:off x="3744000" y="3348000"/>
            <a:ext cx="612000" cy="504000"/>
          </a:xfrm>
          <a:prstGeom prst="bentConnector3">
            <a:avLst>
              <a:gd name="adj1" fmla="val 99575"/>
            </a:avLst>
          </a:prstGeom>
          <a:noFill/>
          <a:ln w="12700" cap="flat" cmpd="sng" algn="ctr">
            <a:solidFill>
              <a:schemeClr val="tx2"/>
            </a:solidFill>
            <a:prstDash val="sysDash"/>
            <a:round/>
            <a:headEnd type="none" w="med" len="lg"/>
            <a:tailEnd type="triangle" w="sm" len="med"/>
          </a:ln>
          <a:effectLst>
            <a:outerShdw blurRad="63500" sx="102000" sy="102000" algn="ctr" rotWithShape="0">
              <a:srgbClr val="FF00FF">
                <a:alpha val="40000"/>
              </a:srgbClr>
            </a:outerShdw>
          </a:effectLst>
        </p:spPr>
      </p:cxnSp>
      <p:sp>
        <p:nvSpPr>
          <p:cNvPr id="118" name="Rectangle 117">
            <a:extLst>
              <a:ext uri="{FF2B5EF4-FFF2-40B4-BE49-F238E27FC236}">
                <a16:creationId xmlns:a16="http://schemas.microsoft.com/office/drawing/2014/main" id="{62C5C6F3-B397-0B4F-0F8E-A543122094F2}"/>
              </a:ext>
            </a:extLst>
          </p:cNvPr>
          <p:cNvSpPr/>
          <p:nvPr/>
        </p:nvSpPr>
        <p:spPr>
          <a:xfrm rot="3858798">
            <a:off x="3960000" y="1404000"/>
            <a:ext cx="504000" cy="153888"/>
          </a:xfrm>
          <a:prstGeom prst="rect">
            <a:avLst/>
          </a:prstGeom>
          <a:noFill/>
          <a:ln>
            <a:noFill/>
          </a:ln>
          <a:effectLst/>
        </p:spPr>
        <p:txBody>
          <a:bodyPr wrap="square" lIns="0" tIns="0" rIns="0" bIns="0">
            <a:spAutoFit/>
          </a:bodyPr>
          <a:lstStyle/>
          <a:p>
            <a:r>
              <a:rPr lang="en-GB" sz="1000" dirty="0">
                <a:effectLst>
                  <a:outerShdw blurRad="38100" dist="38100" dir="2700000" algn="tl">
                    <a:srgbClr val="000000">
                      <a:alpha val="43137"/>
                    </a:srgbClr>
                  </a:outerShdw>
                </a:effectLst>
              </a:rPr>
              <a:t>CN Rail</a:t>
            </a:r>
          </a:p>
        </p:txBody>
      </p:sp>
      <p:sp>
        <p:nvSpPr>
          <p:cNvPr id="83" name="Rectangle 82"/>
          <p:cNvSpPr/>
          <p:nvPr/>
        </p:nvSpPr>
        <p:spPr>
          <a:xfrm>
            <a:off x="2988000" y="3132000"/>
            <a:ext cx="792000" cy="842145"/>
          </a:xfrm>
          <a:prstGeom prst="rect">
            <a:avLst/>
          </a:prstGeom>
          <a:solidFill>
            <a:schemeClr val="bg1"/>
          </a:solidFill>
          <a:ln w="19050">
            <a:solidFill>
              <a:schemeClr val="tx1"/>
            </a:solidFill>
            <a:prstDash val="sysDot"/>
          </a:ln>
          <a:effectLst>
            <a:innerShdw blurRad="63500" dist="50800" dir="2700000">
              <a:schemeClr val="bg1">
                <a:lumMod val="85000"/>
                <a:alpha val="50000"/>
              </a:schemeClr>
            </a:innerShdw>
          </a:effectLst>
        </p:spPr>
        <p:txBody>
          <a:bodyPr wrap="square" lIns="36000" tIns="36000" rIns="36000" bIns="36000">
            <a:spAutoFit/>
          </a:bodyPr>
          <a:lstStyle/>
          <a:p>
            <a:r>
              <a:rPr lang="en-GB" sz="1000" u="sng" dirty="0">
                <a:solidFill>
                  <a:schemeClr val="bg2">
                    <a:lumMod val="25000"/>
                  </a:schemeClr>
                </a:solidFill>
                <a:effectLst>
                  <a:outerShdw blurRad="38100" dist="38100" dir="2700000" algn="tl">
                    <a:srgbClr val="000000">
                      <a:alpha val="43137"/>
                    </a:srgbClr>
                  </a:outerShdw>
                </a:effectLst>
              </a:rPr>
              <a:t>QUINTETTE</a:t>
            </a:r>
            <a:br>
              <a:rPr lang="en-GB" sz="1000" dirty="0">
                <a:solidFill>
                  <a:schemeClr val="bg2">
                    <a:lumMod val="25000"/>
                  </a:schemeClr>
                </a:solidFill>
                <a:effectLst>
                  <a:outerShdw blurRad="38100" dist="38100" dir="2700000" algn="tl">
                    <a:srgbClr val="000000">
                      <a:alpha val="43137"/>
                    </a:srgbClr>
                  </a:outerShdw>
                </a:effectLst>
              </a:rPr>
            </a:br>
            <a:br>
              <a:rPr lang="en-GB" sz="500" dirty="0">
                <a:solidFill>
                  <a:schemeClr val="bg2">
                    <a:lumMod val="25000"/>
                  </a:schemeClr>
                </a:solidFill>
                <a:effectLst>
                  <a:outerShdw blurRad="38100" dist="38100" dir="2700000" algn="tl">
                    <a:srgbClr val="000000">
                      <a:alpha val="43137"/>
                    </a:srgbClr>
                  </a:outerShdw>
                </a:effectLst>
              </a:rPr>
            </a:br>
            <a:r>
              <a:rPr lang="en-GB" sz="1000" dirty="0">
                <a:solidFill>
                  <a:schemeClr val="bg2">
                    <a:lumMod val="25000"/>
                  </a:schemeClr>
                </a:solidFill>
                <a:effectLst>
                  <a:outerShdw blurRad="38100" dist="38100" dir="2700000" algn="tl">
                    <a:srgbClr val="000000">
                      <a:alpha val="43137"/>
                    </a:srgbClr>
                  </a:outerShdw>
                </a:effectLst>
              </a:rPr>
              <a:t>Plant Site &amp; Loadout</a:t>
            </a:r>
            <a:br>
              <a:rPr lang="en-GB" sz="1000" dirty="0">
                <a:solidFill>
                  <a:schemeClr val="bg2">
                    <a:lumMod val="25000"/>
                  </a:schemeClr>
                </a:solidFill>
                <a:effectLst>
                  <a:outerShdw blurRad="38100" dist="38100" dir="2700000" algn="tl">
                    <a:srgbClr val="000000">
                      <a:alpha val="43137"/>
                    </a:srgbClr>
                  </a:outerShdw>
                </a:effectLst>
              </a:rPr>
            </a:br>
            <a:br>
              <a:rPr lang="en-GB" sz="500" dirty="0">
                <a:solidFill>
                  <a:schemeClr val="bg2">
                    <a:lumMod val="25000"/>
                  </a:schemeClr>
                </a:solidFill>
                <a:effectLst>
                  <a:outerShdw blurRad="38100" dist="38100" dir="2700000" algn="tl">
                    <a:srgbClr val="000000">
                      <a:alpha val="43137"/>
                    </a:srgbClr>
                  </a:outerShdw>
                </a:effectLst>
              </a:rPr>
            </a:br>
            <a:r>
              <a:rPr lang="en-GB" sz="1000" dirty="0">
                <a:solidFill>
                  <a:schemeClr val="bg2">
                    <a:lumMod val="25000"/>
                  </a:schemeClr>
                </a:solidFill>
                <a:effectLst>
                  <a:outerShdw blurRad="38100" dist="38100" dir="2700000" algn="tl">
                    <a:srgbClr val="000000">
                      <a:alpha val="43137"/>
                    </a:srgbClr>
                  </a:outerShdw>
                </a:effectLst>
              </a:rPr>
              <a:t>Sub-Station</a:t>
            </a:r>
          </a:p>
        </p:txBody>
      </p:sp>
      <p:sp>
        <p:nvSpPr>
          <p:cNvPr id="125" name="Rectangle 124">
            <a:extLst>
              <a:ext uri="{FF2B5EF4-FFF2-40B4-BE49-F238E27FC236}">
                <a16:creationId xmlns:a16="http://schemas.microsoft.com/office/drawing/2014/main" id="{6CD3EDF2-37A2-8038-46CA-AC9D3E345784}"/>
              </a:ext>
            </a:extLst>
          </p:cNvPr>
          <p:cNvSpPr/>
          <p:nvPr/>
        </p:nvSpPr>
        <p:spPr>
          <a:xfrm rot="18252757">
            <a:off x="6120000" y="3528000"/>
            <a:ext cx="576000" cy="380480"/>
          </a:xfrm>
          <a:prstGeom prst="rect">
            <a:avLst/>
          </a:prstGeom>
          <a:noFill/>
        </p:spPr>
        <p:txBody>
          <a:bodyPr wrap="square" lIns="36000" tIns="36000" rIns="36000" bIns="36000">
            <a:spAutoFit/>
          </a:bodyPr>
          <a:lstStyle/>
          <a:p>
            <a:r>
              <a:rPr lang="en-GB" sz="800" dirty="0">
                <a:solidFill>
                  <a:schemeClr val="bg2">
                    <a:lumMod val="25000"/>
                  </a:schemeClr>
                </a:solidFill>
                <a:effectLst>
                  <a:outerShdw blurRad="38100" dist="38100" dir="2700000" algn="tl">
                    <a:srgbClr val="000000">
                      <a:alpha val="43137"/>
                    </a:srgbClr>
                  </a:outerShdw>
                </a:effectLst>
              </a:rPr>
              <a:t>PD Road</a:t>
            </a:r>
            <a:br>
              <a:rPr lang="en-GB" sz="800" dirty="0">
                <a:solidFill>
                  <a:schemeClr val="bg2">
                    <a:lumMod val="25000"/>
                  </a:schemeClr>
                </a:solidFill>
                <a:effectLst>
                  <a:outerShdw blurRad="38100" dist="38100" dir="2700000" algn="tl">
                    <a:srgbClr val="000000">
                      <a:alpha val="43137"/>
                    </a:srgbClr>
                  </a:outerShdw>
                </a:effectLst>
              </a:rPr>
            </a:br>
            <a:br>
              <a:rPr lang="en-GB" sz="400" dirty="0">
                <a:solidFill>
                  <a:schemeClr val="bg2">
                    <a:lumMod val="25000"/>
                  </a:schemeClr>
                </a:solidFill>
                <a:effectLst>
                  <a:outerShdw blurRad="38100" dist="38100" dir="2700000" algn="tl">
                    <a:srgbClr val="000000">
                      <a:alpha val="43137"/>
                    </a:srgbClr>
                  </a:outerShdw>
                </a:effectLst>
              </a:rPr>
            </a:br>
            <a:r>
              <a:rPr lang="en-GB" sz="800" dirty="0">
                <a:solidFill>
                  <a:schemeClr val="bg2">
                    <a:lumMod val="25000"/>
                  </a:schemeClr>
                </a:solidFill>
                <a:effectLst>
                  <a:outerShdw blurRad="38100" dist="38100" dir="2700000" algn="tl">
                    <a:srgbClr val="000000">
                      <a:alpha val="43137"/>
                    </a:srgbClr>
                  </a:outerShdw>
                </a:effectLst>
              </a:rPr>
              <a:t> 527</a:t>
            </a:r>
            <a:endParaRPr lang="en-GB" sz="800" dirty="0">
              <a:solidFill>
                <a:schemeClr val="accent2">
                  <a:lumMod val="75000"/>
                  <a:lumOff val="25000"/>
                </a:schemeClr>
              </a:solidFill>
              <a:effectLst>
                <a:outerShdw blurRad="38100" dist="38100" dir="2700000" algn="tl">
                  <a:srgbClr val="000000">
                    <a:alpha val="43137"/>
                  </a:srgbClr>
                </a:outerShdw>
              </a:effectLst>
            </a:endParaRPr>
          </a:p>
        </p:txBody>
      </p:sp>
      <p:sp>
        <p:nvSpPr>
          <p:cNvPr id="126" name="Rectangle 125">
            <a:extLst>
              <a:ext uri="{FF2B5EF4-FFF2-40B4-BE49-F238E27FC236}">
                <a16:creationId xmlns:a16="http://schemas.microsoft.com/office/drawing/2014/main" id="{56AD8059-AD53-0667-4F9B-E1D730814BEE}"/>
              </a:ext>
            </a:extLst>
          </p:cNvPr>
          <p:cNvSpPr/>
          <p:nvPr/>
        </p:nvSpPr>
        <p:spPr>
          <a:xfrm rot="16567362">
            <a:off x="5286845" y="4255285"/>
            <a:ext cx="324000" cy="195814"/>
          </a:xfrm>
          <a:prstGeom prst="rect">
            <a:avLst/>
          </a:prstGeom>
          <a:noFill/>
        </p:spPr>
        <p:txBody>
          <a:bodyPr wrap="square" lIns="36000" tIns="36000" rIns="36000" bIns="36000">
            <a:spAutoFit/>
          </a:bodyPr>
          <a:lstStyle/>
          <a:p>
            <a:r>
              <a:rPr lang="en-GB" sz="800" dirty="0">
                <a:solidFill>
                  <a:schemeClr val="bg2">
                    <a:lumMod val="25000"/>
                  </a:schemeClr>
                </a:solidFill>
                <a:effectLst>
                  <a:outerShdw blurRad="38100" dist="38100" dir="2700000" algn="tl">
                    <a:srgbClr val="000000">
                      <a:alpha val="43137"/>
                    </a:srgbClr>
                  </a:outerShdw>
                </a:effectLst>
              </a:rPr>
              <a:t>Core</a:t>
            </a:r>
          </a:p>
        </p:txBody>
      </p:sp>
      <p:sp>
        <p:nvSpPr>
          <p:cNvPr id="127" name="Rectangle 126">
            <a:extLst>
              <a:ext uri="{FF2B5EF4-FFF2-40B4-BE49-F238E27FC236}">
                <a16:creationId xmlns:a16="http://schemas.microsoft.com/office/drawing/2014/main" id="{FB8863D8-3B02-79B0-8F78-6B4031EC0E4E}"/>
              </a:ext>
            </a:extLst>
          </p:cNvPr>
          <p:cNvSpPr/>
          <p:nvPr/>
        </p:nvSpPr>
        <p:spPr>
          <a:xfrm rot="18269889">
            <a:off x="5590171" y="3391824"/>
            <a:ext cx="360000" cy="159462"/>
          </a:xfrm>
          <a:prstGeom prst="rect">
            <a:avLst/>
          </a:prstGeom>
          <a:noFill/>
        </p:spPr>
        <p:txBody>
          <a:bodyPr wrap="square" lIns="36000" tIns="0" rIns="36000" bIns="36000">
            <a:spAutoFit/>
          </a:bodyPr>
          <a:lstStyle/>
          <a:p>
            <a:r>
              <a:rPr lang="en-GB" sz="800" dirty="0">
                <a:solidFill>
                  <a:schemeClr val="bg2">
                    <a:lumMod val="25000"/>
                  </a:schemeClr>
                </a:solidFill>
                <a:effectLst>
                  <a:outerShdw blurRad="38100" dist="38100" dir="2700000" algn="tl">
                    <a:srgbClr val="000000">
                      <a:alpha val="43137"/>
                    </a:srgbClr>
                  </a:outerShdw>
                </a:effectLst>
              </a:rPr>
              <a:t>Lodge</a:t>
            </a:r>
          </a:p>
        </p:txBody>
      </p:sp>
      <p:sp>
        <p:nvSpPr>
          <p:cNvPr id="128" name="Rectangle 127">
            <a:extLst>
              <a:ext uri="{FF2B5EF4-FFF2-40B4-BE49-F238E27FC236}">
                <a16:creationId xmlns:a16="http://schemas.microsoft.com/office/drawing/2014/main" id="{20F92AA8-485A-CB74-00C7-291C94618A9A}"/>
              </a:ext>
            </a:extLst>
          </p:cNvPr>
          <p:cNvSpPr/>
          <p:nvPr/>
        </p:nvSpPr>
        <p:spPr>
          <a:xfrm rot="18432935">
            <a:off x="5762235" y="3449117"/>
            <a:ext cx="252000" cy="195814"/>
          </a:xfrm>
          <a:prstGeom prst="rect">
            <a:avLst/>
          </a:prstGeom>
          <a:noFill/>
        </p:spPr>
        <p:txBody>
          <a:bodyPr wrap="square" lIns="36000" tIns="36000" rIns="36000" bIns="36000">
            <a:spAutoFit/>
          </a:bodyPr>
          <a:lstStyle/>
          <a:p>
            <a:r>
              <a:rPr lang="en-GB" sz="800" dirty="0">
                <a:solidFill>
                  <a:schemeClr val="bg2">
                    <a:lumMod val="25000"/>
                  </a:schemeClr>
                </a:solidFill>
                <a:effectLst>
                  <a:outerShdw blurRad="38100" dist="38100" dir="2700000" algn="tl">
                    <a:srgbClr val="000000">
                      <a:alpha val="43137"/>
                    </a:srgbClr>
                  </a:outerShdw>
                </a:effectLst>
              </a:rPr>
              <a:t>Rd.</a:t>
            </a:r>
          </a:p>
        </p:txBody>
      </p:sp>
      <p:sp>
        <p:nvSpPr>
          <p:cNvPr id="129" name="Rectangle 128">
            <a:extLst>
              <a:ext uri="{FF2B5EF4-FFF2-40B4-BE49-F238E27FC236}">
                <a16:creationId xmlns:a16="http://schemas.microsoft.com/office/drawing/2014/main" id="{2031E972-5215-FD62-8B75-B95A9F5C83DA}"/>
              </a:ext>
            </a:extLst>
          </p:cNvPr>
          <p:cNvSpPr/>
          <p:nvPr/>
        </p:nvSpPr>
        <p:spPr>
          <a:xfrm rot="1926557">
            <a:off x="5677348" y="2781602"/>
            <a:ext cx="468000" cy="144000"/>
          </a:xfrm>
          <a:prstGeom prst="rect">
            <a:avLst/>
          </a:prstGeom>
          <a:noFill/>
          <a:ln>
            <a:noFill/>
          </a:ln>
          <a:effectLst/>
        </p:spPr>
        <p:txBody>
          <a:bodyPr wrap="square" lIns="0" tIns="0" rIns="0" bIns="0">
            <a:spAutoFit/>
          </a:bodyPr>
          <a:lstStyle/>
          <a:p>
            <a:r>
              <a:rPr lang="en-GB" sz="1000" dirty="0">
                <a:effectLst>
                  <a:outerShdw blurRad="38100" dist="38100" dir="2700000" algn="tl">
                    <a:srgbClr val="000000">
                      <a:alpha val="43137"/>
                    </a:srgbClr>
                  </a:outerShdw>
                </a:effectLst>
              </a:rPr>
              <a:t>36 km.</a:t>
            </a:r>
          </a:p>
        </p:txBody>
      </p:sp>
      <p:sp>
        <p:nvSpPr>
          <p:cNvPr id="130" name="Rectangle 129">
            <a:extLst>
              <a:ext uri="{FF2B5EF4-FFF2-40B4-BE49-F238E27FC236}">
                <a16:creationId xmlns:a16="http://schemas.microsoft.com/office/drawing/2014/main" id="{0E184474-766E-753B-8C45-F537D3FA4855}"/>
              </a:ext>
            </a:extLst>
          </p:cNvPr>
          <p:cNvSpPr/>
          <p:nvPr/>
        </p:nvSpPr>
        <p:spPr>
          <a:xfrm rot="21077484">
            <a:off x="6408000" y="3065122"/>
            <a:ext cx="534721" cy="153888"/>
          </a:xfrm>
          <a:prstGeom prst="rect">
            <a:avLst/>
          </a:prstGeom>
          <a:noFill/>
          <a:ln>
            <a:noFill/>
          </a:ln>
          <a:effectLst/>
        </p:spPr>
        <p:txBody>
          <a:bodyPr wrap="square" lIns="0" tIns="0" rIns="0" bIns="0">
            <a:spAutoFit/>
          </a:bodyPr>
          <a:lstStyle/>
          <a:p>
            <a:r>
              <a:rPr lang="en-GB" sz="1000" dirty="0">
                <a:effectLst>
                  <a:outerShdw blurRad="38100" dist="38100" dir="2700000" algn="tl">
                    <a:srgbClr val="000000">
                      <a:alpha val="43137"/>
                    </a:srgbClr>
                  </a:outerShdw>
                </a:effectLst>
              </a:rPr>
              <a:t>Highway</a:t>
            </a:r>
          </a:p>
        </p:txBody>
      </p:sp>
      <p:sp>
        <p:nvSpPr>
          <p:cNvPr id="131" name="Rectangle 130">
            <a:extLst>
              <a:ext uri="{FF2B5EF4-FFF2-40B4-BE49-F238E27FC236}">
                <a16:creationId xmlns:a16="http://schemas.microsoft.com/office/drawing/2014/main" id="{95773334-68DF-8B94-12D7-171AABFE99BC}"/>
              </a:ext>
            </a:extLst>
          </p:cNvPr>
          <p:cNvSpPr/>
          <p:nvPr/>
        </p:nvSpPr>
        <p:spPr>
          <a:xfrm rot="2432721">
            <a:off x="6001372" y="3000740"/>
            <a:ext cx="468000" cy="153888"/>
          </a:xfrm>
          <a:prstGeom prst="rect">
            <a:avLst/>
          </a:prstGeom>
          <a:noFill/>
          <a:ln>
            <a:noFill/>
          </a:ln>
          <a:effectLst/>
        </p:spPr>
        <p:txBody>
          <a:bodyPr wrap="square" lIns="0" tIns="0" rIns="0" bIns="0">
            <a:spAutoFit/>
          </a:bodyPr>
          <a:lstStyle/>
          <a:p>
            <a:r>
              <a:rPr lang="en-GB" sz="1000" dirty="0">
                <a:effectLst>
                  <a:outerShdw blurRad="38100" dist="38100" dir="2700000" algn="tl">
                    <a:srgbClr val="000000">
                      <a:alpha val="43137"/>
                    </a:srgbClr>
                  </a:outerShdw>
                </a:effectLst>
              </a:rPr>
              <a:t>Paved</a:t>
            </a:r>
          </a:p>
        </p:txBody>
      </p:sp>
      <p:sp>
        <p:nvSpPr>
          <p:cNvPr id="132" name="Rectangle 131">
            <a:extLst>
              <a:ext uri="{FF2B5EF4-FFF2-40B4-BE49-F238E27FC236}">
                <a16:creationId xmlns:a16="http://schemas.microsoft.com/office/drawing/2014/main" id="{8648A01B-11D3-97C4-063E-B101126ABAFF}"/>
              </a:ext>
            </a:extLst>
          </p:cNvPr>
          <p:cNvSpPr/>
          <p:nvPr/>
        </p:nvSpPr>
        <p:spPr>
          <a:xfrm rot="2990492">
            <a:off x="6842323" y="2547133"/>
            <a:ext cx="546670" cy="153888"/>
          </a:xfrm>
          <a:prstGeom prst="rect">
            <a:avLst/>
          </a:prstGeom>
          <a:noFill/>
          <a:ln>
            <a:noFill/>
          </a:ln>
          <a:effectLst>
            <a:innerShdw blurRad="63500" dist="50800" dir="2700000">
              <a:schemeClr val="bg1">
                <a:lumMod val="85000"/>
                <a:alpha val="50000"/>
              </a:schemeClr>
            </a:innerShdw>
          </a:effectLst>
        </p:spPr>
        <p:txBody>
          <a:bodyPr wrap="square" lIns="0" tIns="0" rIns="0" bIns="0">
            <a:spAutoFit/>
          </a:bodyPr>
          <a:lstStyle/>
          <a:p>
            <a:r>
              <a:rPr lang="en-CA" sz="1000" b="1" dirty="0">
                <a:solidFill>
                  <a:srgbClr val="0000FF"/>
                </a:solidFill>
                <a:effectLst>
                  <a:outerShdw blurRad="38100" dist="38100" dir="2700000" algn="tl">
                    <a:srgbClr val="000000">
                      <a:alpha val="43137"/>
                    </a:srgbClr>
                  </a:outerShdw>
                </a:effectLst>
              </a:rPr>
              <a:t>Rail Line</a:t>
            </a:r>
          </a:p>
        </p:txBody>
      </p:sp>
      <p:sp>
        <p:nvSpPr>
          <p:cNvPr id="133" name="Rectangle 132">
            <a:extLst>
              <a:ext uri="{FF2B5EF4-FFF2-40B4-BE49-F238E27FC236}">
                <a16:creationId xmlns:a16="http://schemas.microsoft.com/office/drawing/2014/main" id="{2AE57EE9-DCC9-CAF5-D746-632646EBCC1F}"/>
              </a:ext>
            </a:extLst>
          </p:cNvPr>
          <p:cNvSpPr/>
          <p:nvPr/>
        </p:nvSpPr>
        <p:spPr>
          <a:xfrm rot="3855828">
            <a:off x="7071250" y="3217281"/>
            <a:ext cx="828000" cy="153888"/>
          </a:xfrm>
          <a:prstGeom prst="rect">
            <a:avLst/>
          </a:prstGeom>
          <a:noFill/>
          <a:ln>
            <a:noFill/>
          </a:ln>
          <a:effectLst>
            <a:innerShdw blurRad="63500" dist="50800" dir="2700000">
              <a:schemeClr val="bg1">
                <a:lumMod val="85000"/>
                <a:alpha val="50000"/>
              </a:schemeClr>
            </a:innerShdw>
          </a:effectLst>
        </p:spPr>
        <p:txBody>
          <a:bodyPr wrap="square" lIns="0" tIns="0" rIns="0" bIns="0">
            <a:spAutoFit/>
          </a:bodyPr>
          <a:lstStyle/>
          <a:p>
            <a:r>
              <a:rPr lang="en-CA" sz="1000" b="1" dirty="0">
                <a:solidFill>
                  <a:srgbClr val="0000FF"/>
                </a:solidFill>
                <a:effectLst>
                  <a:outerShdw blurRad="38100" dist="38100" dir="2700000" algn="tl">
                    <a:srgbClr val="000000">
                      <a:alpha val="43137"/>
                    </a:srgbClr>
                  </a:outerShdw>
                </a:effectLst>
              </a:rPr>
              <a:t> to Huguenot</a:t>
            </a:r>
          </a:p>
        </p:txBody>
      </p:sp>
      <p:sp>
        <p:nvSpPr>
          <p:cNvPr id="134" name="Rectangle 133">
            <a:extLst>
              <a:ext uri="{FF2B5EF4-FFF2-40B4-BE49-F238E27FC236}">
                <a16:creationId xmlns:a16="http://schemas.microsoft.com/office/drawing/2014/main" id="{75303884-59B7-0280-F87B-DEFE5D83CA40}"/>
              </a:ext>
            </a:extLst>
          </p:cNvPr>
          <p:cNvSpPr/>
          <p:nvPr/>
        </p:nvSpPr>
        <p:spPr>
          <a:xfrm rot="1922810">
            <a:off x="6232755" y="2116626"/>
            <a:ext cx="720000" cy="138499"/>
          </a:xfrm>
          <a:prstGeom prst="rect">
            <a:avLst/>
          </a:prstGeom>
          <a:noFill/>
          <a:ln>
            <a:noFill/>
          </a:ln>
          <a:effectLst>
            <a:innerShdw blurRad="63500" dist="50800" dir="2700000">
              <a:schemeClr val="bg1">
                <a:lumMod val="85000"/>
                <a:alpha val="50000"/>
              </a:schemeClr>
            </a:innerShdw>
          </a:effectLst>
        </p:spPr>
        <p:txBody>
          <a:bodyPr wrap="square" lIns="0" tIns="0" rIns="0" bIns="0">
            <a:spAutoFit/>
          </a:bodyPr>
          <a:lstStyle/>
          <a:p>
            <a:r>
              <a:rPr lang="en-CA" sz="900" b="1" i="1" dirty="0">
                <a:solidFill>
                  <a:srgbClr val="0000FF"/>
                </a:solidFill>
                <a:effectLst>
                  <a:outerShdw blurRad="38100" dist="38100" dir="2700000" algn="tl">
                    <a:srgbClr val="000000">
                      <a:alpha val="43137"/>
                    </a:srgbClr>
                  </a:outerShdw>
                </a:effectLst>
              </a:rPr>
              <a:t>Proposed</a:t>
            </a:r>
            <a:endParaRPr lang="en-GB" sz="900" b="1" dirty="0">
              <a:solidFill>
                <a:srgbClr val="0000FF"/>
              </a:solidFill>
              <a:effectLst>
                <a:outerShdw blurRad="38100" dist="38100" dir="2700000" algn="tl">
                  <a:srgbClr val="000000">
                    <a:alpha val="43137"/>
                  </a:srgbClr>
                </a:outerShdw>
              </a:effectLst>
            </a:endParaRPr>
          </a:p>
        </p:txBody>
      </p:sp>
      <p:cxnSp>
        <p:nvCxnSpPr>
          <p:cNvPr id="4" name="Straight Arrow Connector 3">
            <a:extLst>
              <a:ext uri="{FF2B5EF4-FFF2-40B4-BE49-F238E27FC236}">
                <a16:creationId xmlns:a16="http://schemas.microsoft.com/office/drawing/2014/main" id="{7418E7DA-8109-B06E-CF4B-10074A3C1BA2}"/>
              </a:ext>
            </a:extLst>
          </p:cNvPr>
          <p:cNvCxnSpPr>
            <a:cxnSpLocks/>
          </p:cNvCxnSpPr>
          <p:nvPr/>
        </p:nvCxnSpPr>
        <p:spPr bwMode="auto">
          <a:xfrm>
            <a:off x="7687709" y="3746193"/>
            <a:ext cx="143787" cy="427614"/>
          </a:xfrm>
          <a:prstGeom prst="straightConnector1">
            <a:avLst/>
          </a:prstGeom>
          <a:noFill/>
          <a:ln w="12700" cap="flat" cmpd="sng" algn="ctr">
            <a:solidFill>
              <a:srgbClr val="0000FF"/>
            </a:solidFill>
            <a:prstDash val="sysDash"/>
            <a:round/>
            <a:headEnd type="none" w="med" len="lg"/>
            <a:tailEnd type="triangle" w="sm" len="med"/>
          </a:ln>
          <a:effectLst>
            <a:outerShdw blurRad="63500" sx="102000" sy="102000" algn="ctr" rotWithShape="0">
              <a:srgbClr val="FF00FF">
                <a:alpha val="40000"/>
              </a:srgbClr>
            </a:outerShdw>
          </a:effectLst>
        </p:spPr>
      </p:cxnSp>
      <p:sp>
        <p:nvSpPr>
          <p:cNvPr id="7" name="Rectangle 6">
            <a:extLst>
              <a:ext uri="{FF2B5EF4-FFF2-40B4-BE49-F238E27FC236}">
                <a16:creationId xmlns:a16="http://schemas.microsoft.com/office/drawing/2014/main" id="{B20198B4-42E6-53EC-4319-51DFC3605A10}"/>
              </a:ext>
            </a:extLst>
          </p:cNvPr>
          <p:cNvSpPr/>
          <p:nvPr/>
        </p:nvSpPr>
        <p:spPr>
          <a:xfrm rot="2403330">
            <a:off x="7092000" y="4428000"/>
            <a:ext cx="751283" cy="153888"/>
          </a:xfrm>
          <a:prstGeom prst="rect">
            <a:avLst/>
          </a:prstGeom>
          <a:noFill/>
        </p:spPr>
        <p:txBody>
          <a:bodyPr wrap="square" lIns="0" tIns="0" rIns="0" bIns="0">
            <a:spAutoFit/>
          </a:bodyPr>
          <a:lstStyle/>
          <a:p>
            <a:r>
              <a:rPr lang="en-GB" sz="1000" b="1" dirty="0">
                <a:solidFill>
                  <a:srgbClr val="0000FF"/>
                </a:solidFill>
                <a:effectLst>
                  <a:outerShdw blurRad="38100" dist="38100" dir="2700000" algn="tl">
                    <a:srgbClr val="000000">
                      <a:alpha val="43137"/>
                    </a:srgbClr>
                  </a:outerShdw>
                </a:effectLst>
              </a:rPr>
              <a:t>Power Line </a:t>
            </a:r>
            <a:endParaRPr lang="en-GB" sz="900" b="1" dirty="0">
              <a:solidFill>
                <a:srgbClr val="0000FF"/>
              </a:solidFill>
              <a:effectLst>
                <a:outerShdw blurRad="38100" dist="38100" dir="2700000" algn="tl">
                  <a:srgbClr val="000000">
                    <a:alpha val="43137"/>
                  </a:srgbClr>
                </a:outerShdw>
              </a:effectLst>
            </a:endParaRPr>
          </a:p>
        </p:txBody>
      </p:sp>
      <p:sp>
        <p:nvSpPr>
          <p:cNvPr id="9" name="Rectangle 8">
            <a:extLst>
              <a:ext uri="{FF2B5EF4-FFF2-40B4-BE49-F238E27FC236}">
                <a16:creationId xmlns:a16="http://schemas.microsoft.com/office/drawing/2014/main" id="{B09D0535-B25C-84FC-AB9B-14F358B814A3}"/>
              </a:ext>
            </a:extLst>
          </p:cNvPr>
          <p:cNvSpPr/>
          <p:nvPr/>
        </p:nvSpPr>
        <p:spPr>
          <a:xfrm rot="3762845">
            <a:off x="6480000" y="3904895"/>
            <a:ext cx="720000" cy="138499"/>
          </a:xfrm>
          <a:prstGeom prst="rect">
            <a:avLst/>
          </a:prstGeom>
          <a:noFill/>
          <a:ln>
            <a:noFill/>
          </a:ln>
          <a:effectLst>
            <a:innerShdw blurRad="63500" dist="50800" dir="2700000">
              <a:schemeClr val="bg1">
                <a:lumMod val="85000"/>
                <a:alpha val="50000"/>
              </a:schemeClr>
            </a:innerShdw>
          </a:effectLst>
        </p:spPr>
        <p:txBody>
          <a:bodyPr wrap="square" lIns="0" tIns="0" rIns="0" bIns="0">
            <a:spAutoFit/>
          </a:bodyPr>
          <a:lstStyle/>
          <a:p>
            <a:r>
              <a:rPr lang="en-CA" sz="900" b="1" dirty="0">
                <a:solidFill>
                  <a:srgbClr val="0000FF"/>
                </a:solidFill>
                <a:effectLst>
                  <a:outerShdw blurRad="38100" dist="38100" dir="2700000" algn="tl">
                    <a:srgbClr val="000000">
                      <a:alpha val="43137"/>
                    </a:srgbClr>
                  </a:outerShdw>
                </a:effectLst>
              </a:rPr>
              <a:t>Proposed</a:t>
            </a:r>
            <a:endParaRPr lang="en-GB" sz="900" b="1" dirty="0">
              <a:solidFill>
                <a:srgbClr val="0000FF"/>
              </a:solidFill>
              <a:effectLst>
                <a:outerShdw blurRad="38100" dist="38100" dir="2700000" algn="tl">
                  <a:srgbClr val="000000">
                    <a:alpha val="43137"/>
                  </a:srgbClr>
                </a:outerShdw>
              </a:effectLst>
            </a:endParaRPr>
          </a:p>
        </p:txBody>
      </p:sp>
      <p:sp>
        <p:nvSpPr>
          <p:cNvPr id="11" name="Rectangle 10">
            <a:extLst>
              <a:ext uri="{FF2B5EF4-FFF2-40B4-BE49-F238E27FC236}">
                <a16:creationId xmlns:a16="http://schemas.microsoft.com/office/drawing/2014/main" id="{435CFBEC-FE69-48DC-E5A6-41011700EFFC}"/>
              </a:ext>
            </a:extLst>
          </p:cNvPr>
          <p:cNvSpPr/>
          <p:nvPr/>
        </p:nvSpPr>
        <p:spPr>
          <a:xfrm rot="1896635">
            <a:off x="7849096" y="5069293"/>
            <a:ext cx="864000" cy="153888"/>
          </a:xfrm>
          <a:prstGeom prst="rect">
            <a:avLst/>
          </a:prstGeom>
          <a:noFill/>
          <a:ln>
            <a:noFill/>
          </a:ln>
          <a:effectLst>
            <a:innerShdw blurRad="63500" dist="50800" dir="2700000">
              <a:schemeClr val="bg1">
                <a:lumMod val="85000"/>
                <a:alpha val="50000"/>
              </a:schemeClr>
            </a:innerShdw>
          </a:effectLst>
        </p:spPr>
        <p:txBody>
          <a:bodyPr wrap="square" lIns="0" tIns="0" rIns="0" bIns="0">
            <a:spAutoFit/>
          </a:bodyPr>
          <a:lstStyle/>
          <a:p>
            <a:r>
              <a:rPr lang="en-CA" sz="1000" b="1" dirty="0">
                <a:solidFill>
                  <a:srgbClr val="0000FF"/>
                </a:solidFill>
                <a:effectLst>
                  <a:outerShdw blurRad="38100" dist="38100" dir="2700000" algn="tl">
                    <a:srgbClr val="000000">
                      <a:alpha val="43137"/>
                    </a:srgbClr>
                  </a:outerShdw>
                </a:effectLst>
              </a:rPr>
              <a:t>Huguenot</a:t>
            </a:r>
          </a:p>
        </p:txBody>
      </p:sp>
      <p:sp>
        <p:nvSpPr>
          <p:cNvPr id="12" name="Rectangle 11">
            <a:extLst>
              <a:ext uri="{FF2B5EF4-FFF2-40B4-BE49-F238E27FC236}">
                <a16:creationId xmlns:a16="http://schemas.microsoft.com/office/drawing/2014/main" id="{AEBD5FFF-E8D8-408B-7BCA-69AAE2A0791D}"/>
              </a:ext>
            </a:extLst>
          </p:cNvPr>
          <p:cNvSpPr/>
          <p:nvPr/>
        </p:nvSpPr>
        <p:spPr>
          <a:xfrm rot="2484992">
            <a:off x="7704640" y="4774889"/>
            <a:ext cx="432000" cy="153888"/>
          </a:xfrm>
          <a:prstGeom prst="rect">
            <a:avLst/>
          </a:prstGeom>
          <a:noFill/>
          <a:ln>
            <a:noFill/>
          </a:ln>
          <a:effectLst>
            <a:innerShdw blurRad="63500" dist="50800" dir="2700000">
              <a:schemeClr val="bg1">
                <a:lumMod val="85000"/>
                <a:alpha val="50000"/>
              </a:schemeClr>
            </a:innerShdw>
          </a:effectLst>
        </p:spPr>
        <p:txBody>
          <a:bodyPr wrap="square" lIns="0" tIns="0" rIns="0" bIns="0">
            <a:spAutoFit/>
          </a:bodyPr>
          <a:lstStyle/>
          <a:p>
            <a:r>
              <a:rPr lang="en-CA" sz="1000" b="1" dirty="0">
                <a:solidFill>
                  <a:srgbClr val="0000FF"/>
                </a:solidFill>
                <a:effectLst>
                  <a:outerShdw blurRad="38100" dist="38100" dir="2700000" algn="tl">
                    <a:srgbClr val="000000">
                      <a:alpha val="43137"/>
                    </a:srgbClr>
                  </a:outerShdw>
                </a:effectLst>
              </a:rPr>
              <a:t> to </a:t>
            </a:r>
          </a:p>
        </p:txBody>
      </p:sp>
      <p:cxnSp>
        <p:nvCxnSpPr>
          <p:cNvPr id="13" name="Straight Arrow Connector 12">
            <a:extLst>
              <a:ext uri="{FF2B5EF4-FFF2-40B4-BE49-F238E27FC236}">
                <a16:creationId xmlns:a16="http://schemas.microsoft.com/office/drawing/2014/main" id="{F9CB0990-7A0D-4233-C3D3-6E7B31AF1346}"/>
              </a:ext>
            </a:extLst>
          </p:cNvPr>
          <p:cNvCxnSpPr>
            <a:cxnSpLocks/>
          </p:cNvCxnSpPr>
          <p:nvPr/>
        </p:nvCxnSpPr>
        <p:spPr bwMode="auto">
          <a:xfrm>
            <a:off x="8585511" y="5322740"/>
            <a:ext cx="227776" cy="125437"/>
          </a:xfrm>
          <a:prstGeom prst="straightConnector1">
            <a:avLst/>
          </a:prstGeom>
          <a:noFill/>
          <a:ln w="12700" cap="flat" cmpd="sng" algn="ctr">
            <a:solidFill>
              <a:srgbClr val="0000FF"/>
            </a:solidFill>
            <a:prstDash val="sysDash"/>
            <a:round/>
            <a:headEnd type="none" w="med" len="lg"/>
            <a:tailEnd type="triangle" w="sm" len="med"/>
          </a:ln>
          <a:effectLst>
            <a:outerShdw blurRad="63500" sx="102000" sy="102000" algn="ctr" rotWithShape="0">
              <a:srgbClr val="FF00FF">
                <a:alpha val="40000"/>
              </a:srgbClr>
            </a:outerShdw>
          </a:effectLst>
        </p:spPr>
      </p:cxnSp>
      <p:sp>
        <p:nvSpPr>
          <p:cNvPr id="8" name="Rectangle 7">
            <a:extLst>
              <a:ext uri="{FF2B5EF4-FFF2-40B4-BE49-F238E27FC236}">
                <a16:creationId xmlns:a16="http://schemas.microsoft.com/office/drawing/2014/main" id="{D3D017AC-2F8F-5FAD-5F37-99B277492DC1}"/>
              </a:ext>
            </a:extLst>
          </p:cNvPr>
          <p:cNvSpPr/>
          <p:nvPr/>
        </p:nvSpPr>
        <p:spPr>
          <a:xfrm rot="2329310">
            <a:off x="4950805" y="3785820"/>
            <a:ext cx="652621" cy="159462"/>
          </a:xfrm>
          <a:prstGeom prst="rect">
            <a:avLst/>
          </a:prstGeom>
          <a:noFill/>
        </p:spPr>
        <p:txBody>
          <a:bodyPr wrap="square" lIns="36000" tIns="0" rIns="36000" bIns="36000">
            <a:spAutoFit/>
          </a:bodyPr>
          <a:lstStyle/>
          <a:p>
            <a:r>
              <a:rPr lang="en-GB" sz="800" dirty="0">
                <a:solidFill>
                  <a:schemeClr val="bg2">
                    <a:lumMod val="25000"/>
                  </a:schemeClr>
                </a:solidFill>
                <a:effectLst>
                  <a:outerShdw blurRad="38100" dist="38100" dir="2700000" algn="tl">
                    <a:srgbClr val="000000">
                      <a:alpha val="43137"/>
                    </a:srgbClr>
                  </a:outerShdw>
                </a:effectLst>
              </a:rPr>
              <a:t>Trend Mine</a:t>
            </a:r>
          </a:p>
        </p:txBody>
      </p:sp>
      <p:sp>
        <p:nvSpPr>
          <p:cNvPr id="10" name="Rectangle 9">
            <a:extLst>
              <a:ext uri="{FF2B5EF4-FFF2-40B4-BE49-F238E27FC236}">
                <a16:creationId xmlns:a16="http://schemas.microsoft.com/office/drawing/2014/main" id="{83E120B3-79E0-7EA1-6628-6BD8F633D2D8}"/>
              </a:ext>
            </a:extLst>
          </p:cNvPr>
          <p:cNvSpPr/>
          <p:nvPr/>
        </p:nvSpPr>
        <p:spPr>
          <a:xfrm rot="3529732">
            <a:off x="4919032" y="3784739"/>
            <a:ext cx="288000" cy="123111"/>
          </a:xfrm>
          <a:prstGeom prst="rect">
            <a:avLst/>
          </a:prstGeom>
          <a:noFill/>
        </p:spPr>
        <p:txBody>
          <a:bodyPr wrap="square" lIns="36000" tIns="0" rIns="36000" bIns="0">
            <a:spAutoFit/>
          </a:bodyPr>
          <a:lstStyle/>
          <a:p>
            <a:r>
              <a:rPr lang="en-GB" sz="800" dirty="0">
                <a:solidFill>
                  <a:schemeClr val="bg2">
                    <a:lumMod val="25000"/>
                  </a:schemeClr>
                </a:solidFill>
                <a:effectLst>
                  <a:outerShdw blurRad="38100" dist="38100" dir="2700000" algn="tl">
                    <a:srgbClr val="000000">
                      <a:alpha val="43137"/>
                    </a:srgbClr>
                  </a:outerShdw>
                </a:effectLst>
              </a:rPr>
              <a:t>Haul</a:t>
            </a:r>
          </a:p>
        </p:txBody>
      </p:sp>
      <p:sp>
        <p:nvSpPr>
          <p:cNvPr id="6" name="Rectangle 5">
            <a:extLst>
              <a:ext uri="{FF2B5EF4-FFF2-40B4-BE49-F238E27FC236}">
                <a16:creationId xmlns:a16="http://schemas.microsoft.com/office/drawing/2014/main" id="{A85DD632-9CA2-989B-DE6D-9F8E46AD7505}"/>
              </a:ext>
            </a:extLst>
          </p:cNvPr>
          <p:cNvSpPr/>
          <p:nvPr/>
        </p:nvSpPr>
        <p:spPr>
          <a:xfrm rot="1662746">
            <a:off x="5121049" y="3973577"/>
            <a:ext cx="324000" cy="123111"/>
          </a:xfrm>
          <a:prstGeom prst="rect">
            <a:avLst/>
          </a:prstGeom>
          <a:noFill/>
        </p:spPr>
        <p:txBody>
          <a:bodyPr wrap="square" lIns="36000" tIns="0" rIns="36000" bIns="0">
            <a:spAutoFit/>
          </a:bodyPr>
          <a:lstStyle/>
          <a:p>
            <a:r>
              <a:rPr lang="en-GB" sz="800" dirty="0">
                <a:solidFill>
                  <a:schemeClr val="bg2">
                    <a:lumMod val="25000"/>
                  </a:schemeClr>
                </a:solidFill>
                <a:effectLst>
                  <a:outerShdw blurRad="38100" dist="38100" dir="2700000" algn="tl">
                    <a:srgbClr val="000000">
                      <a:alpha val="43137"/>
                    </a:srgbClr>
                  </a:outerShdw>
                </a:effectLst>
              </a:rPr>
              <a:t>Road</a:t>
            </a:r>
          </a:p>
        </p:txBody>
      </p:sp>
    </p:spTree>
    <p:extLst>
      <p:ext uri="{BB962C8B-B14F-4D97-AF65-F5344CB8AC3E}">
        <p14:creationId xmlns:p14="http://schemas.microsoft.com/office/powerpoint/2010/main" val="1750678899"/>
      </p:ext>
    </p:extLst>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6">
            <a:extLst>
              <a:ext uri="{FF2B5EF4-FFF2-40B4-BE49-F238E27FC236}">
                <a16:creationId xmlns:a16="http://schemas.microsoft.com/office/drawing/2014/main" id="{7C49974D-9E68-4145-81D4-6C5622DCF05C}"/>
              </a:ext>
            </a:extLst>
          </p:cNvPr>
          <p:cNvSpPr txBox="1">
            <a:spLocks noChangeArrowheads="1"/>
          </p:cNvSpPr>
          <p:nvPr/>
        </p:nvSpPr>
        <p:spPr bwMode="gray">
          <a:xfrm>
            <a:off x="432000" y="468000"/>
            <a:ext cx="720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0941" rIns="0" bIns="50941" numCol="1" anchor="ctr" anchorCtr="0" compatLnSpc="1">
            <a:prstTxWarp prst="textNoShape">
              <a:avLst/>
            </a:prstTxWarp>
            <a:spAutoFit/>
          </a:bodyPr>
          <a:lstStyle>
            <a:lvl1pPr algn="l" defTabSz="1019175" rtl="0" eaLnBrk="1" fontAlgn="base" hangingPunct="1">
              <a:lnSpc>
                <a:spcPts val="2788"/>
              </a:lnSpc>
              <a:spcBef>
                <a:spcPct val="0"/>
              </a:spcBef>
              <a:spcAft>
                <a:spcPct val="0"/>
              </a:spcAft>
              <a:defRPr sz="2400">
                <a:solidFill>
                  <a:srgbClr val="FFFFFF"/>
                </a:solidFill>
                <a:latin typeface="+mj-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pPr fontAlgn="auto">
              <a:spcAft>
                <a:spcPts val="0"/>
              </a:spcAft>
              <a:defRPr/>
            </a:pPr>
            <a:r>
              <a:rPr lang="en-US" kern="0" dirty="0"/>
              <a:t>Colonial Projects Overview:</a:t>
            </a:r>
          </a:p>
        </p:txBody>
      </p:sp>
      <p:sp>
        <p:nvSpPr>
          <p:cNvPr id="6" name="Rectangle 3"/>
          <p:cNvSpPr txBox="1">
            <a:spLocks noChangeArrowheads="1"/>
          </p:cNvSpPr>
          <p:nvPr/>
        </p:nvSpPr>
        <p:spPr bwMode="gray">
          <a:xfrm>
            <a:off x="335280" y="1226820"/>
            <a:ext cx="4526280" cy="2049780"/>
          </a:xfrm>
          <a:prstGeom prst="rect">
            <a:avLst/>
          </a:prstGeom>
          <a:solidFill>
            <a:schemeClr val="bg1">
              <a:lumMod val="95000"/>
            </a:schemeClr>
          </a:solidFill>
          <a:ln>
            <a:noFill/>
          </a:ln>
        </p:spPr>
        <p:txBody>
          <a:bodyPr vert="horz" wrap="square" lIns="91429" tIns="36571" rIns="36571" bIns="36571" numCol="1" rtlCol="0" anchor="t" anchorCtr="0" compatLnSpc="1">
            <a:prstTxWarp prst="textNoShape">
              <a:avLst/>
            </a:prstTxWarp>
            <a:noAutofit/>
          </a:bodyPr>
          <a:lstStyle/>
          <a:p>
            <a:pPr algn="l" defTabSz="892175" fontAlgn="auto">
              <a:spcBef>
                <a:spcPts val="400"/>
              </a:spcBef>
              <a:spcAft>
                <a:spcPts val="600"/>
              </a:spcAft>
              <a:buClr>
                <a:srgbClr val="4A5535"/>
              </a:buClr>
              <a:buSzPct val="100000"/>
              <a:defRPr/>
            </a:pPr>
            <a:r>
              <a:rPr lang="en-US" sz="1400" b="1" kern="0" dirty="0">
                <a:effectLst>
                  <a:outerShdw blurRad="38100" dist="38100" dir="2700000" algn="tl">
                    <a:srgbClr val="000000">
                      <a:alpha val="43137"/>
                    </a:srgbClr>
                  </a:outerShdw>
                </a:effectLst>
                <a:cs typeface="Arial" pitchFamily="34" charset="0"/>
              </a:rPr>
              <a:t>Gordon Creek Project  (Flatbed)  2018 PEA Highlights</a:t>
            </a:r>
          </a:p>
          <a:p>
            <a:pPr marL="285750" indent="-285750" algn="l" defTabSz="892175" fontAlgn="auto">
              <a:spcBef>
                <a:spcPts val="400"/>
              </a:spcBef>
              <a:spcAft>
                <a:spcPts val="600"/>
              </a:spcAft>
              <a:buClr>
                <a:srgbClr val="4A5535"/>
              </a:buClr>
              <a:buSzPct val="100000"/>
              <a:buFont typeface="Arial" panose="020B0604020202020204" pitchFamily="34" charset="0"/>
              <a:buChar char="•"/>
              <a:defRPr/>
            </a:pPr>
            <a:r>
              <a:rPr lang="en-CA" sz="1400" kern="0" dirty="0">
                <a:latin typeface="Arial" pitchFamily="34" charset="0"/>
                <a:ea typeface="+mn-ea"/>
                <a:cs typeface="Arial" pitchFamily="34" charset="0"/>
              </a:rPr>
              <a:t>The Gordon Creek Project has an indicative after-tax (and royalty) NPV of US$691 million (CAD$898 million) using a 7.5% discount rate, and an IRR of 24.4%, based on a weighted average coking coal price of US$164.8 per tonne and a premium pulverized coal injection coal price of US$140.5 per tonne.</a:t>
            </a:r>
          </a:p>
        </p:txBody>
      </p:sp>
      <p:sp>
        <p:nvSpPr>
          <p:cNvPr id="7" name="Rectangle 3"/>
          <p:cNvSpPr txBox="1">
            <a:spLocks noChangeArrowheads="1"/>
          </p:cNvSpPr>
          <p:nvPr/>
        </p:nvSpPr>
        <p:spPr bwMode="gray">
          <a:xfrm>
            <a:off x="335280" y="3384000"/>
            <a:ext cx="9387840" cy="3674533"/>
          </a:xfrm>
          <a:prstGeom prst="rect">
            <a:avLst/>
          </a:prstGeom>
          <a:solidFill>
            <a:schemeClr val="bg1">
              <a:lumMod val="95000"/>
            </a:schemeClr>
          </a:solidFill>
          <a:ln>
            <a:noFill/>
          </a:ln>
        </p:spPr>
        <p:txBody>
          <a:bodyPr vert="horz" wrap="square" lIns="91429" tIns="36571" rIns="36571" bIns="36571" numCol="1" rtlCol="0" anchor="t" anchorCtr="0" compatLnSpc="1">
            <a:prstTxWarp prst="textNoShape">
              <a:avLst/>
            </a:prstTxWarp>
            <a:noAutofit/>
          </a:bodyPr>
          <a:lstStyle/>
          <a:p>
            <a:pPr marL="285750" indent="-285750" algn="l" defTabSz="892175" fontAlgn="auto">
              <a:spcBef>
                <a:spcPts val="400"/>
              </a:spcBef>
              <a:spcAft>
                <a:spcPts val="1200"/>
              </a:spcAft>
              <a:buClr>
                <a:srgbClr val="4A5535"/>
              </a:buClr>
              <a:buSzPct val="100000"/>
              <a:buFont typeface="Arial" panose="020B0604020202020204" pitchFamily="34" charset="0"/>
              <a:buChar char="•"/>
              <a:defRPr/>
            </a:pPr>
            <a:r>
              <a:rPr lang="en-CA" sz="1400" kern="0">
                <a:latin typeface="Arial" pitchFamily="34" charset="0"/>
                <a:ea typeface="+mn-ea"/>
                <a:cs typeface="Arial" pitchFamily="34" charset="0"/>
              </a:rPr>
              <a:t>The PEA </a:t>
            </a:r>
            <a:r>
              <a:rPr lang="en-CA" sz="1400" kern="0" dirty="0">
                <a:latin typeface="Arial" pitchFamily="34" charset="0"/>
                <a:ea typeface="+mn-ea"/>
                <a:cs typeface="Arial" pitchFamily="34" charset="0"/>
              </a:rPr>
              <a:t>is based on a conceptual underground mine plan that targets 111.6 million ROM tonnes of resource, with a yield of 51%, producing 57.4 million tonnes of clean coal over a mine life of 30 years.</a:t>
            </a:r>
          </a:p>
          <a:p>
            <a:pPr marL="285750" indent="-285750" algn="l" defTabSz="892175" fontAlgn="auto">
              <a:spcBef>
                <a:spcPts val="400"/>
              </a:spcBef>
              <a:spcAft>
                <a:spcPts val="1200"/>
              </a:spcAft>
              <a:buClr>
                <a:srgbClr val="4A5535"/>
              </a:buClr>
              <a:buSzPct val="100000"/>
              <a:buFont typeface="Arial" panose="020B0604020202020204" pitchFamily="34" charset="0"/>
              <a:buChar char="•"/>
              <a:defRPr/>
            </a:pPr>
            <a:r>
              <a:rPr lang="en-CA" sz="1400" kern="0" dirty="0">
                <a:latin typeface="Arial" pitchFamily="34" charset="0"/>
                <a:ea typeface="+mn-ea"/>
                <a:cs typeface="Arial" pitchFamily="34" charset="0"/>
              </a:rPr>
              <a:t>Geological modeling and resource estimation of the Gordon Creek deposit have identified an Inferred coal resource of 298 million tonnes.</a:t>
            </a:r>
          </a:p>
          <a:p>
            <a:pPr marL="285750" indent="-285750" algn="l" defTabSz="892175" fontAlgn="auto">
              <a:spcBef>
                <a:spcPts val="400"/>
              </a:spcBef>
              <a:spcAft>
                <a:spcPts val="1200"/>
              </a:spcAft>
              <a:buClr>
                <a:srgbClr val="4A5535"/>
              </a:buClr>
              <a:buSzPct val="100000"/>
              <a:buFont typeface="Arial" panose="020B0604020202020204" pitchFamily="34" charset="0"/>
              <a:buChar char="•"/>
              <a:defRPr/>
            </a:pPr>
            <a:r>
              <a:rPr lang="en-CA" sz="1400" kern="0" dirty="0">
                <a:latin typeface="Arial" pitchFamily="34" charset="0"/>
                <a:ea typeface="+mn-ea"/>
                <a:cs typeface="Arial" pitchFamily="34" charset="0"/>
              </a:rPr>
              <a:t>In full mine operation, projected clean coal production ranges from 1.6 to 2.6 Mtpa, and averages approximately 1.9 Mtpa.</a:t>
            </a:r>
          </a:p>
          <a:p>
            <a:pPr marL="285750" indent="-285750" algn="l" defTabSz="892175" fontAlgn="auto">
              <a:spcBef>
                <a:spcPts val="400"/>
              </a:spcBef>
              <a:spcAft>
                <a:spcPts val="1200"/>
              </a:spcAft>
              <a:buClr>
                <a:srgbClr val="4A5535"/>
              </a:buClr>
              <a:buSzPct val="100000"/>
              <a:buFont typeface="Arial" panose="020B0604020202020204" pitchFamily="34" charset="0"/>
              <a:buChar char="•"/>
              <a:defRPr/>
            </a:pPr>
            <a:r>
              <a:rPr lang="en-CA" sz="1400" kern="0" dirty="0">
                <a:latin typeface="Arial" pitchFamily="34" charset="0"/>
                <a:ea typeface="+mn-ea"/>
                <a:cs typeface="Arial" pitchFamily="34" charset="0"/>
              </a:rPr>
              <a:t>The pre-production capital cost for the underground mine is estimated at US$300 million, with additional sustaining capital of US$406 million over the LOM. The proposed payback of initial capital is estimated to be within three years from the start of coal production.</a:t>
            </a:r>
          </a:p>
          <a:p>
            <a:pPr marL="285750" indent="-285750" algn="l" defTabSz="892175" fontAlgn="auto">
              <a:spcBef>
                <a:spcPts val="400"/>
              </a:spcBef>
              <a:spcAft>
                <a:spcPts val="1200"/>
              </a:spcAft>
              <a:buClr>
                <a:srgbClr val="4A5535"/>
              </a:buClr>
              <a:buSzPct val="100000"/>
              <a:buFont typeface="Arial" panose="020B0604020202020204" pitchFamily="34" charset="0"/>
              <a:buChar char="•"/>
              <a:defRPr/>
            </a:pPr>
            <a:r>
              <a:rPr lang="en-CA" sz="1400" kern="0" dirty="0">
                <a:latin typeface="Arial" pitchFamily="34" charset="0"/>
                <a:ea typeface="+mn-ea"/>
                <a:cs typeface="Arial" pitchFamily="34" charset="0"/>
              </a:rPr>
              <a:t>Gordon Creek’s FOB cost is estimated at US$80.91 (CAD$105.19) per clean coal tonne. This includes direct mine site costs of US$41.16 per tonne, offsite costs (transportation and port charges) of US$25.42 per tonne and indirect costs of US$14.33 per tonne.</a:t>
            </a:r>
          </a:p>
        </p:txBody>
      </p:sp>
      <p:graphicFrame>
        <p:nvGraphicFramePr>
          <p:cNvPr id="8" name="Table 7"/>
          <p:cNvGraphicFramePr>
            <a:graphicFrameLocks noGrp="1"/>
          </p:cNvGraphicFramePr>
          <p:nvPr>
            <p:extLst>
              <p:ext uri="{D42A27DB-BD31-4B8C-83A1-F6EECF244321}">
                <p14:modId xmlns:p14="http://schemas.microsoft.com/office/powerpoint/2010/main" val="417142803"/>
              </p:ext>
            </p:extLst>
          </p:nvPr>
        </p:nvGraphicFramePr>
        <p:xfrm>
          <a:off x="5117048" y="1260000"/>
          <a:ext cx="4606072" cy="1995148"/>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1325064">
                  <a:extLst>
                    <a:ext uri="{9D8B030D-6E8A-4147-A177-3AD203B41FA5}">
                      <a16:colId xmlns:a16="http://schemas.microsoft.com/office/drawing/2014/main" val="20000"/>
                    </a:ext>
                  </a:extLst>
                </a:gridCol>
                <a:gridCol w="980589">
                  <a:extLst>
                    <a:ext uri="{9D8B030D-6E8A-4147-A177-3AD203B41FA5}">
                      <a16:colId xmlns:a16="http://schemas.microsoft.com/office/drawing/2014/main" val="20001"/>
                    </a:ext>
                  </a:extLst>
                </a:gridCol>
                <a:gridCol w="847307">
                  <a:extLst>
                    <a:ext uri="{9D8B030D-6E8A-4147-A177-3AD203B41FA5}">
                      <a16:colId xmlns:a16="http://schemas.microsoft.com/office/drawing/2014/main" val="20002"/>
                    </a:ext>
                  </a:extLst>
                </a:gridCol>
                <a:gridCol w="599778">
                  <a:extLst>
                    <a:ext uri="{9D8B030D-6E8A-4147-A177-3AD203B41FA5}">
                      <a16:colId xmlns:a16="http://schemas.microsoft.com/office/drawing/2014/main" val="20003"/>
                    </a:ext>
                  </a:extLst>
                </a:gridCol>
                <a:gridCol w="853334">
                  <a:extLst>
                    <a:ext uri="{9D8B030D-6E8A-4147-A177-3AD203B41FA5}">
                      <a16:colId xmlns:a16="http://schemas.microsoft.com/office/drawing/2014/main" val="20004"/>
                    </a:ext>
                  </a:extLst>
                </a:gridCol>
              </a:tblGrid>
              <a:tr h="608993">
                <a:tc rowSpan="2">
                  <a:txBody>
                    <a:bodyPr/>
                    <a:lstStyle/>
                    <a:p>
                      <a:pPr algn="ctr" fontAlgn="ctr"/>
                      <a:r>
                        <a:rPr lang="en-CA" sz="1200" b="1" u="none" strike="noStrike">
                          <a:effectLst/>
                          <a:latin typeface="Arial" panose="020B0604020202020204" pitchFamily="34" charset="0"/>
                          <a:cs typeface="Arial" panose="020B0604020202020204" pitchFamily="34" charset="0"/>
                        </a:rPr>
                        <a:t>PEA 2018</a:t>
                      </a:r>
                      <a:endParaRPr lang="en-CA" sz="1000" b="1" u="none" strike="noStrike">
                        <a:effectLst/>
                        <a:latin typeface="Arial" panose="020B0604020202020204" pitchFamily="34" charset="0"/>
                        <a:cs typeface="Arial" panose="020B0604020202020204" pitchFamily="34" charset="0"/>
                      </a:endParaRPr>
                    </a:p>
                    <a:p>
                      <a:pPr algn="ctr" fontAlgn="ctr"/>
                      <a:r>
                        <a:rPr lang="en-CA" sz="1000" b="1" u="none" strike="noStrike">
                          <a:effectLst/>
                          <a:latin typeface="Arial" panose="020B0604020202020204" pitchFamily="34" charset="0"/>
                          <a:cs typeface="Arial" panose="020B0604020202020204" pitchFamily="34" charset="0"/>
                        </a:rPr>
                        <a:t>Overall Average Coal Price/Tonne</a:t>
                      </a:r>
                      <a:endParaRPr lang="en-GB" sz="1000" b="1" i="0" u="none" strike="noStrike">
                        <a:solidFill>
                          <a:srgbClr val="000000"/>
                        </a:solidFill>
                        <a:effectLst/>
                        <a:latin typeface="Arial" panose="020B0604020202020204" pitchFamily="34" charset="0"/>
                        <a:cs typeface="Arial" panose="020B0604020202020204" pitchFamily="34" charset="0"/>
                      </a:endParaRPr>
                    </a:p>
                  </a:txBody>
                  <a:tcPr marL="85725" marR="0" marT="0" marB="0" anchor="ctr">
                    <a:gradFill flip="none" rotWithShape="1">
                      <a:gsLst>
                        <a:gs pos="0">
                          <a:srgbClr val="5E9EFF"/>
                        </a:gs>
                        <a:gs pos="0">
                          <a:schemeClr val="bg1">
                            <a:lumMod val="95000"/>
                          </a:schemeClr>
                        </a:gs>
                        <a:gs pos="100000">
                          <a:srgbClr val="C4D6EB"/>
                        </a:gs>
                        <a:gs pos="100000">
                          <a:srgbClr val="FFEBFA"/>
                        </a:gs>
                      </a:gsLst>
                      <a:lin ang="5400000" scaled="0"/>
                      <a:tileRect r="-100000" b="-100000"/>
                    </a:gradFill>
                  </a:tcPr>
                </a:tc>
                <a:tc gridSpan="4">
                  <a:txBody>
                    <a:bodyPr/>
                    <a:lstStyle/>
                    <a:p>
                      <a:pPr algn="ctr" fontAlgn="ctr"/>
                      <a:r>
                        <a:rPr lang="en-CA" sz="1400" b="1" i="0" u="none" strike="noStrike">
                          <a:solidFill>
                            <a:srgbClr val="000000"/>
                          </a:solidFill>
                          <a:effectLst/>
                          <a:latin typeface="Times New Roman" panose="02020603050405020304" pitchFamily="18" charset="0"/>
                          <a:cs typeface="Times New Roman" panose="02020603050405020304" pitchFamily="18" charset="0"/>
                        </a:rPr>
                        <a:t>Gordon Creek Project (Flatbed)</a:t>
                      </a:r>
                    </a:p>
                    <a:p>
                      <a:pPr algn="ctr" fontAlgn="ctr"/>
                      <a:endParaRPr lang="en-CA" sz="200" b="1" i="0" u="none" strike="noStrike">
                        <a:solidFill>
                          <a:srgbClr val="000000"/>
                        </a:solidFill>
                        <a:effectLst/>
                        <a:latin typeface="Arial" panose="020B0604020202020204" pitchFamily="34" charset="0"/>
                        <a:cs typeface="Arial" panose="020B0604020202020204" pitchFamily="34" charset="0"/>
                      </a:endParaRPr>
                    </a:p>
                    <a:p>
                      <a:pPr algn="ctr" fontAlgn="ctr"/>
                      <a:r>
                        <a:rPr lang="en-CA" sz="1000" b="1" i="0" u="none" strike="noStrike">
                          <a:solidFill>
                            <a:srgbClr val="000000"/>
                          </a:solidFill>
                          <a:effectLst/>
                          <a:latin typeface="Arial" panose="020B0604020202020204" pitchFamily="34" charset="0"/>
                          <a:cs typeface="Arial" panose="020B0604020202020204" pitchFamily="34" charset="0"/>
                        </a:rPr>
                        <a:t>NPV (millions) at Varying Discount Rates with IRR</a:t>
                      </a:r>
                      <a:endParaRPr lang="en-AU" sz="1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flip="none" rotWithShape="1">
                      <a:gsLst>
                        <a:gs pos="0">
                          <a:srgbClr val="5E9EFF"/>
                        </a:gs>
                        <a:gs pos="0">
                          <a:schemeClr val="bg1">
                            <a:lumMod val="95000"/>
                          </a:schemeClr>
                        </a:gs>
                        <a:gs pos="100000">
                          <a:srgbClr val="C4D6EB"/>
                        </a:gs>
                        <a:gs pos="100000">
                          <a:srgbClr val="FFEBFA"/>
                        </a:gs>
                      </a:gsLst>
                      <a:lin ang="5400000" scaled="0"/>
                      <a:tileRect r="-100000" b="-100000"/>
                    </a:gradFill>
                  </a:tcPr>
                </a:tc>
                <a:tc hMerge="1">
                  <a:txBody>
                    <a:bodyPr/>
                    <a:lstStyle/>
                    <a:p>
                      <a:endParaRPr lang="en-GB"/>
                    </a:p>
                  </a:txBody>
                  <a:tcPr/>
                </a:tc>
                <a:tc hMerge="1">
                  <a:txBody>
                    <a:bodyPr/>
                    <a:lstStyle/>
                    <a:p>
                      <a:pPr algn="ctr" fontAlgn="ctr"/>
                      <a:endParaRPr lang="en-CA" sz="8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hMerge="1">
                  <a:txBody>
                    <a:bodyPr/>
                    <a:lstStyle/>
                    <a:p>
                      <a:endParaRPr lang="en-GB"/>
                    </a:p>
                  </a:txBody>
                  <a:tcPr/>
                </a:tc>
                <a:extLst>
                  <a:ext uri="{0D108BD9-81ED-4DB2-BD59-A6C34878D82A}">
                    <a16:rowId xmlns:a16="http://schemas.microsoft.com/office/drawing/2014/main" val="10000"/>
                  </a:ext>
                </a:extLst>
              </a:tr>
              <a:tr h="303939">
                <a:tc vMerge="1">
                  <a:txBody>
                    <a:bodyPr/>
                    <a:lstStyle/>
                    <a:p>
                      <a:pPr algn="l" fontAlgn="ctr"/>
                      <a:endParaRPr lang="en-GB" sz="900" b="0" i="0" u="none" strike="noStrike">
                        <a:solidFill>
                          <a:srgbClr val="000000"/>
                        </a:solidFill>
                        <a:effectLst/>
                        <a:latin typeface="Arial" panose="020B0604020202020204" pitchFamily="34" charset="0"/>
                        <a:cs typeface="Arial" panose="020B0604020202020204" pitchFamily="34" charset="0"/>
                      </a:endParaRPr>
                    </a:p>
                  </a:txBody>
                  <a:tcPr marL="85725" marR="0" marT="0" marB="0" anchor="ctr"/>
                </a:tc>
                <a:tc>
                  <a:txBody>
                    <a:bodyPr/>
                    <a:lstStyle/>
                    <a:p>
                      <a:pPr algn="ctr" fontAlgn="ctr"/>
                      <a:r>
                        <a:rPr lang="en-AU" sz="1000" b="1" i="0" u="none" strike="noStrike">
                          <a:solidFill>
                            <a:srgbClr val="000000"/>
                          </a:solidFill>
                          <a:effectLst/>
                          <a:latin typeface="Arial" panose="020B0604020202020204" pitchFamily="34" charset="0"/>
                          <a:cs typeface="Arial" panose="020B0604020202020204" pitchFamily="34" charset="0"/>
                        </a:rPr>
                        <a:t>5%</a:t>
                      </a:r>
                    </a:p>
                  </a:txBody>
                  <a:tcPr marL="0" marR="0" marT="0" marB="0" anchor="ctr">
                    <a:gradFill flip="none" rotWithShape="1">
                      <a:gsLst>
                        <a:gs pos="0">
                          <a:srgbClr val="5E9EFF"/>
                        </a:gs>
                        <a:gs pos="0">
                          <a:schemeClr val="bg1">
                            <a:lumMod val="95000"/>
                          </a:schemeClr>
                        </a:gs>
                        <a:gs pos="100000">
                          <a:srgbClr val="C4D6EB"/>
                        </a:gs>
                        <a:gs pos="100000">
                          <a:srgbClr val="FFEBFA"/>
                        </a:gs>
                      </a:gsLst>
                      <a:lin ang="5400000" scaled="0"/>
                      <a:tileRect r="-100000" b="-100000"/>
                    </a:gradFill>
                  </a:tcPr>
                </a:tc>
                <a:tc>
                  <a:txBody>
                    <a:bodyPr/>
                    <a:lstStyle/>
                    <a:p>
                      <a:pPr algn="ctr" fontAlgn="ctr"/>
                      <a:r>
                        <a:rPr lang="en-AU" sz="1000" b="1" i="0" u="none" strike="noStrike">
                          <a:solidFill>
                            <a:srgbClr val="000000"/>
                          </a:solidFill>
                          <a:effectLst/>
                          <a:latin typeface="Arial" panose="020B0604020202020204" pitchFamily="34" charset="0"/>
                          <a:cs typeface="Arial" panose="020B0604020202020204" pitchFamily="34" charset="0"/>
                        </a:rPr>
                        <a:t>7.5%</a:t>
                      </a:r>
                    </a:p>
                  </a:txBody>
                  <a:tcPr marL="0" marR="0" marT="0" marB="0" anchor="ctr">
                    <a:gradFill flip="none" rotWithShape="1">
                      <a:gsLst>
                        <a:gs pos="0">
                          <a:srgbClr val="5E9EFF"/>
                        </a:gs>
                        <a:gs pos="0">
                          <a:schemeClr val="bg1">
                            <a:lumMod val="95000"/>
                          </a:schemeClr>
                        </a:gs>
                        <a:gs pos="100000">
                          <a:srgbClr val="C4D6EB"/>
                        </a:gs>
                        <a:gs pos="100000">
                          <a:srgbClr val="FFEBFA"/>
                        </a:gs>
                      </a:gsLst>
                      <a:lin ang="5400000" scaled="0"/>
                      <a:tileRect r="-100000" b="-100000"/>
                    </a:gradFill>
                  </a:tcPr>
                </a:tc>
                <a:tc>
                  <a:txBody>
                    <a:bodyPr/>
                    <a:lstStyle/>
                    <a:p>
                      <a:pPr algn="ctr" fontAlgn="ctr"/>
                      <a:r>
                        <a:rPr lang="en-AU" sz="1000" b="1" i="0" u="none" strike="noStrike">
                          <a:solidFill>
                            <a:srgbClr val="000000"/>
                          </a:solidFill>
                          <a:effectLst/>
                          <a:latin typeface="Arial" panose="020B0604020202020204" pitchFamily="34" charset="0"/>
                          <a:cs typeface="Arial" panose="020B0604020202020204" pitchFamily="34" charset="0"/>
                        </a:rPr>
                        <a:t>10%</a:t>
                      </a:r>
                    </a:p>
                  </a:txBody>
                  <a:tcPr marL="0" marR="0" marT="0" marB="0" anchor="ctr">
                    <a:gradFill flip="none" rotWithShape="1">
                      <a:gsLst>
                        <a:gs pos="0">
                          <a:srgbClr val="5E9EFF"/>
                        </a:gs>
                        <a:gs pos="0">
                          <a:schemeClr val="bg1">
                            <a:lumMod val="95000"/>
                          </a:schemeClr>
                        </a:gs>
                        <a:gs pos="100000">
                          <a:srgbClr val="C4D6EB"/>
                        </a:gs>
                        <a:gs pos="100000">
                          <a:srgbClr val="FFEBFA"/>
                        </a:gs>
                      </a:gsLst>
                      <a:lin ang="5400000" scaled="0"/>
                      <a:tileRect r="-100000" b="-100000"/>
                    </a:gradFill>
                  </a:tcPr>
                </a:tc>
                <a:tc>
                  <a:txBody>
                    <a:bodyPr/>
                    <a:lstStyle/>
                    <a:p>
                      <a:pPr algn="ctr" fontAlgn="ctr"/>
                      <a:r>
                        <a:rPr lang="en-AU" sz="1000" b="1" i="0" u="none" strike="noStrike">
                          <a:solidFill>
                            <a:srgbClr val="000000"/>
                          </a:solidFill>
                          <a:effectLst/>
                          <a:latin typeface="Arial" panose="020B0604020202020204" pitchFamily="34" charset="0"/>
                          <a:cs typeface="Arial" panose="020B0604020202020204" pitchFamily="34" charset="0"/>
                        </a:rPr>
                        <a:t>IRR%</a:t>
                      </a:r>
                    </a:p>
                  </a:txBody>
                  <a:tcPr marL="0" marR="0" marT="0" marB="0" anchor="ctr">
                    <a:gradFill flip="none" rotWithShape="1">
                      <a:gsLst>
                        <a:gs pos="0">
                          <a:srgbClr val="5E9EFF"/>
                        </a:gs>
                        <a:gs pos="0">
                          <a:schemeClr val="bg1">
                            <a:lumMod val="95000"/>
                          </a:schemeClr>
                        </a:gs>
                        <a:gs pos="100000">
                          <a:srgbClr val="C4D6EB"/>
                        </a:gs>
                        <a:gs pos="100000">
                          <a:srgbClr val="FFEBFA"/>
                        </a:gs>
                      </a:gsLst>
                      <a:lin ang="5400000" scaled="0"/>
                      <a:tileRect r="-100000" b="-100000"/>
                    </a:gradFill>
                  </a:tcPr>
                </a:tc>
                <a:extLst>
                  <a:ext uri="{0D108BD9-81ED-4DB2-BD59-A6C34878D82A}">
                    <a16:rowId xmlns:a16="http://schemas.microsoft.com/office/drawing/2014/main" val="10001"/>
                  </a:ext>
                </a:extLst>
              </a:tr>
              <a:tr h="331595">
                <a:tc>
                  <a:txBody>
                    <a:bodyPr/>
                    <a:lstStyle/>
                    <a:p>
                      <a:pPr algn="ctr" fontAlgn="ctr"/>
                      <a:r>
                        <a:rPr lang="en-AU" sz="1200" b="0" i="0" u="none" strike="noStrike">
                          <a:solidFill>
                            <a:srgbClr val="000000"/>
                          </a:solidFill>
                          <a:effectLst/>
                          <a:latin typeface="Arial" panose="020B0604020202020204" pitchFamily="34" charset="0"/>
                          <a:cs typeface="Arial" panose="020B0604020202020204" pitchFamily="34" charset="0"/>
                        </a:rPr>
                        <a:t>US$160.5</a:t>
                      </a:r>
                    </a:p>
                  </a:txBody>
                  <a:tcPr marL="85725" marR="0" marT="0" marB="0" anchor="ctr">
                    <a:gradFill flip="none" rotWithShape="1">
                      <a:gsLst>
                        <a:gs pos="0">
                          <a:srgbClr val="5E9EFF"/>
                        </a:gs>
                        <a:gs pos="0">
                          <a:schemeClr val="bg1">
                            <a:lumMod val="95000"/>
                          </a:schemeClr>
                        </a:gs>
                        <a:gs pos="100000">
                          <a:srgbClr val="C4D6EB"/>
                        </a:gs>
                        <a:gs pos="100000">
                          <a:srgbClr val="FFEBFA"/>
                        </a:gs>
                      </a:gsLst>
                      <a:lin ang="5400000" scaled="0"/>
                      <a:tileRect r="-100000" b="-100000"/>
                    </a:gradFill>
                  </a:tcPr>
                </a:tc>
                <a:tc>
                  <a:txBody>
                    <a:bodyPr/>
                    <a:lstStyle/>
                    <a:p>
                      <a:pPr algn="ctr" fontAlgn="ctr"/>
                      <a:r>
                        <a:rPr lang="en-AU" sz="1200" b="0" i="0" u="none" strike="noStrike">
                          <a:solidFill>
                            <a:srgbClr val="000000"/>
                          </a:solidFill>
                          <a:effectLst/>
                          <a:latin typeface="Arial" panose="020B0604020202020204" pitchFamily="34" charset="0"/>
                          <a:cs typeface="Arial" panose="020B0604020202020204" pitchFamily="34" charset="0"/>
                        </a:rPr>
                        <a:t>$1,081</a:t>
                      </a:r>
                    </a:p>
                  </a:txBody>
                  <a:tcPr marL="0" marR="0" marT="0" marB="0" anchor="ctr">
                    <a:gradFill flip="none" rotWithShape="1">
                      <a:gsLst>
                        <a:gs pos="0">
                          <a:srgbClr val="5E9EFF"/>
                        </a:gs>
                        <a:gs pos="0">
                          <a:schemeClr val="bg1">
                            <a:lumMod val="95000"/>
                          </a:schemeClr>
                        </a:gs>
                        <a:gs pos="100000">
                          <a:srgbClr val="C4D6EB"/>
                        </a:gs>
                        <a:gs pos="100000">
                          <a:srgbClr val="FFEBFA"/>
                        </a:gs>
                      </a:gsLst>
                      <a:lin ang="5400000" scaled="0"/>
                      <a:tileRect r="-100000" b="-100000"/>
                    </a:gradFill>
                  </a:tcPr>
                </a:tc>
                <a:tc>
                  <a:txBody>
                    <a:bodyPr/>
                    <a:lstStyle/>
                    <a:p>
                      <a:pPr algn="ctr" fontAlgn="ctr"/>
                      <a:r>
                        <a:rPr lang="en-AU" sz="1200" b="0" i="0" u="none" strike="noStrike">
                          <a:solidFill>
                            <a:srgbClr val="000000"/>
                          </a:solidFill>
                          <a:effectLst/>
                          <a:latin typeface="Arial" panose="020B0604020202020204" pitchFamily="34" charset="0"/>
                          <a:cs typeface="Arial" panose="020B0604020202020204" pitchFamily="34" charset="0"/>
                        </a:rPr>
                        <a:t>$691</a:t>
                      </a:r>
                    </a:p>
                  </a:txBody>
                  <a:tcPr marL="0" marR="0" marT="0" marB="0" anchor="ctr">
                    <a:gradFill flip="none" rotWithShape="1">
                      <a:gsLst>
                        <a:gs pos="0">
                          <a:srgbClr val="5E9EFF"/>
                        </a:gs>
                        <a:gs pos="0">
                          <a:schemeClr val="bg1">
                            <a:lumMod val="95000"/>
                          </a:schemeClr>
                        </a:gs>
                        <a:gs pos="100000">
                          <a:srgbClr val="C4D6EB"/>
                        </a:gs>
                        <a:gs pos="100000">
                          <a:srgbClr val="FFEBFA"/>
                        </a:gs>
                      </a:gsLst>
                      <a:lin ang="5400000" scaled="0"/>
                      <a:tileRect r="-100000" b="-100000"/>
                    </a:gradFill>
                  </a:tcPr>
                </a:tc>
                <a:tc>
                  <a:txBody>
                    <a:bodyPr/>
                    <a:lstStyle/>
                    <a:p>
                      <a:pPr algn="ctr" fontAlgn="ctr"/>
                      <a:r>
                        <a:rPr lang="en-AU" sz="1200" b="0" i="0" u="none" strike="noStrike">
                          <a:solidFill>
                            <a:srgbClr val="000000"/>
                          </a:solidFill>
                          <a:effectLst/>
                          <a:latin typeface="Arial" panose="020B0604020202020204" pitchFamily="34" charset="0"/>
                          <a:cs typeface="Arial" panose="020B0604020202020204" pitchFamily="34" charset="0"/>
                        </a:rPr>
                        <a:t>$446</a:t>
                      </a:r>
                    </a:p>
                  </a:txBody>
                  <a:tcPr marL="0" marR="0" marT="0" marB="0" anchor="ctr">
                    <a:gradFill flip="none" rotWithShape="1">
                      <a:gsLst>
                        <a:gs pos="0">
                          <a:srgbClr val="5E9EFF"/>
                        </a:gs>
                        <a:gs pos="0">
                          <a:schemeClr val="bg1">
                            <a:lumMod val="95000"/>
                          </a:schemeClr>
                        </a:gs>
                        <a:gs pos="100000">
                          <a:srgbClr val="C4D6EB"/>
                        </a:gs>
                        <a:gs pos="100000">
                          <a:srgbClr val="FFEBFA"/>
                        </a:gs>
                      </a:gsLst>
                      <a:lin ang="5400000" scaled="0"/>
                      <a:tileRect r="-100000" b="-100000"/>
                    </a:gradFill>
                  </a:tcPr>
                </a:tc>
                <a:tc>
                  <a:txBody>
                    <a:bodyPr/>
                    <a:lstStyle/>
                    <a:p>
                      <a:pPr algn="ctr" fontAlgn="ctr"/>
                      <a:r>
                        <a:rPr lang="en-AU" sz="1200" b="0" i="0" u="none" strike="noStrike">
                          <a:solidFill>
                            <a:srgbClr val="000000"/>
                          </a:solidFill>
                          <a:effectLst/>
                          <a:latin typeface="Arial" panose="020B0604020202020204" pitchFamily="34" charset="0"/>
                          <a:cs typeface="Arial" panose="020B0604020202020204" pitchFamily="34" charset="0"/>
                        </a:rPr>
                        <a:t>24.4%</a:t>
                      </a:r>
                    </a:p>
                  </a:txBody>
                  <a:tcPr marL="0" marR="0" marT="0" marB="0" anchor="ctr">
                    <a:gradFill flip="none" rotWithShape="1">
                      <a:gsLst>
                        <a:gs pos="0">
                          <a:srgbClr val="5E9EFF"/>
                        </a:gs>
                        <a:gs pos="0">
                          <a:schemeClr val="bg1">
                            <a:lumMod val="95000"/>
                          </a:schemeClr>
                        </a:gs>
                        <a:gs pos="100000">
                          <a:srgbClr val="C4D6EB"/>
                        </a:gs>
                        <a:gs pos="100000">
                          <a:srgbClr val="FFEBFA"/>
                        </a:gs>
                      </a:gsLst>
                      <a:lin ang="5400000" scaled="0"/>
                      <a:tileRect r="-100000" b="-100000"/>
                    </a:gradFill>
                  </a:tcPr>
                </a:tc>
                <a:extLst>
                  <a:ext uri="{0D108BD9-81ED-4DB2-BD59-A6C34878D82A}">
                    <a16:rowId xmlns:a16="http://schemas.microsoft.com/office/drawing/2014/main" val="10002"/>
                  </a:ext>
                </a:extLst>
              </a:tr>
              <a:tr h="341644">
                <a:tc>
                  <a:txBody>
                    <a:bodyPr/>
                    <a:lstStyle/>
                    <a:p>
                      <a:pPr algn="ctr" fontAlgn="ctr"/>
                      <a:r>
                        <a:rPr lang="en-AU" sz="1200" b="0" i="0" u="none" strike="noStrike">
                          <a:solidFill>
                            <a:srgbClr val="000000"/>
                          </a:solidFill>
                          <a:effectLst/>
                          <a:latin typeface="Arial" panose="020B0604020202020204" pitchFamily="34" charset="0"/>
                          <a:cs typeface="Arial" panose="020B0604020202020204" pitchFamily="34" charset="0"/>
                        </a:rPr>
                        <a:t>CAD$208.7</a:t>
                      </a:r>
                    </a:p>
                  </a:txBody>
                  <a:tcPr marL="85725" marR="0" marT="0" marB="0" anchor="ctr">
                    <a:gradFill flip="none" rotWithShape="1">
                      <a:gsLst>
                        <a:gs pos="0">
                          <a:srgbClr val="5E9EFF"/>
                        </a:gs>
                        <a:gs pos="0">
                          <a:schemeClr val="bg1">
                            <a:lumMod val="95000"/>
                          </a:schemeClr>
                        </a:gs>
                        <a:gs pos="100000">
                          <a:srgbClr val="C4D6EB"/>
                        </a:gs>
                        <a:gs pos="100000">
                          <a:srgbClr val="FFEBFA"/>
                        </a:gs>
                      </a:gsLst>
                      <a:lin ang="5400000" scaled="0"/>
                      <a:tileRect r="-100000" b="-100000"/>
                    </a:gradFill>
                  </a:tcPr>
                </a:tc>
                <a:tc>
                  <a:txBody>
                    <a:bodyPr/>
                    <a:lstStyle/>
                    <a:p>
                      <a:pPr algn="ctr" fontAlgn="ctr"/>
                      <a:r>
                        <a:rPr lang="en-AU" sz="1200" b="0" i="0" u="none" strike="noStrike">
                          <a:solidFill>
                            <a:srgbClr val="000000"/>
                          </a:solidFill>
                          <a:effectLst/>
                          <a:latin typeface="Arial" panose="020B0604020202020204" pitchFamily="34" charset="0"/>
                          <a:cs typeface="Arial" panose="020B0604020202020204" pitchFamily="34" charset="0"/>
                        </a:rPr>
                        <a:t>$1,405</a:t>
                      </a:r>
                    </a:p>
                  </a:txBody>
                  <a:tcPr marL="0" marR="0" marT="0" marB="0" anchor="ctr">
                    <a:gradFill flip="none" rotWithShape="1">
                      <a:gsLst>
                        <a:gs pos="0">
                          <a:srgbClr val="5E9EFF"/>
                        </a:gs>
                        <a:gs pos="0">
                          <a:schemeClr val="bg1">
                            <a:lumMod val="95000"/>
                          </a:schemeClr>
                        </a:gs>
                        <a:gs pos="100000">
                          <a:srgbClr val="C4D6EB"/>
                        </a:gs>
                        <a:gs pos="100000">
                          <a:srgbClr val="FFEBFA"/>
                        </a:gs>
                      </a:gsLst>
                      <a:lin ang="5400000" scaled="0"/>
                      <a:tileRect r="-100000" b="-100000"/>
                    </a:gradFill>
                  </a:tcPr>
                </a:tc>
                <a:tc>
                  <a:txBody>
                    <a:bodyPr/>
                    <a:lstStyle/>
                    <a:p>
                      <a:pPr algn="ctr" fontAlgn="ctr"/>
                      <a:r>
                        <a:rPr lang="en-AU" sz="1200" b="0" i="0" u="none" strike="noStrike">
                          <a:solidFill>
                            <a:srgbClr val="000000"/>
                          </a:solidFill>
                          <a:effectLst/>
                          <a:latin typeface="Arial" panose="020B0604020202020204" pitchFamily="34" charset="0"/>
                          <a:cs typeface="Arial" panose="020B0604020202020204" pitchFamily="34" charset="0"/>
                        </a:rPr>
                        <a:t>$898</a:t>
                      </a:r>
                    </a:p>
                  </a:txBody>
                  <a:tcPr marL="0" marR="0" marT="0" marB="0" anchor="ctr">
                    <a:gradFill flip="none" rotWithShape="1">
                      <a:gsLst>
                        <a:gs pos="0">
                          <a:srgbClr val="5E9EFF"/>
                        </a:gs>
                        <a:gs pos="0">
                          <a:schemeClr val="bg1">
                            <a:lumMod val="95000"/>
                          </a:schemeClr>
                        </a:gs>
                        <a:gs pos="100000">
                          <a:srgbClr val="C4D6EB"/>
                        </a:gs>
                        <a:gs pos="100000">
                          <a:srgbClr val="FFEBFA"/>
                        </a:gs>
                      </a:gsLst>
                      <a:lin ang="5400000" scaled="0"/>
                      <a:tileRect r="-100000" b="-100000"/>
                    </a:gradFill>
                  </a:tcPr>
                </a:tc>
                <a:tc>
                  <a:txBody>
                    <a:bodyPr/>
                    <a:lstStyle/>
                    <a:p>
                      <a:pPr algn="ctr" fontAlgn="ctr"/>
                      <a:r>
                        <a:rPr lang="en-AU" sz="1200" b="0" i="0" u="none" strike="noStrike">
                          <a:solidFill>
                            <a:srgbClr val="000000"/>
                          </a:solidFill>
                          <a:effectLst/>
                          <a:latin typeface="Arial" panose="020B0604020202020204" pitchFamily="34" charset="0"/>
                          <a:cs typeface="Arial" panose="020B0604020202020204" pitchFamily="34" charset="0"/>
                        </a:rPr>
                        <a:t>$579</a:t>
                      </a:r>
                    </a:p>
                  </a:txBody>
                  <a:tcPr marL="0" marR="0" marT="0" marB="0" anchor="ctr">
                    <a:gradFill flip="none" rotWithShape="1">
                      <a:gsLst>
                        <a:gs pos="0">
                          <a:srgbClr val="5E9EFF"/>
                        </a:gs>
                        <a:gs pos="0">
                          <a:schemeClr val="bg1">
                            <a:lumMod val="95000"/>
                          </a:schemeClr>
                        </a:gs>
                        <a:gs pos="100000">
                          <a:srgbClr val="C4D6EB"/>
                        </a:gs>
                        <a:gs pos="100000">
                          <a:srgbClr val="FFEBFA"/>
                        </a:gs>
                      </a:gsLst>
                      <a:lin ang="5400000" scaled="0"/>
                      <a:tileRect r="-100000" b="-100000"/>
                    </a:gradFill>
                  </a:tcPr>
                </a:tc>
                <a:tc>
                  <a:txBody>
                    <a:bodyPr/>
                    <a:lstStyle/>
                    <a:p>
                      <a:pPr algn="ctr" fontAlgn="ctr"/>
                      <a:r>
                        <a:rPr lang="en-AU" sz="1200" b="0" i="0" u="none" strike="noStrike">
                          <a:solidFill>
                            <a:srgbClr val="000000"/>
                          </a:solidFill>
                          <a:effectLst/>
                          <a:latin typeface="Arial" panose="020B0604020202020204" pitchFamily="34" charset="0"/>
                          <a:cs typeface="Arial" panose="020B0604020202020204" pitchFamily="34" charset="0"/>
                        </a:rPr>
                        <a:t>24.4%</a:t>
                      </a:r>
                    </a:p>
                  </a:txBody>
                  <a:tcPr marL="0" marR="0" marT="0" marB="0" anchor="ctr">
                    <a:gradFill flip="none" rotWithShape="1">
                      <a:gsLst>
                        <a:gs pos="0">
                          <a:srgbClr val="5E9EFF"/>
                        </a:gs>
                        <a:gs pos="0">
                          <a:schemeClr val="bg1">
                            <a:lumMod val="95000"/>
                          </a:schemeClr>
                        </a:gs>
                        <a:gs pos="100000">
                          <a:srgbClr val="C4D6EB"/>
                        </a:gs>
                        <a:gs pos="100000">
                          <a:srgbClr val="FFEBFA"/>
                        </a:gs>
                      </a:gsLst>
                      <a:lin ang="5400000" scaled="0"/>
                      <a:tileRect r="-100000" b="-100000"/>
                    </a:gradFill>
                  </a:tcPr>
                </a:tc>
                <a:extLst>
                  <a:ext uri="{0D108BD9-81ED-4DB2-BD59-A6C34878D82A}">
                    <a16:rowId xmlns:a16="http://schemas.microsoft.com/office/drawing/2014/main" val="10003"/>
                  </a:ext>
                </a:extLst>
              </a:tr>
              <a:tr h="408977">
                <a:tc gridSpan="5">
                  <a:txBody>
                    <a:bodyPr/>
                    <a:lstStyle/>
                    <a:p>
                      <a:pPr marL="452438" marR="0" lvl="0" indent="-452438" algn="l" defTabSz="914400" rtl="0" eaLnBrk="1" fontAlgn="ctr" latinLnBrk="0" hangingPunct="1">
                        <a:lnSpc>
                          <a:spcPct val="100000"/>
                        </a:lnSpc>
                        <a:spcBef>
                          <a:spcPts val="0"/>
                        </a:spcBef>
                        <a:spcAft>
                          <a:spcPts val="0"/>
                        </a:spcAft>
                        <a:buClrTx/>
                        <a:buSzTx/>
                        <a:buFontTx/>
                        <a:buNone/>
                        <a:tabLst/>
                        <a:defRPr/>
                      </a:pPr>
                      <a:r>
                        <a:rPr lang="en-US" sz="1200" i="1"/>
                        <a:t>Note</a:t>
                      </a:r>
                      <a:r>
                        <a:rPr lang="en-US" sz="1100" i="1"/>
                        <a:t>:  The exchange rate used in this report is US$1.00 equals CAD$1.30</a:t>
                      </a:r>
                      <a:endParaRPr lang="en-AU" sz="1200" b="0" i="1" u="none" strike="noStrike">
                        <a:solidFill>
                          <a:srgbClr val="000000"/>
                        </a:solidFill>
                        <a:effectLst/>
                        <a:latin typeface="Arial" panose="020B0604020202020204" pitchFamily="34" charset="0"/>
                        <a:cs typeface="Arial" panose="020B0604020202020204" pitchFamily="34" charset="0"/>
                      </a:endParaRPr>
                    </a:p>
                  </a:txBody>
                  <a:tcPr marL="85725" marR="0" marT="0" marB="0" anchor="ctr">
                    <a:gradFill flip="none" rotWithShape="1">
                      <a:gsLst>
                        <a:gs pos="0">
                          <a:srgbClr val="5E9EFF"/>
                        </a:gs>
                        <a:gs pos="0">
                          <a:schemeClr val="bg1">
                            <a:lumMod val="95000"/>
                          </a:schemeClr>
                        </a:gs>
                        <a:gs pos="100000">
                          <a:srgbClr val="C4D6EB"/>
                        </a:gs>
                        <a:gs pos="100000">
                          <a:srgbClr val="FFEBFA"/>
                        </a:gs>
                      </a:gsLst>
                      <a:lin ang="5400000" scaled="0"/>
                      <a:tileRect r="-100000" b="-100000"/>
                    </a:gradFill>
                  </a:tcPr>
                </a:tc>
                <a:tc hMerge="1">
                  <a:txBody>
                    <a:bodyPr/>
                    <a:lstStyle/>
                    <a:p>
                      <a:pPr algn="ctr" fontAlgn="ctr"/>
                      <a:endParaRPr lang="en-AU"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flip="none" rotWithShape="1">
                      <a:gsLst>
                        <a:gs pos="0">
                          <a:schemeClr val="bg1">
                            <a:lumMod val="95000"/>
                          </a:schemeClr>
                        </a:gs>
                        <a:gs pos="47000">
                          <a:srgbClr val="85C2FF"/>
                        </a:gs>
                        <a:gs pos="100000">
                          <a:srgbClr val="C4D6EB"/>
                        </a:gs>
                        <a:gs pos="100000">
                          <a:srgbClr val="FFEBFA"/>
                        </a:gs>
                      </a:gsLst>
                      <a:path path="rect">
                        <a:fillToRect l="100000" t="100000"/>
                      </a:path>
                      <a:tileRect r="-100000" b="-100000"/>
                    </a:gradFill>
                  </a:tcPr>
                </a:tc>
                <a:tc hMerge="1">
                  <a:txBody>
                    <a:bodyPr/>
                    <a:lstStyle/>
                    <a:p>
                      <a:pPr algn="ctr" fontAlgn="ctr"/>
                      <a:endParaRPr lang="en-AU"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flip="none" rotWithShape="1">
                      <a:gsLst>
                        <a:gs pos="0">
                          <a:schemeClr val="bg1">
                            <a:lumMod val="95000"/>
                          </a:schemeClr>
                        </a:gs>
                        <a:gs pos="47000">
                          <a:srgbClr val="85C2FF"/>
                        </a:gs>
                        <a:gs pos="100000">
                          <a:srgbClr val="C4D6EB"/>
                        </a:gs>
                        <a:gs pos="100000">
                          <a:srgbClr val="FFEBFA"/>
                        </a:gs>
                      </a:gsLst>
                      <a:path path="rect">
                        <a:fillToRect l="100000" t="100000"/>
                      </a:path>
                      <a:tileRect r="-100000" b="-100000"/>
                    </a:gradFill>
                  </a:tcPr>
                </a:tc>
                <a:tc hMerge="1">
                  <a:txBody>
                    <a:bodyPr/>
                    <a:lstStyle/>
                    <a:p>
                      <a:pPr algn="ctr" fontAlgn="ctr"/>
                      <a:endParaRPr lang="en-AU"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flip="none" rotWithShape="1">
                      <a:gsLst>
                        <a:gs pos="0">
                          <a:schemeClr val="bg1">
                            <a:lumMod val="95000"/>
                          </a:schemeClr>
                        </a:gs>
                        <a:gs pos="47000">
                          <a:srgbClr val="85C2FF"/>
                        </a:gs>
                        <a:gs pos="100000">
                          <a:srgbClr val="C4D6EB"/>
                        </a:gs>
                        <a:gs pos="100000">
                          <a:srgbClr val="FFEBFA"/>
                        </a:gs>
                      </a:gsLst>
                      <a:path path="rect">
                        <a:fillToRect l="100000" t="100000"/>
                      </a:path>
                      <a:tileRect r="-100000" b="-100000"/>
                    </a:gradFill>
                  </a:tcPr>
                </a:tc>
                <a:tc hMerge="1">
                  <a:txBody>
                    <a:bodyPr/>
                    <a:lstStyle/>
                    <a:p>
                      <a:pPr algn="ctr" fontAlgn="ctr"/>
                      <a:endParaRPr lang="en-AU"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flip="none" rotWithShape="1">
                      <a:gsLst>
                        <a:gs pos="0">
                          <a:schemeClr val="bg1">
                            <a:lumMod val="95000"/>
                          </a:schemeClr>
                        </a:gs>
                        <a:gs pos="47000">
                          <a:srgbClr val="85C2FF"/>
                        </a:gs>
                        <a:gs pos="100000">
                          <a:srgbClr val="C4D6EB"/>
                        </a:gs>
                        <a:gs pos="100000">
                          <a:srgbClr val="FFEBFA"/>
                        </a:gs>
                      </a:gsLst>
                      <a:path path="rect">
                        <a:fillToRect l="100000" t="100000"/>
                      </a:path>
                      <a:tileRect r="-100000" b="-100000"/>
                    </a:gradFill>
                  </a:tcPr>
                </a:tc>
                <a:extLst>
                  <a:ext uri="{0D108BD9-81ED-4DB2-BD59-A6C34878D82A}">
                    <a16:rowId xmlns:a16="http://schemas.microsoft.com/office/drawing/2014/main" val="10004"/>
                  </a:ext>
                </a:extLst>
              </a:tr>
            </a:tbl>
          </a:graphicData>
        </a:graphic>
      </p:graphicFrame>
      <p:sp>
        <p:nvSpPr>
          <p:cNvPr id="9" name="Rectangle 8">
            <a:extLst>
              <a:ext uri="{FF2B5EF4-FFF2-40B4-BE49-F238E27FC236}">
                <a16:creationId xmlns:a16="http://schemas.microsoft.com/office/drawing/2014/main" id="{BF838CF9-29E3-4486-9E94-A96490C845B2}"/>
              </a:ext>
            </a:extLst>
          </p:cNvPr>
          <p:cNvSpPr txBox="1">
            <a:spLocks noChangeArrowheads="1"/>
          </p:cNvSpPr>
          <p:nvPr/>
        </p:nvSpPr>
        <p:spPr bwMode="gray">
          <a:xfrm>
            <a:off x="432000" y="756000"/>
            <a:ext cx="720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0941" rIns="0" bIns="50941" numCol="1" anchor="b" anchorCtr="0" compatLnSpc="1">
            <a:prstTxWarp prst="textNoShape">
              <a:avLst/>
            </a:prstTxWarp>
            <a:spAutoFit/>
          </a:bodyPr>
          <a:lstStyle>
            <a:lvl1pPr algn="l" defTabSz="1019175" rtl="0" eaLnBrk="1" fontAlgn="base" hangingPunct="1">
              <a:lnSpc>
                <a:spcPts val="2788"/>
              </a:lnSpc>
              <a:spcBef>
                <a:spcPct val="0"/>
              </a:spcBef>
              <a:spcAft>
                <a:spcPct val="0"/>
              </a:spcAft>
              <a:defRPr sz="2400">
                <a:solidFill>
                  <a:srgbClr val="FFFFFF"/>
                </a:solidFill>
                <a:latin typeface="+mj-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pPr fontAlgn="auto">
              <a:spcAft>
                <a:spcPts val="0"/>
              </a:spcAft>
              <a:defRPr/>
            </a:pPr>
            <a:r>
              <a:rPr lang="en-US" sz="1600" kern="0" dirty="0">
                <a:cs typeface="Arial" pitchFamily="34" charset="0"/>
              </a:rPr>
              <a:t>Gordon Creek Metallurgical Coal Project (Flatbed Property)</a:t>
            </a:r>
          </a:p>
        </p:txBody>
      </p:sp>
    </p:spTree>
    <p:extLst>
      <p:ext uri="{BB962C8B-B14F-4D97-AF65-F5344CB8AC3E}">
        <p14:creationId xmlns:p14="http://schemas.microsoft.com/office/powerpoint/2010/main" val="873839225"/>
      </p:ext>
    </p:extLst>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6">
            <a:extLst>
              <a:ext uri="{FF2B5EF4-FFF2-40B4-BE49-F238E27FC236}">
                <a16:creationId xmlns:a16="http://schemas.microsoft.com/office/drawing/2014/main" id="{7C49974D-9E68-4145-81D4-6C5622DCF05C}"/>
              </a:ext>
            </a:extLst>
          </p:cNvPr>
          <p:cNvSpPr txBox="1">
            <a:spLocks noChangeArrowheads="1"/>
          </p:cNvSpPr>
          <p:nvPr/>
        </p:nvSpPr>
        <p:spPr bwMode="gray">
          <a:xfrm>
            <a:off x="432000" y="468000"/>
            <a:ext cx="720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0941" rIns="0" bIns="50941" numCol="1" anchor="ctr" anchorCtr="0" compatLnSpc="1">
            <a:prstTxWarp prst="textNoShape">
              <a:avLst/>
            </a:prstTxWarp>
            <a:spAutoFit/>
          </a:bodyPr>
          <a:lstStyle>
            <a:lvl1pPr algn="l" defTabSz="1019175" rtl="0" eaLnBrk="1" fontAlgn="base" hangingPunct="1">
              <a:lnSpc>
                <a:spcPts val="2788"/>
              </a:lnSpc>
              <a:spcBef>
                <a:spcPct val="0"/>
              </a:spcBef>
              <a:spcAft>
                <a:spcPct val="0"/>
              </a:spcAft>
              <a:defRPr sz="2400">
                <a:solidFill>
                  <a:srgbClr val="FFFFFF"/>
                </a:solidFill>
                <a:latin typeface="+mj-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pPr fontAlgn="auto">
              <a:spcAft>
                <a:spcPts val="0"/>
              </a:spcAft>
              <a:defRPr/>
            </a:pPr>
            <a:r>
              <a:rPr lang="en-US" kern="0" dirty="0"/>
              <a:t>Colonial Projects Overview:</a:t>
            </a:r>
          </a:p>
        </p:txBody>
      </p:sp>
      <p:sp>
        <p:nvSpPr>
          <p:cNvPr id="10" name="Text Box 7"/>
          <p:cNvSpPr txBox="1">
            <a:spLocks noChangeArrowheads="1"/>
          </p:cNvSpPr>
          <p:nvPr>
            <p:custDataLst>
              <p:tags r:id="rId1"/>
            </p:custDataLst>
          </p:nvPr>
        </p:nvSpPr>
        <p:spPr bwMode="gray">
          <a:xfrm>
            <a:off x="327840" y="1836000"/>
            <a:ext cx="9292316" cy="288000"/>
          </a:xfrm>
          <a:prstGeom prst="rect">
            <a:avLst/>
          </a:prstGeom>
          <a:noFill/>
          <a:ln w="12700">
            <a:noFill/>
            <a:miter lim="800000"/>
            <a:headEnd/>
            <a:tailEnd/>
          </a:ln>
        </p:spPr>
        <p:txBody>
          <a:bodyPr lIns="100045" tIns="52020" rIns="100045" bIns="52020"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defRPr/>
            </a:pPr>
            <a:r>
              <a:rPr lang="en-CA" sz="1400" b="1">
                <a:effectLst>
                  <a:outerShdw blurRad="38100" dist="38100" dir="2700000" algn="tl">
                    <a:srgbClr val="000000">
                      <a:alpha val="43137"/>
                    </a:srgbClr>
                  </a:outerShdw>
                </a:effectLst>
                <a:latin typeface="Arial" pitchFamily="34" charset="0"/>
                <a:ea typeface="LF_Kai" pitchFamily="2" charset="-122"/>
                <a:cs typeface="Arial" pitchFamily="34" charset="0"/>
              </a:rPr>
              <a:t>Coal Quality Comparison</a:t>
            </a:r>
            <a:endParaRPr lang="en-US" sz="1400" b="1">
              <a:effectLst>
                <a:outerShdw blurRad="38100" dist="38100" dir="2700000" algn="tl">
                  <a:srgbClr val="000000">
                    <a:alpha val="43137"/>
                  </a:srgbClr>
                </a:outerShdw>
              </a:effectLst>
              <a:latin typeface="Arial" pitchFamily="34" charset="0"/>
              <a:ea typeface="LF_Kai" pitchFamily="2" charset="-122"/>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598853477"/>
              </p:ext>
            </p:extLst>
          </p:nvPr>
        </p:nvGraphicFramePr>
        <p:xfrm>
          <a:off x="257323" y="2160000"/>
          <a:ext cx="4716674" cy="4856282"/>
        </p:xfrm>
        <a:graphic>
          <a:graphicData uri="http://schemas.openxmlformats.org/drawingml/2006/table">
            <a:tbl>
              <a:tblPr>
                <a:tableStyleId>{5C22544A-7EE6-4342-B048-85BDC9FD1C3A}</a:tableStyleId>
              </a:tblPr>
              <a:tblGrid>
                <a:gridCol w="2161305">
                  <a:extLst>
                    <a:ext uri="{9D8B030D-6E8A-4147-A177-3AD203B41FA5}">
                      <a16:colId xmlns:a16="http://schemas.microsoft.com/office/drawing/2014/main" val="20000"/>
                    </a:ext>
                  </a:extLst>
                </a:gridCol>
                <a:gridCol w="619992">
                  <a:extLst>
                    <a:ext uri="{9D8B030D-6E8A-4147-A177-3AD203B41FA5}">
                      <a16:colId xmlns:a16="http://schemas.microsoft.com/office/drawing/2014/main" val="20001"/>
                    </a:ext>
                  </a:extLst>
                </a:gridCol>
                <a:gridCol w="562319">
                  <a:extLst>
                    <a:ext uri="{9D8B030D-6E8A-4147-A177-3AD203B41FA5}">
                      <a16:colId xmlns:a16="http://schemas.microsoft.com/office/drawing/2014/main" val="20002"/>
                    </a:ext>
                  </a:extLst>
                </a:gridCol>
                <a:gridCol w="701937">
                  <a:extLst>
                    <a:ext uri="{9D8B030D-6E8A-4147-A177-3AD203B41FA5}">
                      <a16:colId xmlns:a16="http://schemas.microsoft.com/office/drawing/2014/main" val="20003"/>
                    </a:ext>
                  </a:extLst>
                </a:gridCol>
                <a:gridCol w="671121">
                  <a:extLst>
                    <a:ext uri="{9D8B030D-6E8A-4147-A177-3AD203B41FA5}">
                      <a16:colId xmlns:a16="http://schemas.microsoft.com/office/drawing/2014/main" val="20004"/>
                    </a:ext>
                  </a:extLst>
                </a:gridCol>
              </a:tblGrid>
              <a:tr h="421312">
                <a:tc gridSpan="5">
                  <a:txBody>
                    <a:bodyPr/>
                    <a:lstStyle/>
                    <a:p>
                      <a:pPr algn="ctr" fontAlgn="ctr"/>
                      <a:r>
                        <a:rPr lang="en-CA" sz="1200" b="1">
                          <a:solidFill>
                            <a:schemeClr val="tx1"/>
                          </a:solidFill>
                          <a:latin typeface="Arial" pitchFamily="34" charset="0"/>
                          <a:ea typeface="LF_Kai" pitchFamily="2" charset="-122"/>
                          <a:cs typeface="Arial" pitchFamily="34" charset="0"/>
                        </a:rPr>
                        <a:t>Gordon Creek PCI Coal VS. </a:t>
                      </a:r>
                    </a:p>
                    <a:p>
                      <a:pPr algn="ctr" fontAlgn="ctr"/>
                      <a:r>
                        <a:rPr lang="en-CA" sz="1200" b="1">
                          <a:solidFill>
                            <a:schemeClr val="tx1"/>
                          </a:solidFill>
                          <a:latin typeface="Arial" pitchFamily="34" charset="0"/>
                          <a:ea typeface="LF_Kai" pitchFamily="2" charset="-122"/>
                          <a:cs typeface="Arial" pitchFamily="34" charset="0"/>
                        </a:rPr>
                        <a:t>Export PCI from Queensland/NEBC</a:t>
                      </a:r>
                      <a:endParaRPr lang="en-GB" sz="1200" b="1" i="0" u="none" strike="noStrike">
                        <a:solidFill>
                          <a:schemeClr val="tx1"/>
                        </a:solidFill>
                        <a:effectLst/>
                        <a:latin typeface="Arial" panose="020B0604020202020204" pitchFamily="34" charset="0"/>
                        <a:cs typeface="Arial" panose="020B0604020202020204" pitchFamily="34" charset="0"/>
                      </a:endParaRPr>
                    </a:p>
                  </a:txBody>
                  <a:tcPr marL="85725" marR="0" marT="0" marB="0" anchor="ctr">
                    <a:gradFill>
                      <a:gsLst>
                        <a:gs pos="0">
                          <a:schemeClr val="bg1">
                            <a:lumMod val="95000"/>
                          </a:schemeClr>
                        </a:gs>
                        <a:gs pos="64999">
                          <a:srgbClr val="F0EBD5"/>
                        </a:gs>
                        <a:gs pos="100000">
                          <a:srgbClr val="D1C39F"/>
                        </a:gs>
                      </a:gsLst>
                      <a:lin ang="5400000" scaled="0"/>
                    </a:gradFill>
                  </a:tcPr>
                </a:tc>
                <a:tc hMerge="1">
                  <a:txBody>
                    <a:bodyPr/>
                    <a:lstStyle/>
                    <a:p>
                      <a:pPr algn="ctr" fontAlgn="ctr"/>
                      <a:endParaRPr lang="en-AU" sz="8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en-CA"/>
                    </a:p>
                  </a:txBody>
                  <a:tcPr/>
                </a:tc>
                <a:tc hMerge="1">
                  <a:txBody>
                    <a:bodyPr/>
                    <a:lstStyle/>
                    <a:p>
                      <a:pPr algn="ctr" fontAlgn="ctr"/>
                      <a:endParaRPr lang="en-CA" sz="8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en-CA"/>
                    </a:p>
                  </a:txBody>
                  <a:tcPr/>
                </a:tc>
                <a:extLst>
                  <a:ext uri="{0D108BD9-81ED-4DB2-BD59-A6C34878D82A}">
                    <a16:rowId xmlns:a16="http://schemas.microsoft.com/office/drawing/2014/main" val="10000"/>
                  </a:ext>
                </a:extLst>
              </a:tr>
              <a:tr h="276170">
                <a:tc>
                  <a:txBody>
                    <a:bodyPr/>
                    <a:lstStyle/>
                    <a:p>
                      <a:pPr algn="l" fontAlgn="ctr"/>
                      <a:r>
                        <a:rPr lang="en-GB" sz="1100" u="none" strike="noStrike">
                          <a:effectLst/>
                          <a:latin typeface="Arial" panose="020B0604020202020204" pitchFamily="34" charset="0"/>
                          <a:cs typeface="Arial" panose="020B0604020202020204" pitchFamily="34" charset="0"/>
                        </a:rPr>
                        <a:t> </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85725" marR="0" marT="0" marB="0" anchor="ctr">
                    <a:gradFill>
                      <a:gsLst>
                        <a:gs pos="0">
                          <a:schemeClr val="bg1">
                            <a:lumMod val="95000"/>
                          </a:schemeClr>
                        </a:gs>
                        <a:gs pos="64999">
                          <a:srgbClr val="F0EBD5"/>
                        </a:gs>
                        <a:gs pos="100000">
                          <a:srgbClr val="D1C39F"/>
                        </a:gs>
                      </a:gsLst>
                      <a:lin ang="5400000" scaled="0"/>
                    </a:gradFill>
                  </a:tcPr>
                </a:tc>
                <a:tc gridSpan="2">
                  <a:txBody>
                    <a:bodyPr/>
                    <a:lstStyle/>
                    <a:p>
                      <a:pPr algn="ctr" fontAlgn="ctr"/>
                      <a:r>
                        <a:rPr lang="en-AU" sz="900" b="1" u="none" strike="noStrike">
                          <a:effectLst/>
                          <a:latin typeface="Arial" panose="020B0604020202020204" pitchFamily="34" charset="0"/>
                          <a:cs typeface="Arial" panose="020B0604020202020204" pitchFamily="34" charset="0"/>
                        </a:rPr>
                        <a:t>Gordon Creek </a:t>
                      </a:r>
                    </a:p>
                    <a:p>
                      <a:pPr algn="ctr" fontAlgn="ctr"/>
                      <a:r>
                        <a:rPr lang="en-AU" sz="900" b="1" u="none" strike="noStrike">
                          <a:effectLst/>
                          <a:latin typeface="Arial" panose="020B0604020202020204" pitchFamily="34" charset="0"/>
                          <a:cs typeface="Arial" panose="020B0604020202020204" pitchFamily="34" charset="0"/>
                        </a:rPr>
                        <a:t>PCI Coal</a:t>
                      </a:r>
                      <a:r>
                        <a:rPr lang="en-AU" sz="900" b="1" u="none" strike="noStrike" baseline="30000">
                          <a:effectLst/>
                          <a:latin typeface="Arial" panose="020B0604020202020204" pitchFamily="34" charset="0"/>
                          <a:cs typeface="Arial" panose="020B0604020202020204" pitchFamily="34" charset="0"/>
                        </a:rPr>
                        <a:t>1</a:t>
                      </a:r>
                      <a:endParaRPr lang="en-AU" sz="9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hMerge="1">
                  <a:txBody>
                    <a:bodyPr/>
                    <a:lstStyle/>
                    <a:p>
                      <a:endParaRPr lang="en-GB"/>
                    </a:p>
                  </a:txBody>
                  <a:tcPr/>
                </a:tc>
                <a:tc gridSpan="2">
                  <a:txBody>
                    <a:bodyPr/>
                    <a:lstStyle/>
                    <a:p>
                      <a:pPr algn="ctr" fontAlgn="ctr"/>
                      <a:r>
                        <a:rPr lang="en-CA" sz="900" b="1" u="none" strike="noStrike">
                          <a:effectLst/>
                          <a:latin typeface="Arial" panose="020B0604020202020204" pitchFamily="34" charset="0"/>
                          <a:cs typeface="Arial" panose="020B0604020202020204" pitchFamily="34" charset="0"/>
                        </a:rPr>
                        <a:t>Low Vol PCI from QLD/NEBC</a:t>
                      </a:r>
                      <a:r>
                        <a:rPr lang="en-CA" sz="900" b="1" u="none" strike="noStrike" baseline="30000">
                          <a:effectLst/>
                          <a:latin typeface="Arial" panose="020B0604020202020204" pitchFamily="34" charset="0"/>
                          <a:cs typeface="Arial" panose="020B0604020202020204" pitchFamily="34" charset="0"/>
                        </a:rPr>
                        <a:t>2</a:t>
                      </a:r>
                      <a:endParaRPr lang="en-CA" sz="9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hMerge="1">
                  <a:txBody>
                    <a:bodyPr/>
                    <a:lstStyle/>
                    <a:p>
                      <a:endParaRPr lang="en-GB"/>
                    </a:p>
                  </a:txBody>
                  <a:tcPr/>
                </a:tc>
                <a:extLst>
                  <a:ext uri="{0D108BD9-81ED-4DB2-BD59-A6C34878D82A}">
                    <a16:rowId xmlns:a16="http://schemas.microsoft.com/office/drawing/2014/main" val="10001"/>
                  </a:ext>
                </a:extLst>
              </a:tr>
              <a:tr h="192801">
                <a:tc>
                  <a:txBody>
                    <a:bodyPr/>
                    <a:lstStyle/>
                    <a:p>
                      <a:pPr algn="l" fontAlgn="ctr"/>
                      <a:r>
                        <a:rPr lang="en-GB" sz="1100" u="none" strike="noStrike">
                          <a:effectLst/>
                          <a:latin typeface="Arial" panose="020B0604020202020204" pitchFamily="34" charset="0"/>
                          <a:cs typeface="Arial" panose="020B0604020202020204" pitchFamily="34" charset="0"/>
                        </a:rPr>
                        <a:t> </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85725"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900" b="1" u="none" strike="noStrike">
                          <a:effectLst/>
                          <a:latin typeface="Arial" panose="020B0604020202020204" pitchFamily="34" charset="0"/>
                          <a:cs typeface="Arial" panose="020B0604020202020204" pitchFamily="34" charset="0"/>
                        </a:rPr>
                        <a:t>Seam J</a:t>
                      </a:r>
                      <a:endParaRPr lang="en-AU" sz="9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900" b="1" u="none" strike="noStrike">
                          <a:effectLst/>
                          <a:latin typeface="Arial" panose="020B0604020202020204" pitchFamily="34" charset="0"/>
                          <a:cs typeface="Arial" panose="020B0604020202020204" pitchFamily="34" charset="0"/>
                        </a:rPr>
                        <a:t>Seam K</a:t>
                      </a:r>
                      <a:endParaRPr lang="en-AU" sz="9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900" b="1" u="none" strike="noStrike">
                          <a:effectLst/>
                          <a:latin typeface="Arial" panose="020B0604020202020204" pitchFamily="34" charset="0"/>
                          <a:cs typeface="Arial" panose="020B0604020202020204" pitchFamily="34" charset="0"/>
                        </a:rPr>
                        <a:t>Min</a:t>
                      </a:r>
                      <a:endParaRPr lang="en-AU" sz="9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900" b="1" u="none" strike="noStrike">
                          <a:effectLst/>
                          <a:latin typeface="Arial" panose="020B0604020202020204" pitchFamily="34" charset="0"/>
                          <a:cs typeface="Arial" panose="020B0604020202020204" pitchFamily="34" charset="0"/>
                        </a:rPr>
                        <a:t>Max</a:t>
                      </a:r>
                      <a:endParaRPr lang="en-AU" sz="9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extLst>
                  <a:ext uri="{0D108BD9-81ED-4DB2-BD59-A6C34878D82A}">
                    <a16:rowId xmlns:a16="http://schemas.microsoft.com/office/drawing/2014/main" val="10002"/>
                  </a:ext>
                </a:extLst>
              </a:tr>
              <a:tr h="279150">
                <a:tc>
                  <a:txBody>
                    <a:bodyPr/>
                    <a:lstStyle/>
                    <a:p>
                      <a:pPr algn="l" fontAlgn="ctr"/>
                      <a:r>
                        <a:rPr lang="en-AU" sz="900" u="none" strike="noStrike">
                          <a:effectLst/>
                          <a:latin typeface="Arial" panose="020B0604020202020204" pitchFamily="34" charset="0"/>
                          <a:cs typeface="Arial" panose="020B0604020202020204" pitchFamily="34" charset="0"/>
                        </a:rPr>
                        <a:t>Total Moisture (% as received)</a:t>
                      </a:r>
                      <a:endParaRPr lang="en-AU" sz="900" b="0" i="0" u="none" strike="noStrike">
                        <a:solidFill>
                          <a:srgbClr val="000000"/>
                        </a:solidFill>
                        <a:effectLst/>
                        <a:latin typeface="Arial" panose="020B0604020202020204" pitchFamily="34" charset="0"/>
                        <a:cs typeface="Arial" panose="020B0604020202020204" pitchFamily="34" charset="0"/>
                      </a:endParaRPr>
                    </a:p>
                  </a:txBody>
                  <a:tcPr marL="85725"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1050" u="none" strike="noStrike">
                          <a:effectLst/>
                          <a:latin typeface="Arial" panose="020B0604020202020204" pitchFamily="34" charset="0"/>
                          <a:cs typeface="Arial" panose="020B0604020202020204" pitchFamily="34" charset="0"/>
                        </a:rPr>
                        <a:t>8.0 - 9.0</a:t>
                      </a:r>
                      <a:endParaRPr lang="en-AU"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1050" u="none" strike="noStrike">
                          <a:effectLst/>
                          <a:latin typeface="Arial" panose="020B0604020202020204" pitchFamily="34" charset="0"/>
                          <a:cs typeface="Arial" panose="020B0604020202020204" pitchFamily="34" charset="0"/>
                        </a:rPr>
                        <a:t>8.0 - 9.0</a:t>
                      </a:r>
                      <a:endParaRPr lang="en-AU"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1050" u="none" strike="noStrike">
                          <a:effectLst/>
                          <a:latin typeface="Arial" panose="020B0604020202020204" pitchFamily="34" charset="0"/>
                          <a:cs typeface="Arial" panose="020B0604020202020204" pitchFamily="34" charset="0"/>
                        </a:rPr>
                        <a:t>8.0</a:t>
                      </a:r>
                      <a:endParaRPr lang="en-AU"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1050" u="none" strike="noStrike">
                          <a:effectLst/>
                          <a:latin typeface="Arial" panose="020B0604020202020204" pitchFamily="34" charset="0"/>
                          <a:cs typeface="Arial" panose="020B0604020202020204" pitchFamily="34" charset="0"/>
                        </a:rPr>
                        <a:t>10.5</a:t>
                      </a:r>
                      <a:endParaRPr lang="en-AU"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extLst>
                  <a:ext uri="{0D108BD9-81ED-4DB2-BD59-A6C34878D82A}">
                    <a16:rowId xmlns:a16="http://schemas.microsoft.com/office/drawing/2014/main" val="10003"/>
                  </a:ext>
                </a:extLst>
              </a:tr>
              <a:tr h="224705">
                <a:tc>
                  <a:txBody>
                    <a:bodyPr/>
                    <a:lstStyle/>
                    <a:p>
                      <a:pPr algn="l" fontAlgn="ctr"/>
                      <a:r>
                        <a:rPr lang="en-AU" sz="900" u="none" strike="noStrike">
                          <a:effectLst/>
                          <a:latin typeface="Arial" panose="020B0604020202020204" pitchFamily="34" charset="0"/>
                          <a:cs typeface="Arial" panose="020B0604020202020204" pitchFamily="34" charset="0"/>
                        </a:rPr>
                        <a:t>Volatile Matter (% air dry)</a:t>
                      </a:r>
                      <a:endParaRPr lang="en-AU" sz="900" b="0" i="0" u="none" strike="noStrike">
                        <a:solidFill>
                          <a:srgbClr val="000000"/>
                        </a:solidFill>
                        <a:effectLst/>
                        <a:latin typeface="Arial" panose="020B0604020202020204" pitchFamily="34" charset="0"/>
                        <a:cs typeface="Arial" panose="020B0604020202020204" pitchFamily="34" charset="0"/>
                      </a:endParaRPr>
                    </a:p>
                  </a:txBody>
                  <a:tcPr marL="85725"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1050" u="none" strike="noStrike">
                          <a:effectLst/>
                          <a:latin typeface="Arial" panose="020B0604020202020204" pitchFamily="34" charset="0"/>
                          <a:cs typeface="Arial" panose="020B0604020202020204" pitchFamily="34" charset="0"/>
                        </a:rPr>
                        <a:t>18.5</a:t>
                      </a:r>
                      <a:endParaRPr lang="en-AU"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1050" u="none" strike="noStrike">
                          <a:effectLst/>
                          <a:latin typeface="Arial" panose="020B0604020202020204" pitchFamily="34" charset="0"/>
                          <a:cs typeface="Arial" panose="020B0604020202020204" pitchFamily="34" charset="0"/>
                        </a:rPr>
                        <a:t>18.2</a:t>
                      </a:r>
                      <a:endParaRPr lang="en-AU"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1050" u="none" strike="noStrike">
                          <a:effectLst/>
                          <a:latin typeface="Arial" panose="020B0604020202020204" pitchFamily="34" charset="0"/>
                          <a:cs typeface="Arial" panose="020B0604020202020204" pitchFamily="34" charset="0"/>
                        </a:rPr>
                        <a:t>9.5</a:t>
                      </a:r>
                      <a:endParaRPr lang="en-AU"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1050" u="none" strike="noStrike">
                          <a:effectLst/>
                          <a:latin typeface="Arial" panose="020B0604020202020204" pitchFamily="34" charset="0"/>
                          <a:cs typeface="Arial" panose="020B0604020202020204" pitchFamily="34" charset="0"/>
                        </a:rPr>
                        <a:t>20.4</a:t>
                      </a:r>
                      <a:endParaRPr lang="en-AU"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extLst>
                  <a:ext uri="{0D108BD9-81ED-4DB2-BD59-A6C34878D82A}">
                    <a16:rowId xmlns:a16="http://schemas.microsoft.com/office/drawing/2014/main" val="10004"/>
                  </a:ext>
                </a:extLst>
              </a:tr>
              <a:tr h="224705">
                <a:tc>
                  <a:txBody>
                    <a:bodyPr/>
                    <a:lstStyle/>
                    <a:p>
                      <a:pPr algn="l" fontAlgn="ctr"/>
                      <a:r>
                        <a:rPr lang="en-AU" sz="900" u="none" strike="noStrike">
                          <a:effectLst/>
                          <a:latin typeface="Arial" panose="020B0604020202020204" pitchFamily="34" charset="0"/>
                          <a:cs typeface="Arial" panose="020B0604020202020204" pitchFamily="34" charset="0"/>
                        </a:rPr>
                        <a:t>Ash Content (% air dry)</a:t>
                      </a:r>
                      <a:endParaRPr lang="en-AU" sz="900" b="0" i="0" u="none" strike="noStrike">
                        <a:solidFill>
                          <a:srgbClr val="000000"/>
                        </a:solidFill>
                        <a:effectLst/>
                        <a:latin typeface="Arial" panose="020B0604020202020204" pitchFamily="34" charset="0"/>
                        <a:cs typeface="Arial" panose="020B0604020202020204" pitchFamily="34" charset="0"/>
                      </a:endParaRPr>
                    </a:p>
                  </a:txBody>
                  <a:tcPr marL="85725"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1050" u="none" strike="noStrike">
                          <a:effectLst/>
                          <a:latin typeface="Arial" panose="020B0604020202020204" pitchFamily="34" charset="0"/>
                          <a:cs typeface="Arial" panose="020B0604020202020204" pitchFamily="34" charset="0"/>
                        </a:rPr>
                        <a:t>8.5</a:t>
                      </a:r>
                      <a:endParaRPr lang="en-AU"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1050" u="none" strike="noStrike">
                          <a:effectLst/>
                          <a:latin typeface="Arial" panose="020B0604020202020204" pitchFamily="34" charset="0"/>
                          <a:cs typeface="Arial" panose="020B0604020202020204" pitchFamily="34" charset="0"/>
                        </a:rPr>
                        <a:t>6.0</a:t>
                      </a:r>
                      <a:endParaRPr lang="en-AU"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1050" u="none" strike="noStrike">
                          <a:effectLst/>
                          <a:latin typeface="Arial" panose="020B0604020202020204" pitchFamily="34" charset="0"/>
                          <a:cs typeface="Arial" panose="020B0604020202020204" pitchFamily="34" charset="0"/>
                        </a:rPr>
                        <a:t>7.5</a:t>
                      </a:r>
                      <a:endParaRPr lang="en-AU"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1050" u="none" strike="noStrike">
                          <a:effectLst/>
                          <a:latin typeface="Arial" panose="020B0604020202020204" pitchFamily="34" charset="0"/>
                          <a:cs typeface="Arial" panose="020B0604020202020204" pitchFamily="34" charset="0"/>
                        </a:rPr>
                        <a:t>10.5</a:t>
                      </a:r>
                      <a:endParaRPr lang="en-AU"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extLst>
                  <a:ext uri="{0D108BD9-81ED-4DB2-BD59-A6C34878D82A}">
                    <a16:rowId xmlns:a16="http://schemas.microsoft.com/office/drawing/2014/main" val="10005"/>
                  </a:ext>
                </a:extLst>
              </a:tr>
              <a:tr h="251935">
                <a:tc>
                  <a:txBody>
                    <a:bodyPr/>
                    <a:lstStyle/>
                    <a:p>
                      <a:pPr algn="l" fontAlgn="ctr"/>
                      <a:r>
                        <a:rPr lang="en-AU" sz="900" u="none" strike="noStrike">
                          <a:effectLst/>
                          <a:latin typeface="Arial" panose="020B0604020202020204" pitchFamily="34" charset="0"/>
                          <a:cs typeface="Arial" panose="020B0604020202020204" pitchFamily="34" charset="0"/>
                        </a:rPr>
                        <a:t>Sulphur Content (% air dry)</a:t>
                      </a:r>
                      <a:endParaRPr lang="en-AU" sz="900" b="0" i="0" u="none" strike="noStrike">
                        <a:solidFill>
                          <a:srgbClr val="000000"/>
                        </a:solidFill>
                        <a:effectLst/>
                        <a:latin typeface="Arial" panose="020B0604020202020204" pitchFamily="34" charset="0"/>
                        <a:cs typeface="Arial" panose="020B0604020202020204" pitchFamily="34" charset="0"/>
                      </a:endParaRPr>
                    </a:p>
                  </a:txBody>
                  <a:tcPr marL="85725"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1050" u="none" strike="noStrike">
                          <a:effectLst/>
                          <a:latin typeface="Arial" panose="020B0604020202020204" pitchFamily="34" charset="0"/>
                          <a:cs typeface="Arial" panose="020B0604020202020204" pitchFamily="34" charset="0"/>
                        </a:rPr>
                        <a:t>0.37</a:t>
                      </a:r>
                      <a:endParaRPr lang="en-AU"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1050" u="none" strike="noStrike">
                          <a:effectLst/>
                          <a:latin typeface="Arial" panose="020B0604020202020204" pitchFamily="34" charset="0"/>
                          <a:cs typeface="Arial" panose="020B0604020202020204" pitchFamily="34" charset="0"/>
                        </a:rPr>
                        <a:t>0.41</a:t>
                      </a:r>
                      <a:endParaRPr lang="en-AU"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1050" u="none" strike="noStrike">
                          <a:effectLst/>
                          <a:latin typeface="Arial" panose="020B0604020202020204" pitchFamily="34" charset="0"/>
                          <a:cs typeface="Arial" panose="020B0604020202020204" pitchFamily="34" charset="0"/>
                        </a:rPr>
                        <a:t>0.28</a:t>
                      </a:r>
                      <a:endParaRPr lang="en-AU"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1050" u="none" strike="noStrike">
                          <a:effectLst/>
                          <a:latin typeface="Arial" panose="020B0604020202020204" pitchFamily="34" charset="0"/>
                          <a:cs typeface="Arial" panose="020B0604020202020204" pitchFamily="34" charset="0"/>
                        </a:rPr>
                        <a:t>0.70</a:t>
                      </a:r>
                      <a:endParaRPr lang="en-AU"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extLst>
                  <a:ext uri="{0D108BD9-81ED-4DB2-BD59-A6C34878D82A}">
                    <a16:rowId xmlns:a16="http://schemas.microsoft.com/office/drawing/2014/main" val="10006"/>
                  </a:ext>
                </a:extLst>
              </a:tr>
              <a:tr h="231361">
                <a:tc>
                  <a:txBody>
                    <a:bodyPr/>
                    <a:lstStyle/>
                    <a:p>
                      <a:pPr algn="l" fontAlgn="ctr"/>
                      <a:r>
                        <a:rPr lang="en-AU" sz="900" u="none" strike="noStrike">
                          <a:effectLst/>
                          <a:latin typeface="Arial" panose="020B0604020202020204" pitchFamily="34" charset="0"/>
                          <a:cs typeface="Arial" panose="020B0604020202020204" pitchFamily="34" charset="0"/>
                        </a:rPr>
                        <a:t>Free Swelling Index (FSI)</a:t>
                      </a:r>
                      <a:endParaRPr lang="en-AU" sz="900" b="0" i="0" u="none" strike="noStrike">
                        <a:solidFill>
                          <a:srgbClr val="000000"/>
                        </a:solidFill>
                        <a:effectLst/>
                        <a:latin typeface="Arial" panose="020B0604020202020204" pitchFamily="34" charset="0"/>
                        <a:cs typeface="Arial" panose="020B0604020202020204" pitchFamily="34" charset="0"/>
                      </a:endParaRPr>
                    </a:p>
                  </a:txBody>
                  <a:tcPr marL="85725"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1050" u="none" strike="noStrike">
                          <a:effectLst/>
                          <a:latin typeface="Arial" panose="020B0604020202020204" pitchFamily="34" charset="0"/>
                          <a:cs typeface="Arial" panose="020B0604020202020204" pitchFamily="34" charset="0"/>
                        </a:rPr>
                        <a:t>3.5</a:t>
                      </a:r>
                      <a:endParaRPr lang="en-AU"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1050" u="none" strike="noStrike">
                          <a:effectLst/>
                          <a:latin typeface="Arial" panose="020B0604020202020204" pitchFamily="34" charset="0"/>
                          <a:cs typeface="Arial" panose="020B0604020202020204" pitchFamily="34" charset="0"/>
                        </a:rPr>
                        <a:t>3.5</a:t>
                      </a:r>
                      <a:endParaRPr lang="en-AU"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1050" u="none" strike="noStrike">
                          <a:effectLst/>
                          <a:latin typeface="Arial" panose="020B0604020202020204" pitchFamily="34" charset="0"/>
                          <a:cs typeface="Arial" panose="020B0604020202020204" pitchFamily="34" charset="0"/>
                        </a:rPr>
                        <a:t>0</a:t>
                      </a:r>
                      <a:endParaRPr lang="en-AU"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1050" u="none" strike="noStrike">
                          <a:effectLst/>
                          <a:latin typeface="Arial" panose="020B0604020202020204" pitchFamily="34" charset="0"/>
                          <a:cs typeface="Arial" panose="020B0604020202020204" pitchFamily="34" charset="0"/>
                        </a:rPr>
                        <a:t>2</a:t>
                      </a:r>
                      <a:endParaRPr lang="en-AU"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extLst>
                  <a:ext uri="{0D108BD9-81ED-4DB2-BD59-A6C34878D82A}">
                    <a16:rowId xmlns:a16="http://schemas.microsoft.com/office/drawing/2014/main" val="10007"/>
                  </a:ext>
                </a:extLst>
              </a:tr>
              <a:tr h="231361">
                <a:tc>
                  <a:txBody>
                    <a:bodyPr/>
                    <a:lstStyle/>
                    <a:p>
                      <a:pPr algn="l" fontAlgn="ctr"/>
                      <a:r>
                        <a:rPr lang="en-AU" sz="900" u="none" strike="noStrike">
                          <a:effectLst/>
                          <a:latin typeface="Arial" panose="020B0604020202020204" pitchFamily="34" charset="0"/>
                          <a:cs typeface="Arial" panose="020B0604020202020204" pitchFamily="34" charset="0"/>
                        </a:rPr>
                        <a:t>Hardgrove Grindability Index (HGI)</a:t>
                      </a:r>
                      <a:endParaRPr lang="en-AU" sz="900" b="0" i="0" u="none" strike="noStrike">
                        <a:solidFill>
                          <a:srgbClr val="000000"/>
                        </a:solidFill>
                        <a:effectLst/>
                        <a:latin typeface="Arial" panose="020B0604020202020204" pitchFamily="34" charset="0"/>
                        <a:cs typeface="Arial" panose="020B0604020202020204" pitchFamily="34" charset="0"/>
                      </a:endParaRPr>
                    </a:p>
                  </a:txBody>
                  <a:tcPr marL="85725"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1050" u="none" strike="noStrike">
                          <a:effectLst/>
                          <a:latin typeface="Arial" panose="020B0604020202020204" pitchFamily="34" charset="0"/>
                          <a:cs typeface="Arial" panose="020B0604020202020204" pitchFamily="34" charset="0"/>
                        </a:rPr>
                        <a:t>80</a:t>
                      </a:r>
                      <a:endParaRPr lang="en-AU"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1050" u="none" strike="noStrike">
                          <a:effectLst/>
                          <a:latin typeface="Arial" panose="020B0604020202020204" pitchFamily="34" charset="0"/>
                          <a:cs typeface="Arial" panose="020B0604020202020204" pitchFamily="34" charset="0"/>
                        </a:rPr>
                        <a:t>79</a:t>
                      </a:r>
                      <a:endParaRPr lang="en-AU"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1050" u="none" strike="noStrike">
                          <a:effectLst/>
                          <a:latin typeface="Arial" panose="020B0604020202020204" pitchFamily="34" charset="0"/>
                          <a:cs typeface="Arial" panose="020B0604020202020204" pitchFamily="34" charset="0"/>
                        </a:rPr>
                        <a:t>65</a:t>
                      </a:r>
                      <a:endParaRPr lang="en-AU"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1050" u="none" strike="noStrike">
                          <a:effectLst/>
                          <a:latin typeface="Arial" panose="020B0604020202020204" pitchFamily="34" charset="0"/>
                          <a:cs typeface="Arial" panose="020B0604020202020204" pitchFamily="34" charset="0"/>
                        </a:rPr>
                        <a:t>90</a:t>
                      </a:r>
                      <a:endParaRPr lang="en-AU"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extLst>
                  <a:ext uri="{0D108BD9-81ED-4DB2-BD59-A6C34878D82A}">
                    <a16:rowId xmlns:a16="http://schemas.microsoft.com/office/drawing/2014/main" val="10008"/>
                  </a:ext>
                </a:extLst>
              </a:tr>
              <a:tr h="231361">
                <a:tc>
                  <a:txBody>
                    <a:bodyPr/>
                    <a:lstStyle/>
                    <a:p>
                      <a:pPr algn="l" fontAlgn="ctr"/>
                      <a:r>
                        <a:rPr lang="en-AU" sz="900" u="none" strike="noStrike">
                          <a:effectLst/>
                          <a:latin typeface="Arial" panose="020B0604020202020204" pitchFamily="34" charset="0"/>
                          <a:cs typeface="Arial" panose="020B0604020202020204" pitchFamily="34" charset="0"/>
                        </a:rPr>
                        <a:t>Carbon Ultimate DAF %</a:t>
                      </a:r>
                      <a:endParaRPr lang="en-AU" sz="900" b="0" i="0" u="none" strike="noStrike">
                        <a:solidFill>
                          <a:srgbClr val="000000"/>
                        </a:solidFill>
                        <a:effectLst/>
                        <a:latin typeface="Arial" panose="020B0604020202020204" pitchFamily="34" charset="0"/>
                        <a:cs typeface="Arial" panose="020B0604020202020204" pitchFamily="34" charset="0"/>
                      </a:endParaRPr>
                    </a:p>
                  </a:txBody>
                  <a:tcPr marL="85725"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1050" u="none" strike="noStrike">
                          <a:effectLst/>
                          <a:latin typeface="Arial" panose="020B0604020202020204" pitchFamily="34" charset="0"/>
                          <a:cs typeface="Arial" panose="020B0604020202020204" pitchFamily="34" charset="0"/>
                        </a:rPr>
                        <a:t>90</a:t>
                      </a:r>
                      <a:endParaRPr lang="en-AU"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1050" u="none" strike="noStrike">
                          <a:effectLst/>
                          <a:latin typeface="Arial" panose="020B0604020202020204" pitchFamily="34" charset="0"/>
                          <a:cs typeface="Arial" panose="020B0604020202020204" pitchFamily="34" charset="0"/>
                        </a:rPr>
                        <a:t>91</a:t>
                      </a:r>
                      <a:endParaRPr lang="en-AU"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1050" u="none" strike="noStrike">
                          <a:effectLst/>
                          <a:latin typeface="Arial" panose="020B0604020202020204" pitchFamily="34" charset="0"/>
                          <a:cs typeface="Arial" panose="020B0604020202020204" pitchFamily="34" charset="0"/>
                        </a:rPr>
                        <a:t>88</a:t>
                      </a:r>
                      <a:endParaRPr lang="en-AU"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1050" u="none" strike="noStrike">
                          <a:effectLst/>
                          <a:latin typeface="Arial" panose="020B0604020202020204" pitchFamily="34" charset="0"/>
                          <a:cs typeface="Arial" panose="020B0604020202020204" pitchFamily="34" charset="0"/>
                        </a:rPr>
                        <a:t>92</a:t>
                      </a:r>
                      <a:endParaRPr lang="en-AU"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extLst>
                  <a:ext uri="{0D108BD9-81ED-4DB2-BD59-A6C34878D82A}">
                    <a16:rowId xmlns:a16="http://schemas.microsoft.com/office/drawing/2014/main" val="10009"/>
                  </a:ext>
                </a:extLst>
              </a:tr>
              <a:tr h="231361">
                <a:tc>
                  <a:txBody>
                    <a:bodyPr/>
                    <a:lstStyle/>
                    <a:p>
                      <a:pPr algn="l" fontAlgn="ctr"/>
                      <a:r>
                        <a:rPr lang="en-AU" sz="900" u="none" strike="noStrike">
                          <a:effectLst/>
                          <a:latin typeface="Arial" panose="020B0604020202020204" pitchFamily="34" charset="0"/>
                          <a:cs typeface="Arial" panose="020B0604020202020204" pitchFamily="34" charset="0"/>
                        </a:rPr>
                        <a:t>Hydrogen Ultimate DAF %</a:t>
                      </a:r>
                      <a:endParaRPr lang="en-AU" sz="900" b="0" i="0" u="none" strike="noStrike">
                        <a:solidFill>
                          <a:srgbClr val="000000"/>
                        </a:solidFill>
                        <a:effectLst/>
                        <a:latin typeface="Arial" panose="020B0604020202020204" pitchFamily="34" charset="0"/>
                        <a:cs typeface="Arial" panose="020B0604020202020204" pitchFamily="34" charset="0"/>
                      </a:endParaRPr>
                    </a:p>
                  </a:txBody>
                  <a:tcPr marL="85725"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1050" u="none" strike="noStrike">
                          <a:effectLst/>
                          <a:latin typeface="Arial" panose="020B0604020202020204" pitchFamily="34" charset="0"/>
                          <a:cs typeface="Arial" panose="020B0604020202020204" pitchFamily="34" charset="0"/>
                        </a:rPr>
                        <a:t>4.2</a:t>
                      </a:r>
                      <a:endParaRPr lang="en-AU"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1050" u="none" strike="noStrike">
                          <a:effectLst/>
                          <a:latin typeface="Arial" panose="020B0604020202020204" pitchFamily="34" charset="0"/>
                          <a:cs typeface="Arial" panose="020B0604020202020204" pitchFamily="34" charset="0"/>
                        </a:rPr>
                        <a:t>4.2</a:t>
                      </a:r>
                      <a:endParaRPr lang="en-AU"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1050" u="none" strike="noStrike">
                          <a:effectLst/>
                          <a:latin typeface="Arial" panose="020B0604020202020204" pitchFamily="34" charset="0"/>
                          <a:cs typeface="Arial" panose="020B0604020202020204" pitchFamily="34" charset="0"/>
                        </a:rPr>
                        <a:t>3.6</a:t>
                      </a:r>
                      <a:endParaRPr lang="en-AU"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1050" u="none" strike="noStrike">
                          <a:effectLst/>
                          <a:latin typeface="Arial" panose="020B0604020202020204" pitchFamily="34" charset="0"/>
                          <a:cs typeface="Arial" panose="020B0604020202020204" pitchFamily="34" charset="0"/>
                        </a:rPr>
                        <a:t>4.9</a:t>
                      </a:r>
                      <a:endParaRPr lang="en-AU"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extLst>
                  <a:ext uri="{0D108BD9-81ED-4DB2-BD59-A6C34878D82A}">
                    <a16:rowId xmlns:a16="http://schemas.microsoft.com/office/drawing/2014/main" val="10010"/>
                  </a:ext>
                </a:extLst>
              </a:tr>
              <a:tr h="283894">
                <a:tc>
                  <a:txBody>
                    <a:bodyPr/>
                    <a:lstStyle/>
                    <a:p>
                      <a:pPr algn="l" fontAlgn="ctr"/>
                      <a:r>
                        <a:rPr lang="en-CA" sz="900" u="none" strike="noStrike">
                          <a:effectLst/>
                          <a:latin typeface="Arial" panose="020B0604020202020204" pitchFamily="34" charset="0"/>
                          <a:cs typeface="Arial" panose="020B0604020202020204" pitchFamily="34" charset="0"/>
                        </a:rPr>
                        <a:t>Mean Max Reflectance of Vitrinite (%)</a:t>
                      </a:r>
                      <a:endParaRPr lang="en-CA" sz="900" b="0" i="0" u="none" strike="noStrike">
                        <a:solidFill>
                          <a:srgbClr val="000000"/>
                        </a:solidFill>
                        <a:effectLst/>
                        <a:latin typeface="Arial" panose="020B0604020202020204" pitchFamily="34" charset="0"/>
                        <a:cs typeface="Arial" panose="020B0604020202020204" pitchFamily="34" charset="0"/>
                      </a:endParaRPr>
                    </a:p>
                  </a:txBody>
                  <a:tcPr marL="85725"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1050" u="none" strike="noStrike">
                          <a:effectLst/>
                          <a:latin typeface="Arial" panose="020B0604020202020204" pitchFamily="34" charset="0"/>
                          <a:cs typeface="Arial" panose="020B0604020202020204" pitchFamily="34" charset="0"/>
                        </a:rPr>
                        <a:t>1.43</a:t>
                      </a:r>
                      <a:endParaRPr lang="en-AU"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1050" u="none" strike="noStrike">
                          <a:effectLst/>
                          <a:latin typeface="Arial" panose="020B0604020202020204" pitchFamily="34" charset="0"/>
                          <a:cs typeface="Arial" panose="020B0604020202020204" pitchFamily="34" charset="0"/>
                        </a:rPr>
                        <a:t>1.43</a:t>
                      </a:r>
                      <a:endParaRPr lang="en-AU"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1050" u="none" strike="noStrike">
                          <a:effectLst/>
                          <a:latin typeface="Arial" panose="020B0604020202020204" pitchFamily="34" charset="0"/>
                          <a:cs typeface="Arial" panose="020B0604020202020204" pitchFamily="34" charset="0"/>
                        </a:rPr>
                        <a:t>1.26</a:t>
                      </a:r>
                      <a:endParaRPr lang="en-AU"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1050" u="none" strike="noStrike">
                          <a:effectLst/>
                          <a:latin typeface="Arial" panose="020B0604020202020204" pitchFamily="34" charset="0"/>
                          <a:cs typeface="Arial" panose="020B0604020202020204" pitchFamily="34" charset="0"/>
                        </a:rPr>
                        <a:t>1.75</a:t>
                      </a:r>
                      <a:endParaRPr lang="en-AU"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extLst>
                  <a:ext uri="{0D108BD9-81ED-4DB2-BD59-A6C34878D82A}">
                    <a16:rowId xmlns:a16="http://schemas.microsoft.com/office/drawing/2014/main" val="10011"/>
                  </a:ext>
                </a:extLst>
              </a:tr>
              <a:tr h="231361">
                <a:tc>
                  <a:txBody>
                    <a:bodyPr/>
                    <a:lstStyle/>
                    <a:p>
                      <a:pPr algn="l" fontAlgn="ctr"/>
                      <a:r>
                        <a:rPr lang="en-AU" sz="900" u="none" strike="noStrike">
                          <a:effectLst/>
                          <a:latin typeface="Arial" panose="020B0604020202020204" pitchFamily="34" charset="0"/>
                          <a:cs typeface="Arial" panose="020B0604020202020204" pitchFamily="34" charset="0"/>
                        </a:rPr>
                        <a:t>Phosphorus in Coal (% dry)</a:t>
                      </a:r>
                      <a:endParaRPr lang="en-AU" sz="900" b="0" i="0" u="none" strike="noStrike">
                        <a:solidFill>
                          <a:srgbClr val="000000"/>
                        </a:solidFill>
                        <a:effectLst/>
                        <a:latin typeface="Arial" panose="020B0604020202020204" pitchFamily="34" charset="0"/>
                        <a:cs typeface="Arial" panose="020B0604020202020204" pitchFamily="34" charset="0"/>
                      </a:endParaRPr>
                    </a:p>
                  </a:txBody>
                  <a:tcPr marL="85725"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1050" u="none" strike="noStrike">
                          <a:effectLst/>
                          <a:latin typeface="Arial" panose="020B0604020202020204" pitchFamily="34" charset="0"/>
                          <a:cs typeface="Arial" panose="020B0604020202020204" pitchFamily="34" charset="0"/>
                        </a:rPr>
                        <a:t>0.020</a:t>
                      </a:r>
                      <a:endParaRPr lang="en-AU"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1050" u="none" strike="noStrike">
                          <a:effectLst/>
                          <a:latin typeface="Arial" panose="020B0604020202020204" pitchFamily="34" charset="0"/>
                          <a:cs typeface="Arial" panose="020B0604020202020204" pitchFamily="34" charset="0"/>
                        </a:rPr>
                        <a:t>0.002</a:t>
                      </a:r>
                      <a:endParaRPr lang="en-AU"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1050" u="none" strike="noStrike">
                          <a:effectLst/>
                          <a:latin typeface="Arial" panose="020B0604020202020204" pitchFamily="34" charset="0"/>
                          <a:cs typeface="Arial" panose="020B0604020202020204" pitchFamily="34" charset="0"/>
                        </a:rPr>
                        <a:t>0.030</a:t>
                      </a:r>
                      <a:endParaRPr lang="en-AU"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1050" u="none" strike="noStrike">
                          <a:effectLst/>
                          <a:latin typeface="Arial" panose="020B0604020202020204" pitchFamily="34" charset="0"/>
                          <a:cs typeface="Arial" panose="020B0604020202020204" pitchFamily="34" charset="0"/>
                        </a:rPr>
                        <a:t>0.100</a:t>
                      </a:r>
                      <a:endParaRPr lang="en-AU"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extLst>
                  <a:ext uri="{0D108BD9-81ED-4DB2-BD59-A6C34878D82A}">
                    <a16:rowId xmlns:a16="http://schemas.microsoft.com/office/drawing/2014/main" val="10012"/>
                  </a:ext>
                </a:extLst>
              </a:tr>
              <a:tr h="285478">
                <a:tc>
                  <a:txBody>
                    <a:bodyPr/>
                    <a:lstStyle/>
                    <a:p>
                      <a:pPr algn="l" fontAlgn="ctr"/>
                      <a:r>
                        <a:rPr lang="en-CA" sz="900" u="none" strike="noStrike">
                          <a:effectLst/>
                          <a:latin typeface="Arial" panose="020B0604020202020204" pitchFamily="34" charset="0"/>
                          <a:cs typeface="Arial" panose="020B0604020202020204" pitchFamily="34" charset="0"/>
                        </a:rPr>
                        <a:t>Calorific Value (Gross air dry) Kcal/kg</a:t>
                      </a:r>
                      <a:endParaRPr lang="en-CA" sz="900" b="0" i="0" u="none" strike="noStrike">
                        <a:solidFill>
                          <a:srgbClr val="000000"/>
                        </a:solidFill>
                        <a:effectLst/>
                        <a:latin typeface="Arial" panose="020B0604020202020204" pitchFamily="34" charset="0"/>
                        <a:cs typeface="Arial" panose="020B0604020202020204" pitchFamily="34" charset="0"/>
                      </a:endParaRPr>
                    </a:p>
                  </a:txBody>
                  <a:tcPr marL="85725"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1050" u="none" strike="noStrike">
                          <a:effectLst/>
                          <a:latin typeface="Arial" panose="020B0604020202020204" pitchFamily="34" charset="0"/>
                          <a:cs typeface="Arial" panose="020B0604020202020204" pitchFamily="34" charset="0"/>
                        </a:rPr>
                        <a:t>7913</a:t>
                      </a:r>
                      <a:endParaRPr lang="en-AU"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1050" u="none" strike="noStrike">
                          <a:effectLst/>
                          <a:latin typeface="Arial" panose="020B0604020202020204" pitchFamily="34" charset="0"/>
                          <a:cs typeface="Arial" panose="020B0604020202020204" pitchFamily="34" charset="0"/>
                        </a:rPr>
                        <a:t>8138</a:t>
                      </a:r>
                      <a:endParaRPr lang="en-AU"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1050" u="none" strike="noStrike">
                          <a:effectLst/>
                          <a:latin typeface="Arial" panose="020B0604020202020204" pitchFamily="34" charset="0"/>
                          <a:cs typeface="Arial" panose="020B0604020202020204" pitchFamily="34" charset="0"/>
                        </a:rPr>
                        <a:t>7450</a:t>
                      </a:r>
                      <a:endParaRPr lang="en-AU"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1050" u="none" strike="noStrike">
                          <a:effectLst/>
                          <a:latin typeface="Arial" panose="020B0604020202020204" pitchFamily="34" charset="0"/>
                          <a:cs typeface="Arial" panose="020B0604020202020204" pitchFamily="34" charset="0"/>
                        </a:rPr>
                        <a:t>7910</a:t>
                      </a:r>
                      <a:endParaRPr lang="en-AU"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extLst>
                  <a:ext uri="{0D108BD9-81ED-4DB2-BD59-A6C34878D82A}">
                    <a16:rowId xmlns:a16="http://schemas.microsoft.com/office/drawing/2014/main" val="10013"/>
                  </a:ext>
                </a:extLst>
              </a:tr>
              <a:tr h="231361">
                <a:tc>
                  <a:txBody>
                    <a:bodyPr/>
                    <a:lstStyle/>
                    <a:p>
                      <a:pPr algn="l" fontAlgn="ctr"/>
                      <a:r>
                        <a:rPr lang="en-AU" sz="900" u="none" strike="noStrike">
                          <a:effectLst/>
                          <a:latin typeface="Arial" panose="020B0604020202020204" pitchFamily="34" charset="0"/>
                          <a:cs typeface="Arial" panose="020B0604020202020204" pitchFamily="34" charset="0"/>
                        </a:rPr>
                        <a:t>Coke Replacement Ratio*</a:t>
                      </a:r>
                      <a:endParaRPr lang="en-AU" sz="900" b="0" i="0" u="none" strike="noStrike">
                        <a:solidFill>
                          <a:srgbClr val="000000"/>
                        </a:solidFill>
                        <a:effectLst/>
                        <a:latin typeface="Arial" panose="020B0604020202020204" pitchFamily="34" charset="0"/>
                        <a:cs typeface="Arial" panose="020B0604020202020204" pitchFamily="34" charset="0"/>
                      </a:endParaRPr>
                    </a:p>
                  </a:txBody>
                  <a:tcPr marL="85725"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1050" u="none" strike="noStrike">
                          <a:effectLst/>
                          <a:latin typeface="Arial" panose="020B0604020202020204" pitchFamily="34" charset="0"/>
                          <a:cs typeface="Arial" panose="020B0604020202020204" pitchFamily="34" charset="0"/>
                        </a:rPr>
                        <a:t>0.92</a:t>
                      </a:r>
                      <a:endParaRPr lang="en-AU"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1050" u="none" strike="noStrike">
                          <a:effectLst/>
                          <a:latin typeface="Arial" panose="020B0604020202020204" pitchFamily="34" charset="0"/>
                          <a:cs typeface="Arial" panose="020B0604020202020204" pitchFamily="34" charset="0"/>
                        </a:rPr>
                        <a:t>0.93</a:t>
                      </a:r>
                      <a:endParaRPr lang="en-AU"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1050" u="none" strike="noStrike">
                          <a:effectLst/>
                          <a:latin typeface="Arial" panose="020B0604020202020204" pitchFamily="34" charset="0"/>
                          <a:cs typeface="Arial" panose="020B0604020202020204" pitchFamily="34" charset="0"/>
                        </a:rPr>
                        <a:t>0.87</a:t>
                      </a:r>
                      <a:endParaRPr lang="en-AU"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1050" u="none" strike="noStrike">
                          <a:effectLst/>
                          <a:latin typeface="Arial" panose="020B0604020202020204" pitchFamily="34" charset="0"/>
                          <a:cs typeface="Arial" panose="020B0604020202020204" pitchFamily="34" charset="0"/>
                        </a:rPr>
                        <a:t>0.93</a:t>
                      </a:r>
                      <a:endParaRPr lang="en-AU"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extLst>
                  <a:ext uri="{0D108BD9-81ED-4DB2-BD59-A6C34878D82A}">
                    <a16:rowId xmlns:a16="http://schemas.microsoft.com/office/drawing/2014/main" val="10014"/>
                  </a:ext>
                </a:extLst>
              </a:tr>
              <a:tr h="1027966">
                <a:tc gridSpan="5">
                  <a:txBody>
                    <a:bodyPr/>
                    <a:lstStyle/>
                    <a:p>
                      <a:pPr algn="l" fontAlgn="ctr"/>
                      <a:endParaRPr lang="en-CA" sz="500" b="0" i="1" u="none" strike="noStrike">
                        <a:solidFill>
                          <a:srgbClr val="000000"/>
                        </a:solidFill>
                        <a:effectLst/>
                        <a:latin typeface="Arial" panose="020B0604020202020204" pitchFamily="34" charset="0"/>
                        <a:cs typeface="Arial" panose="020B0604020202020204" pitchFamily="34" charset="0"/>
                      </a:endParaRPr>
                    </a:p>
                    <a:p>
                      <a:pPr algn="l" fontAlgn="ctr"/>
                      <a:r>
                        <a:rPr lang="en-CA" sz="1000" b="0" i="1" u="none" strike="noStrike">
                          <a:solidFill>
                            <a:srgbClr val="000000"/>
                          </a:solidFill>
                          <a:effectLst/>
                          <a:latin typeface="Arial" panose="020B0604020202020204" pitchFamily="34" charset="0"/>
                          <a:cs typeface="Arial" panose="020B0604020202020204" pitchFamily="34" charset="0"/>
                        </a:rPr>
                        <a:t>Note: * = Calculated; QLD = Queensland; NEBC = Northeast British Columbia</a:t>
                      </a:r>
                      <a:endParaRPr lang="en-CA" sz="1000" b="0" i="0" u="none" strike="noStrike" baseline="30000">
                        <a:solidFill>
                          <a:srgbClr val="000000"/>
                        </a:solidFill>
                        <a:effectLst/>
                        <a:latin typeface="Arial" panose="020B0604020202020204" pitchFamily="34" charset="0"/>
                        <a:cs typeface="Arial" panose="020B0604020202020204" pitchFamily="34" charset="0"/>
                      </a:endParaRPr>
                    </a:p>
                    <a:p>
                      <a:pPr algn="l" fontAlgn="ctr"/>
                      <a:r>
                        <a:rPr lang="en-CA" sz="1000" b="0" i="0" u="none" strike="noStrike" baseline="30000">
                          <a:solidFill>
                            <a:srgbClr val="000000"/>
                          </a:solidFill>
                          <a:effectLst/>
                          <a:latin typeface="Arial" panose="020B0604020202020204" pitchFamily="34" charset="0"/>
                          <a:cs typeface="Arial" panose="020B0604020202020204" pitchFamily="34" charset="0"/>
                        </a:rPr>
                        <a:t>1</a:t>
                      </a:r>
                      <a:r>
                        <a:rPr lang="en-CA" sz="1000" b="0" i="0" u="none" strike="noStrike" baseline="0">
                          <a:solidFill>
                            <a:srgbClr val="000000"/>
                          </a:solidFill>
                          <a:effectLst/>
                          <a:latin typeface="Arial" panose="020B0604020202020204" pitchFamily="34" charset="0"/>
                          <a:cs typeface="Arial" panose="020B0604020202020204" pitchFamily="34" charset="0"/>
                        </a:rPr>
                        <a:t> </a:t>
                      </a:r>
                      <a:r>
                        <a:rPr lang="en-CA" sz="1000" b="0" i="1" u="none" strike="noStrike">
                          <a:solidFill>
                            <a:srgbClr val="000000"/>
                          </a:solidFill>
                          <a:effectLst/>
                          <a:latin typeface="Arial" panose="020B0604020202020204" pitchFamily="34" charset="0"/>
                          <a:cs typeface="Arial" panose="020B0604020202020204" pitchFamily="34" charset="0"/>
                        </a:rPr>
                        <a:t>Results based on laboratory scale washing and testing of exploration samples.</a:t>
                      </a:r>
                    </a:p>
                    <a:p>
                      <a:pPr algn="l" fontAlgn="ctr"/>
                      <a:r>
                        <a:rPr lang="en-CA" sz="1000" b="0" i="0" u="none" strike="noStrike" baseline="30000">
                          <a:solidFill>
                            <a:srgbClr val="000000"/>
                          </a:solidFill>
                          <a:effectLst/>
                          <a:latin typeface="Arial" panose="020B0604020202020204" pitchFamily="34" charset="0"/>
                          <a:cs typeface="Arial" panose="020B0604020202020204" pitchFamily="34" charset="0"/>
                        </a:rPr>
                        <a:t>2</a:t>
                      </a:r>
                      <a:r>
                        <a:rPr lang="en-CA" sz="1000" b="0" i="0" u="none" strike="noStrike">
                          <a:solidFill>
                            <a:srgbClr val="000000"/>
                          </a:solidFill>
                          <a:effectLst/>
                          <a:latin typeface="Arial" panose="020B0604020202020204" pitchFamily="34" charset="0"/>
                          <a:cs typeface="Arial" panose="020B0604020202020204" pitchFamily="34" charset="0"/>
                        </a:rPr>
                        <a:t> </a:t>
                      </a:r>
                      <a:r>
                        <a:rPr lang="en-CA" sz="1000" b="0" i="1" u="none" strike="noStrike">
                          <a:solidFill>
                            <a:srgbClr val="000000"/>
                          </a:solidFill>
                          <a:effectLst/>
                          <a:latin typeface="Arial" panose="020B0604020202020204" pitchFamily="34" charset="0"/>
                          <a:cs typeface="Arial" panose="020B0604020202020204" pitchFamily="34" charset="0"/>
                        </a:rPr>
                        <a:t>Results based on full washing plant under operating conditions.</a:t>
                      </a:r>
                    </a:p>
                    <a:p>
                      <a:pPr algn="l" fontAlgn="ctr"/>
                      <a:endParaRPr lang="en-CA" sz="600" b="0" i="1" u="none" strike="noStrike">
                        <a:solidFill>
                          <a:srgbClr val="000000"/>
                        </a:solidFill>
                        <a:effectLst/>
                        <a:latin typeface="Arial" panose="020B0604020202020204" pitchFamily="34" charset="0"/>
                        <a:cs typeface="Arial" panose="020B0604020202020204" pitchFamily="34" charset="0"/>
                      </a:endParaRPr>
                    </a:p>
                    <a:p>
                      <a:pPr algn="l" fontAlgn="ctr"/>
                      <a:endParaRPr lang="en-CA" sz="1000" b="0" i="1" u="none" strike="noStrike">
                        <a:solidFill>
                          <a:srgbClr val="000000"/>
                        </a:solidFill>
                        <a:effectLst/>
                        <a:latin typeface="Arial" panose="020B0604020202020204" pitchFamily="34" charset="0"/>
                        <a:cs typeface="Arial" panose="020B0604020202020204" pitchFamily="34" charset="0"/>
                      </a:endParaRPr>
                    </a:p>
                    <a:p>
                      <a:pPr algn="l" fontAlgn="ctr"/>
                      <a:r>
                        <a:rPr lang="en-CA" sz="1000" b="0" i="1" u="none" strike="noStrike">
                          <a:solidFill>
                            <a:srgbClr val="000000"/>
                          </a:solidFill>
                          <a:effectLst/>
                          <a:latin typeface="Arial" panose="020B0604020202020204" pitchFamily="34" charset="0"/>
                          <a:cs typeface="Arial" panose="020B0604020202020204" pitchFamily="34" charset="0"/>
                        </a:rPr>
                        <a:t>Data Source:  </a:t>
                      </a:r>
                      <a:r>
                        <a:rPr lang="en-CA" sz="1000" b="0" i="1" u="none" strike="noStrike" err="1">
                          <a:solidFill>
                            <a:srgbClr val="000000"/>
                          </a:solidFill>
                          <a:effectLst/>
                          <a:latin typeface="Arial" panose="020B0604020202020204" pitchFamily="34" charset="0"/>
                          <a:cs typeface="Arial" panose="020B0604020202020204" pitchFamily="34" charset="0"/>
                        </a:rPr>
                        <a:t>Kobie</a:t>
                      </a:r>
                      <a:r>
                        <a:rPr lang="en-CA" sz="1000" b="0" i="1" u="none" strike="noStrike">
                          <a:solidFill>
                            <a:srgbClr val="000000"/>
                          </a:solidFill>
                          <a:effectLst/>
                          <a:latin typeface="Arial" panose="020B0604020202020204" pitchFamily="34" charset="0"/>
                          <a:cs typeface="Arial" panose="020B0604020202020204" pitchFamily="34" charset="0"/>
                        </a:rPr>
                        <a:t> </a:t>
                      </a:r>
                      <a:r>
                        <a:rPr lang="en-CA" sz="1000" b="0" i="1" u="none" strike="noStrike" err="1">
                          <a:solidFill>
                            <a:srgbClr val="000000"/>
                          </a:solidFill>
                          <a:effectLst/>
                          <a:latin typeface="Arial" panose="020B0604020202020204" pitchFamily="34" charset="0"/>
                          <a:cs typeface="Arial" panose="020B0604020202020204" pitchFamily="34" charset="0"/>
                        </a:rPr>
                        <a:t>Koornhof</a:t>
                      </a:r>
                      <a:r>
                        <a:rPr lang="en-CA" sz="1000" b="0" i="1" u="none" strike="noStrike">
                          <a:solidFill>
                            <a:srgbClr val="000000"/>
                          </a:solidFill>
                          <a:effectLst/>
                          <a:latin typeface="Arial" panose="020B0604020202020204" pitchFamily="34" charset="0"/>
                          <a:cs typeface="Arial" panose="020B0604020202020204" pitchFamily="34" charset="0"/>
                        </a:rPr>
                        <a:t> Associates Inc.</a:t>
                      </a:r>
                    </a:p>
                    <a:p>
                      <a:pPr algn="l" fontAlgn="ctr"/>
                      <a:endParaRPr lang="en-AU" sz="600" b="0" i="1" u="none" strike="noStrike">
                        <a:solidFill>
                          <a:srgbClr val="000000"/>
                        </a:solidFill>
                        <a:effectLst/>
                        <a:latin typeface="Arial" panose="020B0604020202020204" pitchFamily="34" charset="0"/>
                        <a:cs typeface="Arial" panose="020B0604020202020204" pitchFamily="34" charset="0"/>
                      </a:endParaRPr>
                    </a:p>
                  </a:txBody>
                  <a:tcPr marL="85725" marR="0" marT="0" marB="0" anchor="ctr">
                    <a:gradFill>
                      <a:gsLst>
                        <a:gs pos="0">
                          <a:schemeClr val="bg1">
                            <a:lumMod val="95000"/>
                          </a:schemeClr>
                        </a:gs>
                        <a:gs pos="64999">
                          <a:srgbClr val="F0EBD5"/>
                        </a:gs>
                        <a:gs pos="100000">
                          <a:srgbClr val="D1C39F"/>
                        </a:gs>
                      </a:gsLst>
                      <a:lin ang="5400000" scaled="0"/>
                    </a:gradFill>
                  </a:tcPr>
                </a:tc>
                <a:tc hMerge="1">
                  <a:txBody>
                    <a:bodyPr/>
                    <a:lstStyle/>
                    <a:p>
                      <a:pPr algn="ctr" fontAlgn="ctr"/>
                      <a:endParaRPr lang="en-AU"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algn="ctr" fontAlgn="ctr"/>
                      <a:endParaRPr lang="en-AU"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algn="ctr" fontAlgn="ctr"/>
                      <a:endParaRPr lang="en-AU"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algn="ctr" fontAlgn="ctr"/>
                      <a:endParaRPr lang="en-AU"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15"/>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29366087"/>
              </p:ext>
            </p:extLst>
          </p:nvPr>
        </p:nvGraphicFramePr>
        <p:xfrm>
          <a:off x="5053182" y="2160000"/>
          <a:ext cx="4566974" cy="4837859"/>
        </p:xfrm>
        <a:graphic>
          <a:graphicData uri="http://schemas.openxmlformats.org/drawingml/2006/table">
            <a:tbl>
              <a:tblPr firstRow="1" firstCol="1" bandRow="1">
                <a:tableStyleId>{5C22544A-7EE6-4342-B048-85BDC9FD1C3A}</a:tableStyleId>
              </a:tblPr>
              <a:tblGrid>
                <a:gridCol w="2051003">
                  <a:extLst>
                    <a:ext uri="{9D8B030D-6E8A-4147-A177-3AD203B41FA5}">
                      <a16:colId xmlns:a16="http://schemas.microsoft.com/office/drawing/2014/main" val="20000"/>
                    </a:ext>
                  </a:extLst>
                </a:gridCol>
                <a:gridCol w="482041">
                  <a:extLst>
                    <a:ext uri="{9D8B030D-6E8A-4147-A177-3AD203B41FA5}">
                      <a16:colId xmlns:a16="http://schemas.microsoft.com/office/drawing/2014/main" val="20001"/>
                    </a:ext>
                  </a:extLst>
                </a:gridCol>
                <a:gridCol w="432028">
                  <a:extLst>
                    <a:ext uri="{9D8B030D-6E8A-4147-A177-3AD203B41FA5}">
                      <a16:colId xmlns:a16="http://schemas.microsoft.com/office/drawing/2014/main" val="20002"/>
                    </a:ext>
                  </a:extLst>
                </a:gridCol>
                <a:gridCol w="801446">
                  <a:extLst>
                    <a:ext uri="{9D8B030D-6E8A-4147-A177-3AD203B41FA5}">
                      <a16:colId xmlns:a16="http://schemas.microsoft.com/office/drawing/2014/main" val="20003"/>
                    </a:ext>
                  </a:extLst>
                </a:gridCol>
                <a:gridCol w="800456">
                  <a:extLst>
                    <a:ext uri="{9D8B030D-6E8A-4147-A177-3AD203B41FA5}">
                      <a16:colId xmlns:a16="http://schemas.microsoft.com/office/drawing/2014/main" val="20004"/>
                    </a:ext>
                  </a:extLst>
                </a:gridCol>
              </a:tblGrid>
              <a:tr h="409151">
                <a:tc gridSpan="5">
                  <a:txBody>
                    <a:bodyPr/>
                    <a:lstStyle/>
                    <a:p>
                      <a:pPr algn="ctr" fontAlgn="ctr"/>
                      <a:r>
                        <a:rPr lang="en-CA" sz="1200" b="1">
                          <a:solidFill>
                            <a:schemeClr val="tx1"/>
                          </a:solidFill>
                          <a:latin typeface="Arial" pitchFamily="34" charset="0"/>
                          <a:ea typeface="LF_Kai" pitchFamily="2" charset="-122"/>
                          <a:cs typeface="Arial" pitchFamily="34" charset="0"/>
                        </a:rPr>
                        <a:t>Gordon Creek Coking Coal VS. </a:t>
                      </a:r>
                    </a:p>
                    <a:p>
                      <a:pPr algn="ctr" fontAlgn="ctr"/>
                      <a:r>
                        <a:rPr lang="en-CA" sz="1200" b="1">
                          <a:solidFill>
                            <a:schemeClr val="tx1"/>
                          </a:solidFill>
                          <a:latin typeface="Arial" pitchFamily="34" charset="0"/>
                          <a:ea typeface="LF_Kai" pitchFamily="2" charset="-122"/>
                          <a:cs typeface="Arial" pitchFamily="34" charset="0"/>
                        </a:rPr>
                        <a:t>Canadian Export Coking Coals</a:t>
                      </a:r>
                      <a:endParaRPr lang="en-GB" sz="800" b="1" i="0" u="none" strike="noStrike">
                        <a:solidFill>
                          <a:schemeClr val="tx1"/>
                        </a:solidFill>
                        <a:effectLst/>
                        <a:latin typeface="Arial" panose="020B0604020202020204" pitchFamily="34" charset="0"/>
                        <a:cs typeface="Arial" panose="020B0604020202020204" pitchFamily="34" charset="0"/>
                      </a:endParaRPr>
                    </a:p>
                  </a:txBody>
                  <a:tcPr marL="85725" marR="0" marT="0" marB="0" anchor="ctr">
                    <a:gradFill>
                      <a:gsLst>
                        <a:gs pos="0">
                          <a:schemeClr val="bg1">
                            <a:lumMod val="95000"/>
                          </a:schemeClr>
                        </a:gs>
                        <a:gs pos="64999">
                          <a:srgbClr val="F0EBD5"/>
                        </a:gs>
                        <a:gs pos="100000">
                          <a:srgbClr val="D1C39F"/>
                        </a:gs>
                      </a:gsLst>
                      <a:lin ang="5400000" scaled="0"/>
                    </a:gradFill>
                  </a:tcPr>
                </a:tc>
                <a:tc hMerge="1">
                  <a:txBody>
                    <a:bodyPr/>
                    <a:lstStyle/>
                    <a:p>
                      <a:pPr algn="ctr" fontAlgn="ctr"/>
                      <a:endParaRPr lang="en-GB" sz="800" b="1"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en-CA"/>
                    </a:p>
                  </a:txBody>
                  <a:tcPr/>
                </a:tc>
                <a:tc hMerge="1">
                  <a:txBody>
                    <a:bodyPr/>
                    <a:lstStyle/>
                    <a:p>
                      <a:pPr algn="ctr" fontAlgn="ctr"/>
                      <a:endParaRPr lang="en-GB" sz="800" b="1"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algn="ctr" fontAlgn="ctr"/>
                      <a:endParaRPr lang="en-GB" sz="800" b="1"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0"/>
                  </a:ext>
                </a:extLst>
              </a:tr>
              <a:tr h="412423">
                <a:tc>
                  <a:txBody>
                    <a:bodyPr/>
                    <a:lstStyle/>
                    <a:p>
                      <a:pPr algn="l" fontAlgn="ctr"/>
                      <a:r>
                        <a:rPr lang="en-AU" sz="800" b="1" u="none" strike="noStrike">
                          <a:solidFill>
                            <a:schemeClr val="tx1"/>
                          </a:solidFill>
                          <a:effectLst/>
                          <a:latin typeface="Arial" panose="020B0604020202020204" pitchFamily="34" charset="0"/>
                          <a:cs typeface="Arial" panose="020B0604020202020204" pitchFamily="34" charset="0"/>
                        </a:rPr>
                        <a:t> </a:t>
                      </a:r>
                      <a:endParaRPr lang="en-GB" sz="800" b="1" i="0" u="none" strike="noStrike">
                        <a:solidFill>
                          <a:schemeClr val="tx1"/>
                        </a:solidFill>
                        <a:effectLst/>
                        <a:latin typeface="Arial" panose="020B0604020202020204" pitchFamily="34" charset="0"/>
                        <a:cs typeface="Arial" panose="020B0604020202020204" pitchFamily="34" charset="0"/>
                      </a:endParaRPr>
                    </a:p>
                  </a:txBody>
                  <a:tcPr marL="85725" marR="0" marT="0" marB="0" anchor="ctr">
                    <a:gradFill>
                      <a:gsLst>
                        <a:gs pos="0">
                          <a:schemeClr val="bg1">
                            <a:lumMod val="95000"/>
                          </a:schemeClr>
                        </a:gs>
                        <a:gs pos="64999">
                          <a:srgbClr val="F0EBD5"/>
                        </a:gs>
                        <a:gs pos="100000">
                          <a:srgbClr val="D1C39F"/>
                        </a:gs>
                      </a:gsLst>
                      <a:lin ang="5400000" scaled="0"/>
                    </a:gradFill>
                  </a:tcPr>
                </a:tc>
                <a:tc gridSpan="2">
                  <a:txBody>
                    <a:bodyPr/>
                    <a:lstStyle/>
                    <a:p>
                      <a:pPr algn="ctr" fontAlgn="ctr"/>
                      <a:r>
                        <a:rPr lang="en-AU" sz="900" b="1" u="none" strike="noStrike">
                          <a:solidFill>
                            <a:schemeClr val="tx1"/>
                          </a:solidFill>
                          <a:effectLst/>
                          <a:latin typeface="Arial" panose="020B0604020202020204" pitchFamily="34" charset="0"/>
                          <a:cs typeface="Arial" panose="020B0604020202020204" pitchFamily="34" charset="0"/>
                        </a:rPr>
                        <a:t>Gordon Creek Coking Coal</a:t>
                      </a:r>
                      <a:r>
                        <a:rPr lang="en-AU" sz="900" b="1" u="none" strike="noStrike" baseline="30000">
                          <a:solidFill>
                            <a:schemeClr val="tx1"/>
                          </a:solidFill>
                          <a:effectLst/>
                          <a:latin typeface="Arial" panose="020B0604020202020204" pitchFamily="34" charset="0"/>
                          <a:cs typeface="Arial" panose="020B0604020202020204" pitchFamily="34" charset="0"/>
                        </a:rPr>
                        <a:t>1</a:t>
                      </a:r>
                      <a:endParaRPr lang="en-GB" sz="800" b="1"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hMerge="1">
                  <a:txBody>
                    <a:bodyPr/>
                    <a:lstStyle/>
                    <a:p>
                      <a:endParaRPr lang="en-GB"/>
                    </a:p>
                  </a:txBody>
                  <a:tcPr/>
                </a:tc>
                <a:tc rowSpan="2">
                  <a:txBody>
                    <a:bodyPr/>
                    <a:lstStyle/>
                    <a:p>
                      <a:pPr algn="ctr" fontAlgn="ctr"/>
                      <a:r>
                        <a:rPr lang="en-AU" sz="900" b="1" u="none" strike="noStrike">
                          <a:solidFill>
                            <a:schemeClr val="tx1"/>
                          </a:solidFill>
                          <a:effectLst/>
                          <a:latin typeface="Arial" panose="020B0604020202020204" pitchFamily="34" charset="0"/>
                          <a:cs typeface="Arial" panose="020B0604020202020204" pitchFamily="34" charset="0"/>
                        </a:rPr>
                        <a:t>Canadian NEBC HCC</a:t>
                      </a:r>
                      <a:r>
                        <a:rPr lang="en-AU" sz="900" b="1" u="none" strike="noStrike" baseline="30000">
                          <a:solidFill>
                            <a:schemeClr val="tx1"/>
                          </a:solidFill>
                          <a:effectLst/>
                          <a:latin typeface="Arial" panose="020B0604020202020204" pitchFamily="34" charset="0"/>
                          <a:cs typeface="Arial" panose="020B0604020202020204" pitchFamily="34" charset="0"/>
                        </a:rPr>
                        <a:t>2</a:t>
                      </a:r>
                      <a:endParaRPr lang="en-GB" sz="900" b="1"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rowSpan="2">
                  <a:txBody>
                    <a:bodyPr/>
                    <a:lstStyle/>
                    <a:p>
                      <a:pPr algn="ctr" fontAlgn="ctr"/>
                      <a:r>
                        <a:rPr lang="en-AU" sz="900" b="1" u="none" strike="noStrike">
                          <a:solidFill>
                            <a:schemeClr val="tx1"/>
                          </a:solidFill>
                          <a:effectLst/>
                          <a:latin typeface="Arial" panose="020B0604020202020204" pitchFamily="34" charset="0"/>
                          <a:cs typeface="Arial" panose="020B0604020202020204" pitchFamily="34" charset="0"/>
                        </a:rPr>
                        <a:t>Canadian SEBC HCC</a:t>
                      </a:r>
                      <a:r>
                        <a:rPr lang="en-AU" sz="900" b="1" u="none" strike="noStrike" baseline="30000">
                          <a:solidFill>
                            <a:schemeClr val="tx1"/>
                          </a:solidFill>
                          <a:effectLst/>
                          <a:latin typeface="Arial" panose="020B0604020202020204" pitchFamily="34" charset="0"/>
                          <a:cs typeface="Arial" panose="020B0604020202020204" pitchFamily="34" charset="0"/>
                        </a:rPr>
                        <a:t>2</a:t>
                      </a:r>
                      <a:endParaRPr lang="en-GB" sz="900" b="1"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extLst>
                  <a:ext uri="{0D108BD9-81ED-4DB2-BD59-A6C34878D82A}">
                    <a16:rowId xmlns:a16="http://schemas.microsoft.com/office/drawing/2014/main" val="10001"/>
                  </a:ext>
                </a:extLst>
              </a:tr>
              <a:tr h="196237">
                <a:tc>
                  <a:txBody>
                    <a:bodyPr/>
                    <a:lstStyle/>
                    <a:p>
                      <a:pPr algn="l" fontAlgn="ctr"/>
                      <a:r>
                        <a:rPr lang="en-GB" sz="800" b="1" u="none" strike="noStrike">
                          <a:solidFill>
                            <a:schemeClr val="tx1"/>
                          </a:solidFill>
                          <a:effectLst/>
                          <a:latin typeface="Arial" panose="020B0604020202020204" pitchFamily="34" charset="0"/>
                          <a:cs typeface="Arial" panose="020B0604020202020204" pitchFamily="34" charset="0"/>
                        </a:rPr>
                        <a:t> </a:t>
                      </a:r>
                      <a:endParaRPr lang="en-GB" sz="800" b="1" i="0" u="none" strike="noStrike">
                        <a:solidFill>
                          <a:schemeClr val="tx1"/>
                        </a:solidFill>
                        <a:effectLst/>
                        <a:latin typeface="Arial" panose="020B0604020202020204" pitchFamily="34" charset="0"/>
                        <a:cs typeface="Arial" panose="020B0604020202020204" pitchFamily="34" charset="0"/>
                      </a:endParaRPr>
                    </a:p>
                  </a:txBody>
                  <a:tcPr marL="85725"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900" b="1" u="none" strike="noStrike">
                          <a:solidFill>
                            <a:schemeClr val="tx1"/>
                          </a:solidFill>
                          <a:effectLst/>
                          <a:latin typeface="Arial" panose="020B0604020202020204" pitchFamily="34" charset="0"/>
                          <a:cs typeface="Arial" panose="020B0604020202020204" pitchFamily="34" charset="0"/>
                        </a:rPr>
                        <a:t>Min</a:t>
                      </a:r>
                      <a:endParaRPr lang="en-GB" sz="900" b="1"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900" b="1" u="none" strike="noStrike">
                          <a:solidFill>
                            <a:schemeClr val="tx1"/>
                          </a:solidFill>
                          <a:effectLst/>
                          <a:latin typeface="Arial" panose="020B0604020202020204" pitchFamily="34" charset="0"/>
                          <a:cs typeface="Arial" panose="020B0604020202020204" pitchFamily="34" charset="0"/>
                        </a:rPr>
                        <a:t>Max</a:t>
                      </a:r>
                      <a:endParaRPr lang="en-GB" sz="900" b="1"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2"/>
                  </a:ext>
                </a:extLst>
              </a:tr>
              <a:tr h="271305">
                <a:tc>
                  <a:txBody>
                    <a:bodyPr/>
                    <a:lstStyle/>
                    <a:p>
                      <a:pPr algn="l" fontAlgn="ctr"/>
                      <a:r>
                        <a:rPr lang="en-AU" sz="900" b="0" u="none" strike="noStrike">
                          <a:solidFill>
                            <a:schemeClr val="tx1"/>
                          </a:solidFill>
                          <a:effectLst/>
                          <a:latin typeface="Arial" panose="020B0604020202020204" pitchFamily="34" charset="0"/>
                          <a:cs typeface="Arial" panose="020B0604020202020204" pitchFamily="34" charset="0"/>
                        </a:rPr>
                        <a:t>Total Moisture (% as received)</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85725"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900" b="0" u="none" strike="noStrike">
                          <a:solidFill>
                            <a:schemeClr val="tx1"/>
                          </a:solidFill>
                          <a:effectLst/>
                          <a:latin typeface="Arial" panose="020B0604020202020204" pitchFamily="34" charset="0"/>
                          <a:cs typeface="Arial" panose="020B0604020202020204" pitchFamily="34" charset="0"/>
                        </a:rPr>
                        <a:t>8</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900" b="0" u="none" strike="noStrike">
                          <a:solidFill>
                            <a:schemeClr val="tx1"/>
                          </a:solidFill>
                          <a:effectLst/>
                          <a:latin typeface="Arial" panose="020B0604020202020204" pitchFamily="34" charset="0"/>
                          <a:cs typeface="Arial" panose="020B0604020202020204" pitchFamily="34" charset="0"/>
                        </a:rPr>
                        <a:t>9</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900" b="0" u="none" strike="noStrike">
                          <a:solidFill>
                            <a:schemeClr val="tx1"/>
                          </a:solidFill>
                          <a:effectLst/>
                          <a:latin typeface="Arial" panose="020B0604020202020204" pitchFamily="34" charset="0"/>
                          <a:cs typeface="Arial" panose="020B0604020202020204" pitchFamily="34" charset="0"/>
                        </a:rPr>
                        <a:t>8 - 9</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900" b="0" u="none" strike="noStrike">
                          <a:solidFill>
                            <a:schemeClr val="tx1"/>
                          </a:solidFill>
                          <a:effectLst/>
                          <a:latin typeface="Arial" panose="020B0604020202020204" pitchFamily="34" charset="0"/>
                          <a:cs typeface="Arial" panose="020B0604020202020204" pitchFamily="34" charset="0"/>
                        </a:rPr>
                        <a:t>8</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extLst>
                  <a:ext uri="{0D108BD9-81ED-4DB2-BD59-A6C34878D82A}">
                    <a16:rowId xmlns:a16="http://schemas.microsoft.com/office/drawing/2014/main" val="10003"/>
                  </a:ext>
                </a:extLst>
              </a:tr>
              <a:tr h="267010">
                <a:tc>
                  <a:txBody>
                    <a:bodyPr/>
                    <a:lstStyle/>
                    <a:p>
                      <a:pPr algn="l" fontAlgn="ctr"/>
                      <a:r>
                        <a:rPr lang="en-AU" sz="900" b="0" u="none" strike="noStrike">
                          <a:solidFill>
                            <a:schemeClr val="tx1"/>
                          </a:solidFill>
                          <a:effectLst/>
                          <a:latin typeface="Arial" panose="020B0604020202020204" pitchFamily="34" charset="0"/>
                          <a:cs typeface="Arial" panose="020B0604020202020204" pitchFamily="34" charset="0"/>
                        </a:rPr>
                        <a:t>Volatile Matter (% air dry)</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85725"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900" b="0" u="none" strike="noStrike">
                          <a:solidFill>
                            <a:schemeClr val="tx1"/>
                          </a:solidFill>
                          <a:effectLst/>
                          <a:latin typeface="Arial" panose="020B0604020202020204" pitchFamily="34" charset="0"/>
                          <a:cs typeface="Arial" panose="020B0604020202020204" pitchFamily="34" charset="0"/>
                        </a:rPr>
                        <a:t>20.7</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900" b="0" u="none" strike="noStrike">
                          <a:solidFill>
                            <a:schemeClr val="tx1"/>
                          </a:solidFill>
                          <a:effectLst/>
                          <a:latin typeface="Arial" panose="020B0604020202020204" pitchFamily="34" charset="0"/>
                          <a:cs typeface="Arial" panose="020B0604020202020204" pitchFamily="34" charset="0"/>
                        </a:rPr>
                        <a:t>25.2</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900" b="0" u="none" strike="noStrike">
                          <a:solidFill>
                            <a:schemeClr val="tx1"/>
                          </a:solidFill>
                          <a:effectLst/>
                          <a:latin typeface="Arial" panose="020B0604020202020204" pitchFamily="34" charset="0"/>
                          <a:cs typeface="Arial" panose="020B0604020202020204" pitchFamily="34" charset="0"/>
                        </a:rPr>
                        <a:t>23.0 - 24.5</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900" b="0" u="none" strike="noStrike">
                          <a:solidFill>
                            <a:schemeClr val="tx1"/>
                          </a:solidFill>
                          <a:effectLst/>
                          <a:latin typeface="Arial" panose="020B0604020202020204" pitchFamily="34" charset="0"/>
                          <a:cs typeface="Arial" panose="020B0604020202020204" pitchFamily="34" charset="0"/>
                        </a:rPr>
                        <a:t>21.0 - 27.0</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extLst>
                  <a:ext uri="{0D108BD9-81ED-4DB2-BD59-A6C34878D82A}">
                    <a16:rowId xmlns:a16="http://schemas.microsoft.com/office/drawing/2014/main" val="10004"/>
                  </a:ext>
                </a:extLst>
              </a:tr>
              <a:tr h="252577">
                <a:tc>
                  <a:txBody>
                    <a:bodyPr/>
                    <a:lstStyle/>
                    <a:p>
                      <a:pPr algn="l" fontAlgn="ctr"/>
                      <a:r>
                        <a:rPr lang="en-AU" sz="900" b="0" u="none" strike="noStrike">
                          <a:solidFill>
                            <a:schemeClr val="tx1"/>
                          </a:solidFill>
                          <a:effectLst/>
                          <a:latin typeface="Arial" panose="020B0604020202020204" pitchFamily="34" charset="0"/>
                          <a:cs typeface="Arial" panose="020B0604020202020204" pitchFamily="34" charset="0"/>
                        </a:rPr>
                        <a:t>Ash Content (% air dry)</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85725"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900" b="0" u="none" strike="noStrike">
                          <a:solidFill>
                            <a:schemeClr val="tx1"/>
                          </a:solidFill>
                          <a:effectLst/>
                          <a:latin typeface="Arial" panose="020B0604020202020204" pitchFamily="34" charset="0"/>
                          <a:cs typeface="Arial" panose="020B0604020202020204" pitchFamily="34" charset="0"/>
                        </a:rPr>
                        <a:t>8.00</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900" b="0" u="none" strike="noStrike">
                          <a:solidFill>
                            <a:schemeClr val="tx1"/>
                          </a:solidFill>
                          <a:effectLst/>
                          <a:latin typeface="Arial" panose="020B0604020202020204" pitchFamily="34" charset="0"/>
                          <a:cs typeface="Arial" panose="020B0604020202020204" pitchFamily="34" charset="0"/>
                        </a:rPr>
                        <a:t>8.90</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900" b="0" u="none" strike="noStrike">
                          <a:solidFill>
                            <a:schemeClr val="tx1"/>
                          </a:solidFill>
                          <a:effectLst/>
                          <a:latin typeface="Arial" panose="020B0604020202020204" pitchFamily="34" charset="0"/>
                          <a:cs typeface="Arial" panose="020B0604020202020204" pitchFamily="34" charset="0"/>
                        </a:rPr>
                        <a:t>8.25 - 8.60</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900" b="0" u="none" strike="noStrike">
                          <a:solidFill>
                            <a:schemeClr val="tx1"/>
                          </a:solidFill>
                          <a:effectLst/>
                          <a:latin typeface="Arial" panose="020B0604020202020204" pitchFamily="34" charset="0"/>
                          <a:cs typeface="Arial" panose="020B0604020202020204" pitchFamily="34" charset="0"/>
                        </a:rPr>
                        <a:t>8.50 - 9.60</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extLst>
                  <a:ext uri="{0D108BD9-81ED-4DB2-BD59-A6C34878D82A}">
                    <a16:rowId xmlns:a16="http://schemas.microsoft.com/office/drawing/2014/main" val="10005"/>
                  </a:ext>
                </a:extLst>
              </a:tr>
              <a:tr h="267010">
                <a:tc>
                  <a:txBody>
                    <a:bodyPr/>
                    <a:lstStyle/>
                    <a:p>
                      <a:pPr algn="l" fontAlgn="ctr"/>
                      <a:r>
                        <a:rPr lang="en-AU" sz="900" b="0" u="none" strike="noStrike">
                          <a:solidFill>
                            <a:schemeClr val="tx1"/>
                          </a:solidFill>
                          <a:effectLst/>
                          <a:latin typeface="Arial" panose="020B0604020202020204" pitchFamily="34" charset="0"/>
                          <a:cs typeface="Arial" panose="020B0604020202020204" pitchFamily="34" charset="0"/>
                        </a:rPr>
                        <a:t>Sulphur Content (% air dry)</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85725"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900" b="0" u="none" strike="noStrike">
                          <a:solidFill>
                            <a:schemeClr val="tx1"/>
                          </a:solidFill>
                          <a:effectLst/>
                          <a:latin typeface="Arial" panose="020B0604020202020204" pitchFamily="34" charset="0"/>
                          <a:cs typeface="Arial" panose="020B0604020202020204" pitchFamily="34" charset="0"/>
                        </a:rPr>
                        <a:t>0.44</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900" b="0" u="none" strike="noStrike">
                          <a:solidFill>
                            <a:schemeClr val="tx1"/>
                          </a:solidFill>
                          <a:effectLst/>
                          <a:latin typeface="Arial" panose="020B0604020202020204" pitchFamily="34" charset="0"/>
                          <a:cs typeface="Arial" panose="020B0604020202020204" pitchFamily="34" charset="0"/>
                        </a:rPr>
                        <a:t>0.90</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900" b="0" u="none" strike="noStrike">
                          <a:solidFill>
                            <a:schemeClr val="tx1"/>
                          </a:solidFill>
                          <a:effectLst/>
                          <a:latin typeface="Arial" panose="020B0604020202020204" pitchFamily="34" charset="0"/>
                          <a:cs typeface="Arial" panose="020B0604020202020204" pitchFamily="34" charset="0"/>
                        </a:rPr>
                        <a:t>0.45 - 0.55</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900" b="0" u="none" strike="noStrike">
                          <a:solidFill>
                            <a:schemeClr val="tx1"/>
                          </a:solidFill>
                          <a:effectLst/>
                          <a:latin typeface="Arial" panose="020B0604020202020204" pitchFamily="34" charset="0"/>
                          <a:cs typeface="Arial" panose="020B0604020202020204" pitchFamily="34" charset="0"/>
                        </a:rPr>
                        <a:t>0.35 - 0.75</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extLst>
                  <a:ext uri="{0D108BD9-81ED-4DB2-BD59-A6C34878D82A}">
                    <a16:rowId xmlns:a16="http://schemas.microsoft.com/office/drawing/2014/main" val="10006"/>
                  </a:ext>
                </a:extLst>
              </a:tr>
              <a:tr h="274227">
                <a:tc>
                  <a:txBody>
                    <a:bodyPr/>
                    <a:lstStyle/>
                    <a:p>
                      <a:pPr algn="l" fontAlgn="ctr"/>
                      <a:r>
                        <a:rPr lang="en-AU" sz="900" b="0" u="none" strike="noStrike">
                          <a:solidFill>
                            <a:schemeClr val="tx1"/>
                          </a:solidFill>
                          <a:effectLst/>
                          <a:latin typeface="Arial" panose="020B0604020202020204" pitchFamily="34" charset="0"/>
                          <a:cs typeface="Arial" panose="020B0604020202020204" pitchFamily="34" charset="0"/>
                        </a:rPr>
                        <a:t>Free Swelling Index (FSI)</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85725"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900" b="0" u="none" strike="noStrike">
                          <a:solidFill>
                            <a:schemeClr val="tx1"/>
                          </a:solidFill>
                          <a:effectLst/>
                          <a:latin typeface="Arial" panose="020B0604020202020204" pitchFamily="34" charset="0"/>
                          <a:cs typeface="Arial" panose="020B0604020202020204" pitchFamily="34" charset="0"/>
                        </a:rPr>
                        <a:t>6</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900" b="0" u="none" strike="noStrike">
                          <a:solidFill>
                            <a:schemeClr val="tx1"/>
                          </a:solidFill>
                          <a:effectLst/>
                          <a:latin typeface="Arial" panose="020B0604020202020204" pitchFamily="34" charset="0"/>
                          <a:cs typeface="Arial" panose="020B0604020202020204" pitchFamily="34" charset="0"/>
                        </a:rPr>
                        <a:t>8</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900" b="0" u="none" strike="noStrike">
                          <a:solidFill>
                            <a:schemeClr val="tx1"/>
                          </a:solidFill>
                          <a:effectLst/>
                          <a:latin typeface="Arial" panose="020B0604020202020204" pitchFamily="34" charset="0"/>
                          <a:cs typeface="Arial" panose="020B0604020202020204" pitchFamily="34" charset="0"/>
                        </a:rPr>
                        <a:t>7 -</a:t>
                      </a:r>
                      <a:r>
                        <a:rPr lang="en-AU" sz="900" b="0" u="none" strike="noStrike" baseline="0">
                          <a:solidFill>
                            <a:schemeClr val="tx1"/>
                          </a:solidFill>
                          <a:effectLst/>
                          <a:latin typeface="Arial" panose="020B0604020202020204" pitchFamily="34" charset="0"/>
                          <a:cs typeface="Arial" panose="020B0604020202020204" pitchFamily="34" charset="0"/>
                        </a:rPr>
                        <a:t> 8</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900" b="0" u="none" strike="noStrike">
                          <a:solidFill>
                            <a:schemeClr val="tx1"/>
                          </a:solidFill>
                          <a:effectLst/>
                          <a:latin typeface="Arial" panose="020B0604020202020204" pitchFamily="34" charset="0"/>
                          <a:cs typeface="Arial" panose="020B0604020202020204" pitchFamily="34" charset="0"/>
                        </a:rPr>
                        <a:t>6 - 8</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extLst>
                  <a:ext uri="{0D108BD9-81ED-4DB2-BD59-A6C34878D82A}">
                    <a16:rowId xmlns:a16="http://schemas.microsoft.com/office/drawing/2014/main" val="10007"/>
                  </a:ext>
                </a:extLst>
              </a:tr>
              <a:tr h="274227">
                <a:tc>
                  <a:txBody>
                    <a:bodyPr/>
                    <a:lstStyle/>
                    <a:p>
                      <a:pPr algn="l" fontAlgn="ctr"/>
                      <a:r>
                        <a:rPr lang="en-AU" sz="900" b="0" u="none" strike="noStrike">
                          <a:solidFill>
                            <a:schemeClr val="tx1"/>
                          </a:solidFill>
                          <a:effectLst/>
                          <a:latin typeface="Arial" panose="020B0604020202020204" pitchFamily="34" charset="0"/>
                          <a:cs typeface="Arial" panose="020B0604020202020204" pitchFamily="34" charset="0"/>
                        </a:rPr>
                        <a:t>Mean Max Reflectance of Vitrinite (%)</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85725"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900" b="0" u="none" strike="noStrike">
                          <a:solidFill>
                            <a:schemeClr val="tx1"/>
                          </a:solidFill>
                          <a:effectLst/>
                          <a:latin typeface="Arial" panose="020B0604020202020204" pitchFamily="34" charset="0"/>
                          <a:cs typeface="Arial" panose="020B0604020202020204" pitchFamily="34" charset="0"/>
                        </a:rPr>
                        <a:t>1.18</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900" b="0" u="none" strike="noStrike">
                          <a:solidFill>
                            <a:schemeClr val="tx1"/>
                          </a:solidFill>
                          <a:effectLst/>
                          <a:latin typeface="Arial" panose="020B0604020202020204" pitchFamily="34" charset="0"/>
                          <a:cs typeface="Arial" panose="020B0604020202020204" pitchFamily="34" charset="0"/>
                        </a:rPr>
                        <a:t>1.39</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900" b="0" u="none" strike="noStrike">
                          <a:solidFill>
                            <a:schemeClr val="tx1"/>
                          </a:solidFill>
                          <a:effectLst/>
                          <a:latin typeface="Arial" panose="020B0604020202020204" pitchFamily="34" charset="0"/>
                          <a:cs typeface="Arial" panose="020B0604020202020204" pitchFamily="34" charset="0"/>
                        </a:rPr>
                        <a:t>1.15 - 1.25</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900" b="0" u="none" strike="noStrike">
                          <a:solidFill>
                            <a:schemeClr val="tx1"/>
                          </a:solidFill>
                          <a:effectLst/>
                          <a:latin typeface="Arial" panose="020B0604020202020204" pitchFamily="34" charset="0"/>
                          <a:cs typeface="Arial" panose="020B0604020202020204" pitchFamily="34" charset="0"/>
                        </a:rPr>
                        <a:t>1.08 - 1.35</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extLst>
                  <a:ext uri="{0D108BD9-81ED-4DB2-BD59-A6C34878D82A}">
                    <a16:rowId xmlns:a16="http://schemas.microsoft.com/office/drawing/2014/main" val="10008"/>
                  </a:ext>
                </a:extLst>
              </a:tr>
              <a:tr h="281443">
                <a:tc>
                  <a:txBody>
                    <a:bodyPr/>
                    <a:lstStyle/>
                    <a:p>
                      <a:pPr algn="l" fontAlgn="ctr"/>
                      <a:r>
                        <a:rPr lang="en-AU" sz="900" b="0" u="none" strike="noStrike">
                          <a:solidFill>
                            <a:schemeClr val="tx1"/>
                          </a:solidFill>
                          <a:effectLst/>
                          <a:latin typeface="Arial" panose="020B0604020202020204" pitchFamily="34" charset="0"/>
                          <a:cs typeface="Arial" panose="020B0604020202020204" pitchFamily="34" charset="0"/>
                        </a:rPr>
                        <a:t>Maximum Fluidity (ddpm)</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85725"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900" b="0" u="none" strike="noStrike">
                          <a:solidFill>
                            <a:schemeClr val="tx1"/>
                          </a:solidFill>
                          <a:effectLst/>
                          <a:latin typeface="Arial" panose="020B0604020202020204" pitchFamily="34" charset="0"/>
                          <a:cs typeface="Arial" panose="020B0604020202020204" pitchFamily="34" charset="0"/>
                        </a:rPr>
                        <a:t>12</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900" b="0" u="none" strike="noStrike">
                          <a:solidFill>
                            <a:schemeClr val="tx1"/>
                          </a:solidFill>
                          <a:effectLst/>
                          <a:latin typeface="Arial" panose="020B0604020202020204" pitchFamily="34" charset="0"/>
                          <a:cs typeface="Arial" panose="020B0604020202020204" pitchFamily="34" charset="0"/>
                        </a:rPr>
                        <a:t>1135</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900" b="0" u="none" strike="noStrike">
                          <a:solidFill>
                            <a:schemeClr val="tx1"/>
                          </a:solidFill>
                          <a:effectLst/>
                          <a:latin typeface="Arial" panose="020B0604020202020204" pitchFamily="34" charset="0"/>
                          <a:cs typeface="Arial" panose="020B0604020202020204" pitchFamily="34" charset="0"/>
                        </a:rPr>
                        <a:t>150 - 300</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900" b="0" u="none" strike="noStrike">
                          <a:solidFill>
                            <a:schemeClr val="tx1"/>
                          </a:solidFill>
                          <a:effectLst/>
                          <a:latin typeface="Arial" panose="020B0604020202020204" pitchFamily="34" charset="0"/>
                          <a:cs typeface="Arial" panose="020B0604020202020204" pitchFamily="34" charset="0"/>
                        </a:rPr>
                        <a:t>40 - 300</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extLst>
                  <a:ext uri="{0D108BD9-81ED-4DB2-BD59-A6C34878D82A}">
                    <a16:rowId xmlns:a16="http://schemas.microsoft.com/office/drawing/2014/main" val="10009"/>
                  </a:ext>
                </a:extLst>
              </a:tr>
              <a:tr h="310309">
                <a:tc>
                  <a:txBody>
                    <a:bodyPr/>
                    <a:lstStyle/>
                    <a:p>
                      <a:pPr algn="l" fontAlgn="ctr"/>
                      <a:r>
                        <a:rPr lang="en-AU" sz="900" b="0" u="none" strike="noStrike">
                          <a:solidFill>
                            <a:schemeClr val="tx1"/>
                          </a:solidFill>
                          <a:effectLst/>
                          <a:latin typeface="Arial" panose="020B0604020202020204" pitchFamily="34" charset="0"/>
                          <a:cs typeface="Arial" panose="020B0604020202020204" pitchFamily="34" charset="0"/>
                        </a:rPr>
                        <a:t>Phosphorus in Coal (% dry)</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85725"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900" b="0" u="none" strike="noStrike">
                          <a:solidFill>
                            <a:schemeClr val="tx1"/>
                          </a:solidFill>
                          <a:effectLst/>
                          <a:latin typeface="Arial" panose="020B0604020202020204" pitchFamily="34" charset="0"/>
                          <a:cs typeface="Arial" panose="020B0604020202020204" pitchFamily="34" charset="0"/>
                        </a:rPr>
                        <a:t>0.049</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900" b="0" u="none" strike="noStrike">
                          <a:solidFill>
                            <a:schemeClr val="tx1"/>
                          </a:solidFill>
                          <a:effectLst/>
                          <a:latin typeface="Arial" panose="020B0604020202020204" pitchFamily="34" charset="0"/>
                          <a:cs typeface="Arial" panose="020B0604020202020204" pitchFamily="34" charset="0"/>
                        </a:rPr>
                        <a:t>0.089</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900" b="0" u="none" strike="noStrike">
                          <a:solidFill>
                            <a:schemeClr val="tx1"/>
                          </a:solidFill>
                          <a:effectLst/>
                          <a:latin typeface="Arial" panose="020B0604020202020204" pitchFamily="34" charset="0"/>
                          <a:cs typeface="Arial" panose="020B0604020202020204" pitchFamily="34" charset="0"/>
                        </a:rPr>
                        <a:t>0.008 - 0.040</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900" b="0" u="none" strike="noStrike">
                          <a:solidFill>
                            <a:schemeClr val="tx1"/>
                          </a:solidFill>
                          <a:effectLst/>
                          <a:latin typeface="Arial" panose="020B0604020202020204" pitchFamily="34" charset="0"/>
                          <a:cs typeface="Arial" panose="020B0604020202020204" pitchFamily="34" charset="0"/>
                        </a:rPr>
                        <a:t>0.010 - 0.065</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extLst>
                  <a:ext uri="{0D108BD9-81ED-4DB2-BD59-A6C34878D82A}">
                    <a16:rowId xmlns:a16="http://schemas.microsoft.com/office/drawing/2014/main" val="10010"/>
                  </a:ext>
                </a:extLst>
              </a:tr>
              <a:tr h="274227">
                <a:tc>
                  <a:txBody>
                    <a:bodyPr/>
                    <a:lstStyle/>
                    <a:p>
                      <a:pPr algn="l" fontAlgn="ctr"/>
                      <a:r>
                        <a:rPr lang="en-AU" sz="900" b="0" u="none" strike="noStrike">
                          <a:solidFill>
                            <a:schemeClr val="tx1"/>
                          </a:solidFill>
                          <a:effectLst/>
                          <a:latin typeface="Arial" panose="020B0604020202020204" pitchFamily="34" charset="0"/>
                          <a:cs typeface="Arial" panose="020B0604020202020204" pitchFamily="34" charset="0"/>
                        </a:rPr>
                        <a:t>Base/Acid Ratio of Ash</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85725"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900" b="0" u="none" strike="noStrike">
                          <a:solidFill>
                            <a:schemeClr val="tx1"/>
                          </a:solidFill>
                          <a:effectLst/>
                          <a:latin typeface="Arial" panose="020B0604020202020204" pitchFamily="34" charset="0"/>
                          <a:cs typeface="Arial" panose="020B0604020202020204" pitchFamily="34" charset="0"/>
                        </a:rPr>
                        <a:t>0.08</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900" b="0" u="none" strike="noStrike">
                          <a:solidFill>
                            <a:schemeClr val="tx1"/>
                          </a:solidFill>
                          <a:effectLst/>
                          <a:latin typeface="Arial" panose="020B0604020202020204" pitchFamily="34" charset="0"/>
                          <a:cs typeface="Arial" panose="020B0604020202020204" pitchFamily="34" charset="0"/>
                        </a:rPr>
                        <a:t>0.22</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900" b="0" u="none" strike="noStrike">
                          <a:solidFill>
                            <a:schemeClr val="tx1"/>
                          </a:solidFill>
                          <a:effectLst/>
                          <a:latin typeface="Arial" panose="020B0604020202020204" pitchFamily="34" charset="0"/>
                          <a:cs typeface="Arial" panose="020B0604020202020204" pitchFamily="34" charset="0"/>
                        </a:rPr>
                        <a:t>0.12 - 0.18</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900" b="0" u="none" strike="noStrike">
                          <a:solidFill>
                            <a:schemeClr val="tx1"/>
                          </a:solidFill>
                          <a:effectLst/>
                          <a:latin typeface="Arial" panose="020B0604020202020204" pitchFamily="34" charset="0"/>
                          <a:cs typeface="Arial" panose="020B0604020202020204" pitchFamily="34" charset="0"/>
                        </a:rPr>
                        <a:t>0.07 - 0.10</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extLst>
                  <a:ext uri="{0D108BD9-81ED-4DB2-BD59-A6C34878D82A}">
                    <a16:rowId xmlns:a16="http://schemas.microsoft.com/office/drawing/2014/main" val="10011"/>
                  </a:ext>
                </a:extLst>
              </a:tr>
              <a:tr h="280913">
                <a:tc>
                  <a:txBody>
                    <a:bodyPr/>
                    <a:lstStyle/>
                    <a:p>
                      <a:pPr algn="l" fontAlgn="ctr"/>
                      <a:r>
                        <a:rPr lang="en-AU" sz="900" b="0" u="none" strike="noStrike">
                          <a:solidFill>
                            <a:schemeClr val="tx1"/>
                          </a:solidFill>
                          <a:effectLst/>
                          <a:latin typeface="Arial" panose="020B0604020202020204" pitchFamily="34" charset="0"/>
                          <a:cs typeface="Arial" panose="020B0604020202020204" pitchFamily="34" charset="0"/>
                        </a:rPr>
                        <a:t>Coke Strength after Reaction (CSR)</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85725"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900" b="0" u="none" strike="noStrike">
                          <a:solidFill>
                            <a:schemeClr val="tx1"/>
                          </a:solidFill>
                          <a:effectLst/>
                          <a:latin typeface="Arial" panose="020B0604020202020204" pitchFamily="34" charset="0"/>
                          <a:cs typeface="Arial" panose="020B0604020202020204" pitchFamily="34" charset="0"/>
                        </a:rPr>
                        <a:t>51*</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900" b="0" u="none" strike="noStrike">
                          <a:solidFill>
                            <a:schemeClr val="tx1"/>
                          </a:solidFill>
                          <a:effectLst/>
                          <a:latin typeface="Arial" panose="020B0604020202020204" pitchFamily="34" charset="0"/>
                          <a:cs typeface="Arial" panose="020B0604020202020204" pitchFamily="34" charset="0"/>
                        </a:rPr>
                        <a:t>70*</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900" b="0" u="none" strike="noStrike">
                          <a:solidFill>
                            <a:schemeClr val="tx1"/>
                          </a:solidFill>
                          <a:effectLst/>
                          <a:latin typeface="Arial" panose="020B0604020202020204" pitchFamily="34" charset="0"/>
                          <a:cs typeface="Arial" panose="020B0604020202020204" pitchFamily="34" charset="0"/>
                        </a:rPr>
                        <a:t>58 - 60</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a:txBody>
                    <a:bodyPr/>
                    <a:lstStyle/>
                    <a:p>
                      <a:pPr algn="ctr" fontAlgn="ctr"/>
                      <a:r>
                        <a:rPr lang="en-AU" sz="900" b="0" u="none" strike="noStrike">
                          <a:solidFill>
                            <a:schemeClr val="tx1"/>
                          </a:solidFill>
                          <a:effectLst/>
                          <a:latin typeface="Arial" panose="020B0604020202020204" pitchFamily="34" charset="0"/>
                          <a:cs typeface="Arial" panose="020B0604020202020204" pitchFamily="34" charset="0"/>
                        </a:rPr>
                        <a:t>68 - 72</a:t>
                      </a:r>
                      <a:endParaRPr lang="en-GB" sz="9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extLst>
                  <a:ext uri="{0D108BD9-81ED-4DB2-BD59-A6C34878D82A}">
                    <a16:rowId xmlns:a16="http://schemas.microsoft.com/office/drawing/2014/main" val="10012"/>
                  </a:ext>
                </a:extLst>
              </a:tr>
              <a:tr h="916495">
                <a:tc gridSpan="5">
                  <a:txBody>
                    <a:bodyPr/>
                    <a:lstStyle/>
                    <a:p>
                      <a:pPr algn="l" fontAlgn="ctr"/>
                      <a:endParaRPr lang="en-CA" sz="600" b="0" i="1" u="none" strike="noStrike">
                        <a:solidFill>
                          <a:schemeClr val="tx1"/>
                        </a:solidFill>
                        <a:effectLst/>
                        <a:latin typeface="Arial" panose="020B0604020202020204" pitchFamily="34" charset="0"/>
                        <a:cs typeface="Arial" panose="020B0604020202020204" pitchFamily="34" charset="0"/>
                      </a:endParaRPr>
                    </a:p>
                    <a:p>
                      <a:pPr algn="l" fontAlgn="ctr"/>
                      <a:r>
                        <a:rPr lang="en-CA" sz="1000" b="0" i="1" u="none" strike="noStrike">
                          <a:solidFill>
                            <a:schemeClr val="tx1"/>
                          </a:solidFill>
                          <a:effectLst/>
                          <a:latin typeface="Arial" panose="020B0604020202020204" pitchFamily="34" charset="0"/>
                          <a:cs typeface="Arial" panose="020B0604020202020204" pitchFamily="34" charset="0"/>
                        </a:rPr>
                        <a:t>Note: * = Calculated; NEBC = Northeast British Columbia; SEBC = Southeast British Columbia</a:t>
                      </a:r>
                    </a:p>
                    <a:p>
                      <a:pPr algn="l" fontAlgn="ctr"/>
                      <a:r>
                        <a:rPr lang="en-CA" sz="1000" b="0" i="1" u="none" strike="noStrike" baseline="30000">
                          <a:solidFill>
                            <a:schemeClr val="tx1"/>
                          </a:solidFill>
                          <a:effectLst/>
                          <a:latin typeface="Arial" panose="020B0604020202020204" pitchFamily="34" charset="0"/>
                          <a:cs typeface="Arial" panose="020B0604020202020204" pitchFamily="34" charset="0"/>
                        </a:rPr>
                        <a:t>1</a:t>
                      </a:r>
                      <a:r>
                        <a:rPr lang="en-CA" sz="1000" b="0" i="1" u="none" strike="noStrike" baseline="0">
                          <a:solidFill>
                            <a:schemeClr val="tx1"/>
                          </a:solidFill>
                          <a:effectLst/>
                          <a:latin typeface="Arial" panose="020B0604020202020204" pitchFamily="34" charset="0"/>
                          <a:cs typeface="Arial" panose="020B0604020202020204" pitchFamily="34" charset="0"/>
                        </a:rPr>
                        <a:t> </a:t>
                      </a:r>
                      <a:r>
                        <a:rPr lang="en-CA" sz="1000" b="0" i="1" u="none" strike="noStrike">
                          <a:solidFill>
                            <a:schemeClr val="tx1"/>
                          </a:solidFill>
                          <a:effectLst/>
                          <a:latin typeface="Arial" panose="020B0604020202020204" pitchFamily="34" charset="0"/>
                          <a:cs typeface="Arial" panose="020B0604020202020204" pitchFamily="34" charset="0"/>
                        </a:rPr>
                        <a:t>Results based on laboratory scale washing and testing of exploration samples.</a:t>
                      </a:r>
                    </a:p>
                    <a:p>
                      <a:pPr algn="l" fontAlgn="ctr"/>
                      <a:r>
                        <a:rPr lang="en-CA" sz="1000" b="0" i="1" u="none" strike="noStrike" baseline="30000">
                          <a:solidFill>
                            <a:schemeClr val="tx1"/>
                          </a:solidFill>
                          <a:effectLst/>
                          <a:latin typeface="Arial" panose="020B0604020202020204" pitchFamily="34" charset="0"/>
                          <a:cs typeface="Arial" panose="020B0604020202020204" pitchFamily="34" charset="0"/>
                        </a:rPr>
                        <a:t>2</a:t>
                      </a:r>
                      <a:r>
                        <a:rPr lang="en-CA" sz="1000" b="0" i="1" u="none" strike="noStrike" baseline="0">
                          <a:solidFill>
                            <a:schemeClr val="tx1"/>
                          </a:solidFill>
                          <a:effectLst/>
                          <a:latin typeface="Arial" panose="020B0604020202020204" pitchFamily="34" charset="0"/>
                          <a:cs typeface="Arial" panose="020B0604020202020204" pitchFamily="34" charset="0"/>
                        </a:rPr>
                        <a:t> </a:t>
                      </a:r>
                      <a:r>
                        <a:rPr lang="en-CA" sz="1000" b="0" i="1" u="none" strike="noStrike">
                          <a:solidFill>
                            <a:schemeClr val="tx1"/>
                          </a:solidFill>
                          <a:effectLst/>
                          <a:latin typeface="Arial" panose="020B0604020202020204" pitchFamily="34" charset="0"/>
                          <a:cs typeface="Arial" panose="020B0604020202020204" pitchFamily="34" charset="0"/>
                        </a:rPr>
                        <a:t>Results based on full washing plant under operating conditions.</a:t>
                      </a:r>
                    </a:p>
                    <a:p>
                      <a:pPr algn="l" fontAlgn="ctr"/>
                      <a:endParaRPr lang="en-CA" sz="800" b="0" i="1" u="none" strike="noStrike">
                        <a:solidFill>
                          <a:schemeClr val="tx1"/>
                        </a:solidFill>
                        <a:effectLst/>
                        <a:latin typeface="Arial" panose="020B0604020202020204" pitchFamily="34" charset="0"/>
                        <a:cs typeface="Arial" panose="020B0604020202020204" pitchFamily="34" charset="0"/>
                      </a:endParaRPr>
                    </a:p>
                    <a:p>
                      <a:pPr algn="l" fontAlgn="ctr"/>
                      <a:r>
                        <a:rPr lang="en-CA" sz="1000" b="0" i="1" u="none" strike="noStrike">
                          <a:solidFill>
                            <a:schemeClr val="tx1"/>
                          </a:solidFill>
                          <a:effectLst/>
                          <a:latin typeface="Arial" panose="020B0604020202020204" pitchFamily="34" charset="0"/>
                          <a:cs typeface="Arial" panose="020B0604020202020204" pitchFamily="34" charset="0"/>
                        </a:rPr>
                        <a:t>Data Source:  </a:t>
                      </a:r>
                      <a:r>
                        <a:rPr lang="en-CA" sz="1000" b="0" i="1" u="none" strike="noStrike" err="1">
                          <a:solidFill>
                            <a:schemeClr val="tx1"/>
                          </a:solidFill>
                          <a:effectLst/>
                          <a:latin typeface="Arial" panose="020B0604020202020204" pitchFamily="34" charset="0"/>
                          <a:cs typeface="Arial" panose="020B0604020202020204" pitchFamily="34" charset="0"/>
                        </a:rPr>
                        <a:t>Kobie</a:t>
                      </a:r>
                      <a:r>
                        <a:rPr lang="en-CA" sz="1000" b="0" i="1" u="none" strike="noStrike">
                          <a:solidFill>
                            <a:schemeClr val="tx1"/>
                          </a:solidFill>
                          <a:effectLst/>
                          <a:latin typeface="Arial" panose="020B0604020202020204" pitchFamily="34" charset="0"/>
                          <a:cs typeface="Arial" panose="020B0604020202020204" pitchFamily="34" charset="0"/>
                        </a:rPr>
                        <a:t> </a:t>
                      </a:r>
                      <a:r>
                        <a:rPr lang="en-CA" sz="1000" b="0" i="1" u="none" strike="noStrike" err="1">
                          <a:solidFill>
                            <a:schemeClr val="tx1"/>
                          </a:solidFill>
                          <a:effectLst/>
                          <a:latin typeface="Arial" panose="020B0604020202020204" pitchFamily="34" charset="0"/>
                          <a:cs typeface="Arial" panose="020B0604020202020204" pitchFamily="34" charset="0"/>
                        </a:rPr>
                        <a:t>Koornhof</a:t>
                      </a:r>
                      <a:r>
                        <a:rPr lang="en-CA" sz="1000" b="0" i="1" u="none" strike="noStrike">
                          <a:solidFill>
                            <a:schemeClr val="tx1"/>
                          </a:solidFill>
                          <a:effectLst/>
                          <a:latin typeface="Arial" panose="020B0604020202020204" pitchFamily="34" charset="0"/>
                          <a:cs typeface="Arial" panose="020B0604020202020204" pitchFamily="34" charset="0"/>
                        </a:rPr>
                        <a:t> Associates Inc.</a:t>
                      </a:r>
                    </a:p>
                    <a:p>
                      <a:pPr algn="l" fontAlgn="ctr"/>
                      <a:endParaRPr lang="en-GB" sz="600" b="0" i="1" u="none" strike="noStrike">
                        <a:solidFill>
                          <a:schemeClr val="tx1"/>
                        </a:solidFill>
                        <a:effectLst/>
                        <a:latin typeface="Arial" panose="020B0604020202020204" pitchFamily="34" charset="0"/>
                        <a:cs typeface="Arial" panose="020B0604020202020204" pitchFamily="34" charset="0"/>
                      </a:endParaRPr>
                    </a:p>
                  </a:txBody>
                  <a:tcPr marL="85725" marR="0" marT="0" marB="0" anchor="ctr">
                    <a:gradFill>
                      <a:gsLst>
                        <a:gs pos="0">
                          <a:schemeClr val="bg1">
                            <a:lumMod val="95000"/>
                          </a:schemeClr>
                        </a:gs>
                        <a:gs pos="64999">
                          <a:srgbClr val="F0EBD5"/>
                        </a:gs>
                        <a:gs pos="100000">
                          <a:srgbClr val="D1C39F"/>
                        </a:gs>
                      </a:gsLst>
                      <a:lin ang="5400000" scaled="0"/>
                    </a:gradFill>
                  </a:tcPr>
                </a:tc>
                <a:tc hMerge="1">
                  <a:txBody>
                    <a:bodyPr/>
                    <a:lstStyle/>
                    <a:p>
                      <a:pPr algn="ctr" fontAlgn="ctr"/>
                      <a:endParaRPr lang="en-GB" sz="9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hMerge="1">
                  <a:txBody>
                    <a:bodyPr/>
                    <a:lstStyle/>
                    <a:p>
                      <a:pPr algn="ctr" fontAlgn="ctr"/>
                      <a:endParaRPr lang="en-GB" sz="9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hMerge="1">
                  <a:txBody>
                    <a:bodyPr/>
                    <a:lstStyle/>
                    <a:p>
                      <a:pPr algn="ctr" fontAlgn="ctr"/>
                      <a:endParaRPr lang="en-GB" sz="9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tc hMerge="1">
                  <a:txBody>
                    <a:bodyPr/>
                    <a:lstStyle/>
                    <a:p>
                      <a:pPr algn="ctr" fontAlgn="ctr"/>
                      <a:endParaRPr lang="en-GB" sz="9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gradFill>
                      <a:gsLst>
                        <a:gs pos="0">
                          <a:schemeClr val="bg1">
                            <a:lumMod val="95000"/>
                          </a:schemeClr>
                        </a:gs>
                        <a:gs pos="64999">
                          <a:srgbClr val="F0EBD5"/>
                        </a:gs>
                        <a:gs pos="100000">
                          <a:srgbClr val="D1C39F"/>
                        </a:gs>
                      </a:gsLst>
                      <a:lin ang="5400000" scaled="0"/>
                    </a:gradFill>
                  </a:tcPr>
                </a:tc>
                <a:extLst>
                  <a:ext uri="{0D108BD9-81ED-4DB2-BD59-A6C34878D82A}">
                    <a16:rowId xmlns:a16="http://schemas.microsoft.com/office/drawing/2014/main" val="10013"/>
                  </a:ext>
                </a:extLst>
              </a:tr>
            </a:tbl>
          </a:graphicData>
        </a:graphic>
      </p:graphicFrame>
      <p:sp>
        <p:nvSpPr>
          <p:cNvPr id="9" name="Rectangle 8">
            <a:extLst>
              <a:ext uri="{FF2B5EF4-FFF2-40B4-BE49-F238E27FC236}">
                <a16:creationId xmlns:a16="http://schemas.microsoft.com/office/drawing/2014/main" id="{BF838CF9-29E3-4486-9E94-A96490C845B2}"/>
              </a:ext>
            </a:extLst>
          </p:cNvPr>
          <p:cNvSpPr txBox="1">
            <a:spLocks noChangeArrowheads="1"/>
          </p:cNvSpPr>
          <p:nvPr/>
        </p:nvSpPr>
        <p:spPr bwMode="gray">
          <a:xfrm>
            <a:off x="432000" y="756000"/>
            <a:ext cx="720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0941" rIns="0" bIns="50941" numCol="1" anchor="b" anchorCtr="0" compatLnSpc="1">
            <a:prstTxWarp prst="textNoShape">
              <a:avLst/>
            </a:prstTxWarp>
            <a:spAutoFit/>
          </a:bodyPr>
          <a:lstStyle>
            <a:lvl1pPr algn="l" defTabSz="1019175" rtl="0" eaLnBrk="1" fontAlgn="base" hangingPunct="1">
              <a:lnSpc>
                <a:spcPts val="2788"/>
              </a:lnSpc>
              <a:spcBef>
                <a:spcPct val="0"/>
              </a:spcBef>
              <a:spcAft>
                <a:spcPct val="0"/>
              </a:spcAft>
              <a:defRPr sz="2400">
                <a:solidFill>
                  <a:srgbClr val="FFFFFF"/>
                </a:solidFill>
                <a:latin typeface="+mj-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pPr fontAlgn="auto">
              <a:spcAft>
                <a:spcPts val="0"/>
              </a:spcAft>
              <a:defRPr/>
            </a:pPr>
            <a:r>
              <a:rPr lang="en-US" sz="1600" kern="0" dirty="0">
                <a:cs typeface="Arial" pitchFamily="34" charset="0"/>
              </a:rPr>
              <a:t>Gordon Creek Metallurgical Coal Project (Flatbed Property)</a:t>
            </a:r>
          </a:p>
        </p:txBody>
      </p:sp>
      <p:sp>
        <p:nvSpPr>
          <p:cNvPr id="2" name="Rectangle 1"/>
          <p:cNvSpPr/>
          <p:nvPr/>
        </p:nvSpPr>
        <p:spPr>
          <a:xfrm>
            <a:off x="324000" y="1224000"/>
            <a:ext cx="9468000" cy="492443"/>
          </a:xfrm>
          <a:prstGeom prst="rect">
            <a:avLst/>
          </a:prstGeom>
          <a:solidFill>
            <a:schemeClr val="bg1">
              <a:lumMod val="95000"/>
            </a:schemeClr>
          </a:solidFill>
        </p:spPr>
        <p:txBody>
          <a:bodyPr wrap="square">
            <a:spAutoFit/>
          </a:bodyPr>
          <a:lstStyle/>
          <a:p>
            <a:r>
              <a:rPr lang="en-CA" sz="1300" dirty="0"/>
              <a:t>Premium clean hard coking coal product (Seams B, D, F (combined F1 and F2), and Seam G, totalling 71.4% of the reported resources) plus a premium pulverized coal injection (PCI) product (Seams J and K, totalling 28.6% of the reported resources). </a:t>
            </a:r>
          </a:p>
        </p:txBody>
      </p:sp>
    </p:spTree>
    <p:extLst>
      <p:ext uri="{BB962C8B-B14F-4D97-AF65-F5344CB8AC3E}">
        <p14:creationId xmlns:p14="http://schemas.microsoft.com/office/powerpoint/2010/main" val="2141267668"/>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312102" y="1461770"/>
            <a:ext cx="9432000" cy="5616000"/>
          </a:xfrm>
          <a:solidFill>
            <a:srgbClr val="E8E7E8"/>
          </a:solidFill>
        </p:spPr>
        <p:txBody>
          <a:bodyPr/>
          <a:lstStyle/>
          <a:p>
            <a:pPr marL="0" indent="0">
              <a:lnSpc>
                <a:spcPct val="80000"/>
              </a:lnSpc>
              <a:buNone/>
            </a:pPr>
            <a:r>
              <a:rPr lang="en-US" i="1" dirty="0">
                <a:latin typeface="Times New Roman" pitchFamily="18" charset="0"/>
                <a:cs typeface="Times New Roman" pitchFamily="18" charset="0"/>
              </a:rPr>
              <a:t>This presentation may contain forward-looking statements, and forward-looking information under applicable securities laws including management’s expectations of future production, cash flow, and earnings. These statements are based on current expectations that involve a number of risks and uncertainties, which could cause actual results to differ from those anticipated. These risks and uncertainties include, but are not limited to: the risks associated with the commodity industry (e.g. operational risks in development, exploration and production; delays or changes in plans with respect to exploration or development projects or capital expenditures; the uncertainty of reserve estimates; the uncertainty of estimates and projections relating to production, costs and expenses, and health, safety and environmental risks), commodity price, price and exchange rate fluctuation and uncertainties resulting from potential delays or changes in plans with respect to exploration or development projects or capital expenditures. </a:t>
            </a:r>
            <a:endParaRPr lang="en-US" dirty="0">
              <a:latin typeface="Times New Roman" pitchFamily="18" charset="0"/>
              <a:cs typeface="Times New Roman" pitchFamily="18" charset="0"/>
            </a:endParaRPr>
          </a:p>
          <a:p>
            <a:pPr marL="0" indent="0">
              <a:lnSpc>
                <a:spcPct val="80000"/>
              </a:lnSpc>
              <a:buNone/>
            </a:pPr>
            <a:r>
              <a:rPr lang="en-US" i="1" dirty="0">
                <a:latin typeface="Times New Roman" pitchFamily="18" charset="0"/>
                <a:cs typeface="Times New Roman" pitchFamily="18" charset="0"/>
              </a:rPr>
              <a:t>There can be no assurance that forward-looking statements will prove to be accurate, as actual results and future events could differ materially from those anticipated in such statements.  Colonial Coal undertakes no duty to update any of the forward-looking information herein.  The reader is cautioned not to place undue reliance on forward-looking statements.</a:t>
            </a:r>
          </a:p>
          <a:p>
            <a:pPr marL="0" indent="0">
              <a:lnSpc>
                <a:spcPct val="80000"/>
              </a:lnSpc>
              <a:buNone/>
            </a:pPr>
            <a:r>
              <a:rPr lang="en-US" i="1" dirty="0">
                <a:latin typeface="Times New Roman" pitchFamily="18" charset="0"/>
                <a:cs typeface="Times New Roman" pitchFamily="18" charset="0"/>
              </a:rPr>
              <a:t>The scientific and technical information relating to the Huguenot and Flatbed properties have been derived from the Huguenot Project Technical Reports (dated July 31, 2018, and January 8, 2020)and the </a:t>
            </a:r>
            <a:r>
              <a:rPr lang="en-CA" i="1" dirty="0">
                <a:latin typeface="Times New Roman" pitchFamily="18" charset="0"/>
                <a:cs typeface="Times New Roman" pitchFamily="18" charset="0"/>
              </a:rPr>
              <a:t>Gordon Creek Project (Flatbed Coal property)</a:t>
            </a:r>
            <a:r>
              <a:rPr lang="en-US" i="1" dirty="0">
                <a:latin typeface="Times New Roman" pitchFamily="18" charset="0"/>
                <a:cs typeface="Times New Roman" pitchFamily="18" charset="0"/>
              </a:rPr>
              <a:t> Technical Report (dated December 21, 2018), respectively.  These reports have been filed on  sedar.com under Colonial Coal International Corp. (Colonial). Copies of the technical reports will be made available to investors upon request.</a:t>
            </a:r>
          </a:p>
          <a:p>
            <a:pPr marL="0" indent="0">
              <a:lnSpc>
                <a:spcPct val="80000"/>
              </a:lnSpc>
              <a:buNone/>
            </a:pPr>
            <a:r>
              <a:rPr lang="en-US" i="1" dirty="0">
                <a:latin typeface="Times New Roman" pitchFamily="18" charset="0"/>
                <a:cs typeface="Times New Roman" pitchFamily="18" charset="0"/>
              </a:rPr>
              <a:t>The information contained in this document has not been reviewed or approved by the U.S. Securities and Exchange Commission or any provincial or state securities regulatory authority. Any representation to the contrary is unlawful. This document does not include a complete description of Colonial or any offering. Any offer of securities Colonial will be made only pursuant to a subscription agreement and the provisions of applicable law. Any securities to be offered for sale by Colonial are not expected to be registered in the United States under the Securities Act or under any state securities laws.</a:t>
            </a:r>
          </a:p>
          <a:p>
            <a:pPr marL="0" indent="0">
              <a:lnSpc>
                <a:spcPct val="80000"/>
              </a:lnSpc>
              <a:buNone/>
            </a:pPr>
            <a:r>
              <a:rPr lang="en-US" b="1" i="1" dirty="0">
                <a:latin typeface="Times New Roman" pitchFamily="18" charset="0"/>
                <a:cs typeface="Times New Roman" pitchFamily="18" charset="0"/>
              </a:rPr>
              <a:t>Cautionary Note to US Investors Concerning Resource Estimate:</a:t>
            </a:r>
            <a:r>
              <a:rPr lang="en-US" i="1" dirty="0">
                <a:latin typeface="Times New Roman" pitchFamily="18" charset="0"/>
                <a:cs typeface="Times New Roman" pitchFamily="18" charset="0"/>
              </a:rPr>
              <a:t> </a:t>
            </a:r>
          </a:p>
          <a:p>
            <a:pPr marL="0" indent="0">
              <a:lnSpc>
                <a:spcPct val="80000"/>
              </a:lnSpc>
              <a:buNone/>
            </a:pPr>
            <a:r>
              <a:rPr lang="en-US" i="1" dirty="0">
                <a:latin typeface="Times New Roman" pitchFamily="18" charset="0"/>
                <a:cs typeface="Times New Roman" pitchFamily="18" charset="0"/>
              </a:rPr>
              <a:t>The resource estimates in this document were prepared in accordance with National Instrument 43-101, adopted by the Canadian Securities Administrators. The requirements of National Instrument 43-101 differ significantly from the requirements of the United States Securities and Exchange Commission (the “SEC”). In this document, we use the terms “measured,” “indicated”, and “inferred” resources. Although these terms are required and recognized in Canada, the SEC does not recognize them. The SEC permits US mining companies, in their filings with the SEC, to disclose only those mineral deposits that constitute “reserves.” Under United States standards, mineralization may not be classified as a reserve unless the determination has been made that the mineralization could be economically and legally extracted at the time the determination is made. United States investors should not assume that all or any portion of a measured or indicated resource will ever be converted into “reserves”. Further, “inferred resources” have a great amount of uncertainty as to their existence and whether they can be mined economically or legally, and United States investors should not assume that “inferred resources” exist or can be legally or economically mined, or that they will ever be upgraded to a higher category. </a:t>
            </a:r>
          </a:p>
        </p:txBody>
      </p:sp>
      <p:sp>
        <p:nvSpPr>
          <p:cNvPr id="4" name="Rectangle 146">
            <a:extLst>
              <a:ext uri="{FF2B5EF4-FFF2-40B4-BE49-F238E27FC236}">
                <a16:creationId xmlns:a16="http://schemas.microsoft.com/office/drawing/2014/main" id="{D103833D-204D-308A-5215-8D34F5086F61}"/>
              </a:ext>
            </a:extLst>
          </p:cNvPr>
          <p:cNvSpPr txBox="1">
            <a:spLocks noChangeArrowheads="1"/>
          </p:cNvSpPr>
          <p:nvPr/>
        </p:nvSpPr>
        <p:spPr bwMode="gray">
          <a:xfrm>
            <a:off x="432000" y="417025"/>
            <a:ext cx="7200000" cy="4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0941" rIns="0" bIns="50941" numCol="1" anchor="ctr" anchorCtr="0" compatLnSpc="1">
            <a:prstTxWarp prst="textNoShape">
              <a:avLst/>
            </a:prstTxWarp>
            <a:spAutoFit/>
          </a:bodyPr>
          <a:lstStyle>
            <a:lvl1pPr algn="l" defTabSz="1019175" rtl="0" eaLnBrk="1" fontAlgn="base" hangingPunct="1">
              <a:lnSpc>
                <a:spcPts val="2788"/>
              </a:lnSpc>
              <a:spcBef>
                <a:spcPct val="0"/>
              </a:spcBef>
              <a:spcAft>
                <a:spcPct val="0"/>
              </a:spcAft>
              <a:defRPr sz="2400">
                <a:solidFill>
                  <a:srgbClr val="FFFFFF"/>
                </a:solidFill>
                <a:latin typeface="+mj-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pPr fontAlgn="auto">
              <a:spcAft>
                <a:spcPts val="0"/>
              </a:spcAft>
              <a:defRPr/>
            </a:pPr>
            <a:r>
              <a:rPr lang="en-US" dirty="0"/>
              <a:t>Legal Disclaimers</a:t>
            </a:r>
          </a:p>
        </p:txBody>
      </p:sp>
    </p:spTree>
    <p:custDataLst>
      <p:tags r:id="rId1"/>
    </p:custDataLst>
    <p:extLst>
      <p:ext uri="{BB962C8B-B14F-4D97-AF65-F5344CB8AC3E}">
        <p14:creationId xmlns:p14="http://schemas.microsoft.com/office/powerpoint/2010/main" val="982744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F2EA7-C223-807F-F367-81777113D524}"/>
            </a:ext>
          </a:extLst>
        </p:cNvPr>
        <p:cNvGrpSpPr/>
        <p:nvPr/>
      </p:nvGrpSpPr>
      <p:grpSpPr>
        <a:xfrm>
          <a:off x="0" y="0"/>
          <a:ext cx="0" cy="0"/>
          <a:chOff x="0" y="0"/>
          <a:chExt cx="0" cy="0"/>
        </a:xfrm>
      </p:grpSpPr>
      <p:pic>
        <p:nvPicPr>
          <p:cNvPr id="130" name="Picture 3">
            <a:extLst>
              <a:ext uri="{FF2B5EF4-FFF2-40B4-BE49-F238E27FC236}">
                <a16:creationId xmlns:a16="http://schemas.microsoft.com/office/drawing/2014/main" id="{18982BB8-8240-284F-B16D-F5BDA94F476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797" t="36150" r="34163" b="33149"/>
          <a:stretch/>
        </p:blipFill>
        <p:spPr bwMode="auto">
          <a:xfrm>
            <a:off x="868603" y="3982056"/>
            <a:ext cx="3610010" cy="19754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2" name="Picture 208" descr="Teck_TR">
            <a:extLst>
              <a:ext uri="{FF2B5EF4-FFF2-40B4-BE49-F238E27FC236}">
                <a16:creationId xmlns:a16="http://schemas.microsoft.com/office/drawing/2014/main" id="{11E88978-C429-D68B-DF73-0C204B95B6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327" y="6767229"/>
            <a:ext cx="404962" cy="158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Picture 123" descr="HD Mining.jpg">
            <a:extLst>
              <a:ext uri="{FF2B5EF4-FFF2-40B4-BE49-F238E27FC236}">
                <a16:creationId xmlns:a16="http://schemas.microsoft.com/office/drawing/2014/main" id="{3544B1CE-FCD6-703B-5278-123F3CAD8431}"/>
              </a:ext>
            </a:extLst>
          </p:cNvPr>
          <p:cNvPicPr>
            <a:picLocks noChangeAspect="1"/>
          </p:cNvPicPr>
          <p:nvPr/>
        </p:nvPicPr>
        <p:blipFill>
          <a:blip r:embed="rId6" cstate="print"/>
          <a:srcRect r="47484"/>
          <a:stretch>
            <a:fillRect/>
          </a:stretch>
        </p:blipFill>
        <p:spPr>
          <a:xfrm>
            <a:off x="3868834" y="6294203"/>
            <a:ext cx="554038" cy="204743"/>
          </a:xfrm>
          <a:prstGeom prst="rect">
            <a:avLst/>
          </a:prstGeom>
        </p:spPr>
      </p:pic>
      <p:sp>
        <p:nvSpPr>
          <p:cNvPr id="126" name="Rectangle 226">
            <a:extLst>
              <a:ext uri="{FF2B5EF4-FFF2-40B4-BE49-F238E27FC236}">
                <a16:creationId xmlns:a16="http://schemas.microsoft.com/office/drawing/2014/main" id="{7FB2999B-DC1D-8296-8895-546D82E64B7E}"/>
              </a:ext>
            </a:extLst>
          </p:cNvPr>
          <p:cNvSpPr>
            <a:spLocks noChangeArrowheads="1"/>
          </p:cNvSpPr>
          <p:nvPr/>
        </p:nvSpPr>
        <p:spPr bwMode="auto">
          <a:xfrm>
            <a:off x="868602" y="5990620"/>
            <a:ext cx="3610012" cy="260218"/>
          </a:xfrm>
          <a:prstGeom prst="rect">
            <a:avLst/>
          </a:prstGeom>
          <a:solidFill>
            <a:schemeClr val="bg2"/>
          </a:solidFill>
          <a:ln>
            <a:solidFill>
              <a:srgbClr val="5D5D60"/>
            </a:solidFill>
          </a:ln>
        </p:spPr>
        <p:txBody>
          <a:bodyPr wrap="none" lIns="91268" tIns="45632" rIns="91268" bIns="45632" anchor="ctr"/>
          <a:lstStyle/>
          <a:p>
            <a:pPr defTabSz="1078950"/>
            <a:r>
              <a:rPr lang="fr-CA" sz="1100">
                <a:latin typeface="Arial" pitchFamily="34" charset="0"/>
              </a:rPr>
              <a:t>Western Canadian Metallurgical Coal Companies</a:t>
            </a:r>
            <a:endParaRPr lang="en-CA" sz="1100">
              <a:latin typeface="Arial" pitchFamily="34" charset="0"/>
            </a:endParaRPr>
          </a:p>
        </p:txBody>
      </p:sp>
      <p:sp>
        <p:nvSpPr>
          <p:cNvPr id="127" name="Rectangle 126">
            <a:extLst>
              <a:ext uri="{FF2B5EF4-FFF2-40B4-BE49-F238E27FC236}">
                <a16:creationId xmlns:a16="http://schemas.microsoft.com/office/drawing/2014/main" id="{88AD83DA-2B5A-74F7-CEF3-40B561C62A30}"/>
              </a:ext>
            </a:extLst>
          </p:cNvPr>
          <p:cNvSpPr/>
          <p:nvPr/>
        </p:nvSpPr>
        <p:spPr bwMode="auto">
          <a:xfrm>
            <a:off x="868601" y="6265142"/>
            <a:ext cx="3610011" cy="926318"/>
          </a:xfrm>
          <a:prstGeom prst="rect">
            <a:avLst/>
          </a:prstGeom>
          <a:noFill/>
          <a:ln w="6350" cap="flat" cmpd="sng" algn="ctr">
            <a:solidFill>
              <a:srgbClr val="6C6C6C"/>
            </a:solidFill>
            <a:prstDash val="solid"/>
            <a:round/>
            <a:headEnd type="none" w="med" len="med"/>
            <a:tailEnd type="none" w="med" len="med"/>
          </a:ln>
          <a:effectLst/>
        </p:spPr>
        <p:txBody>
          <a:bodyPr vert="horz" wrap="square" lIns="97256" tIns="48628" rIns="97256" bIns="48628" numCol="1" rtlCol="0" anchor="t" anchorCtr="0" compatLnSpc="1">
            <a:prstTxWarp prst="textNoShape">
              <a:avLst/>
            </a:prstTxWarp>
          </a:bodyPr>
          <a:lstStyle/>
          <a:p>
            <a:pPr algn="ctr"/>
            <a:endParaRPr lang="en-GB"/>
          </a:p>
        </p:txBody>
      </p:sp>
      <p:sp>
        <p:nvSpPr>
          <p:cNvPr id="5" name="TextBox 4">
            <a:extLst>
              <a:ext uri="{FF2B5EF4-FFF2-40B4-BE49-F238E27FC236}">
                <a16:creationId xmlns:a16="http://schemas.microsoft.com/office/drawing/2014/main" id="{C8DA28A2-2B21-F538-6B70-06E146212D7D}"/>
              </a:ext>
            </a:extLst>
          </p:cNvPr>
          <p:cNvSpPr txBox="1"/>
          <p:nvPr/>
        </p:nvSpPr>
        <p:spPr>
          <a:xfrm>
            <a:off x="642476" y="5609686"/>
            <a:ext cx="3642902" cy="261610"/>
          </a:xfrm>
          <a:prstGeom prst="rect">
            <a:avLst/>
          </a:prstGeom>
          <a:noFill/>
        </p:spPr>
        <p:txBody>
          <a:bodyPr wrap="square" rtlCol="0">
            <a:spAutoFit/>
          </a:bodyPr>
          <a:lstStyle/>
          <a:p>
            <a:r>
              <a:rPr lang="en-CA" sz="1050" b="1" dirty="0">
                <a:solidFill>
                  <a:schemeClr val="bg1"/>
                </a:solidFill>
              </a:rPr>
              <a:t>RIDLEY TERMINAL IN PRINCE RUPERT, B.C.</a:t>
            </a:r>
            <a:endParaRPr lang="en-US" sz="1050" b="1" dirty="0">
              <a:solidFill>
                <a:schemeClr val="bg1"/>
              </a:solidFill>
            </a:endParaRPr>
          </a:p>
        </p:txBody>
      </p:sp>
      <p:pic>
        <p:nvPicPr>
          <p:cNvPr id="81" name="Picture 4" descr="Related image">
            <a:extLst>
              <a:ext uri="{FF2B5EF4-FFF2-40B4-BE49-F238E27FC236}">
                <a16:creationId xmlns:a16="http://schemas.microsoft.com/office/drawing/2014/main" id="{96C26C4C-411D-8D14-B24B-80469214F14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36470" y="6396574"/>
            <a:ext cx="692497" cy="20952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6" descr="Image result for Glencore logo transparent">
            <a:extLst>
              <a:ext uri="{FF2B5EF4-FFF2-40B4-BE49-F238E27FC236}">
                <a16:creationId xmlns:a16="http://schemas.microsoft.com/office/drawing/2014/main" id="{9B798BAF-F486-5186-9684-DEA3463F6B0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68717" y="6906001"/>
            <a:ext cx="500542" cy="8934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narcher\Desktop\Picture1.jpg">
            <a:extLst>
              <a:ext uri="{FF2B5EF4-FFF2-40B4-BE49-F238E27FC236}">
                <a16:creationId xmlns:a16="http://schemas.microsoft.com/office/drawing/2014/main" id="{647A74C4-8AC9-D4FC-E732-9EB6B9952AB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4329" y="6326403"/>
            <a:ext cx="407987" cy="32385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narcher\Desktop\Corporate Logos\North Coal.jpg">
            <a:extLst>
              <a:ext uri="{FF2B5EF4-FFF2-40B4-BE49-F238E27FC236}">
                <a16:creationId xmlns:a16="http://schemas.microsoft.com/office/drawing/2014/main" id="{55BB877F-AD47-A8D0-2585-DCD7446C82B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28913" y="6742117"/>
            <a:ext cx="539028" cy="245013"/>
          </a:xfrm>
          <a:prstGeom prst="rect">
            <a:avLst/>
          </a:prstGeom>
          <a:noFill/>
          <a:extLst>
            <a:ext uri="{909E8E84-426E-40DD-AFC4-6F175D3DCCD1}">
              <a14:hiddenFill xmlns:a14="http://schemas.microsoft.com/office/drawing/2010/main">
                <a:solidFill>
                  <a:srgbClr val="FFFFFF"/>
                </a:solidFill>
              </a14:hiddenFill>
            </a:ext>
          </a:extLst>
        </p:spPr>
      </p:pic>
      <p:sp>
        <p:nvSpPr>
          <p:cNvPr id="84" name="Rectangle 11">
            <a:extLst>
              <a:ext uri="{FF2B5EF4-FFF2-40B4-BE49-F238E27FC236}">
                <a16:creationId xmlns:a16="http://schemas.microsoft.com/office/drawing/2014/main" id="{67EA3DDB-DB0C-3C74-E138-9137968C05A2}"/>
              </a:ext>
            </a:extLst>
          </p:cNvPr>
          <p:cNvSpPr txBox="1">
            <a:spLocks noChangeArrowheads="1"/>
          </p:cNvSpPr>
          <p:nvPr>
            <p:custDataLst>
              <p:tags r:id="rId2"/>
            </p:custDataLst>
          </p:nvPr>
        </p:nvSpPr>
        <p:spPr bwMode="gray">
          <a:xfrm>
            <a:off x="243983" y="1260000"/>
            <a:ext cx="4670443" cy="2628000"/>
          </a:xfrm>
          <a:prstGeom prst="rect">
            <a:avLst/>
          </a:prstGeom>
          <a:noFill/>
          <a:ln>
            <a:noFill/>
          </a:ln>
        </p:spPr>
        <p:txBody>
          <a:bodyPr lIns="0" tIns="0" rIns="0" bIns="0" anchor="t"/>
          <a:lstStyle>
            <a:lvl1pPr marL="231775" indent="-231775" defTabSz="892175" eaLnBrk="0" hangingPunct="0">
              <a:defRPr sz="2400">
                <a:solidFill>
                  <a:schemeClr val="tx1"/>
                </a:solidFill>
                <a:latin typeface="Arial" charset="0"/>
                <a:ea typeface="ＭＳ Ｐゴシック" pitchFamily="34" charset="-128"/>
              </a:defRPr>
            </a:lvl1pPr>
            <a:lvl2pPr marL="342900" indent="-109538" defTabSz="892175" eaLnBrk="0" hangingPunct="0">
              <a:defRPr sz="2400">
                <a:solidFill>
                  <a:schemeClr val="tx1"/>
                </a:solidFill>
                <a:latin typeface="Arial" charset="0"/>
                <a:ea typeface="ＭＳ Ｐゴシック" pitchFamily="34" charset="-128"/>
              </a:defRPr>
            </a:lvl2pPr>
            <a:lvl3pPr marL="1143000" indent="-228600" defTabSz="892175" eaLnBrk="0" hangingPunct="0">
              <a:defRPr sz="2400">
                <a:solidFill>
                  <a:schemeClr val="tx1"/>
                </a:solidFill>
                <a:latin typeface="Arial" charset="0"/>
                <a:ea typeface="ＭＳ Ｐゴシック" pitchFamily="34" charset="-128"/>
              </a:defRPr>
            </a:lvl3pPr>
            <a:lvl4pPr marL="1600200" indent="-228600" defTabSz="892175" eaLnBrk="0" hangingPunct="0">
              <a:defRPr sz="2400">
                <a:solidFill>
                  <a:schemeClr val="tx1"/>
                </a:solidFill>
                <a:latin typeface="Arial" charset="0"/>
                <a:ea typeface="ＭＳ Ｐゴシック" pitchFamily="34" charset="-128"/>
              </a:defRPr>
            </a:lvl4pPr>
            <a:lvl5pPr marL="2057400" indent="-228600" defTabSz="892175" eaLnBrk="0" hangingPunct="0">
              <a:defRPr sz="2400">
                <a:solidFill>
                  <a:schemeClr val="tx1"/>
                </a:solidFill>
                <a:latin typeface="Arial" charset="0"/>
                <a:ea typeface="ＭＳ Ｐゴシック" pitchFamily="34" charset="-128"/>
              </a:defRPr>
            </a:lvl5pPr>
            <a:lvl6pPr marL="25146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9pPr>
          </a:lstStyle>
          <a:p>
            <a:pPr marL="341313" indent="-230188" algn="l" eaLnBrk="1" hangingPunct="1">
              <a:spcBef>
                <a:spcPts val="600"/>
              </a:spcBef>
              <a:buClr>
                <a:srgbClr val="424242"/>
              </a:buClr>
              <a:buSzPct val="100000"/>
              <a:buFont typeface="Arial" pitchFamily="34" charset="0"/>
              <a:buChar char="●"/>
            </a:pPr>
            <a:r>
              <a:rPr lang="en-US" sz="1100" dirty="0"/>
              <a:t>Production from Huguenot and Flatbed would be shipped by rail to one of the three export terminals on the west coast of British Columbia.</a:t>
            </a:r>
          </a:p>
          <a:p>
            <a:pPr marL="341313" indent="-230188" algn="l" eaLnBrk="1" hangingPunct="1">
              <a:spcBef>
                <a:spcPts val="600"/>
              </a:spcBef>
              <a:buClr>
                <a:srgbClr val="424242"/>
              </a:buClr>
              <a:buSzPct val="100000"/>
              <a:buFont typeface="Arial" pitchFamily="34" charset="0"/>
              <a:buChar char="●"/>
            </a:pPr>
            <a:r>
              <a:rPr lang="en-CA" sz="1100" dirty="0"/>
              <a:t>Access</a:t>
            </a:r>
            <a:r>
              <a:rPr lang="en-US" sz="1100" dirty="0"/>
              <a:t> to deep water export terminals, including the Neptune and Westshore terminals in Vancouver and the Ridley Terminal in Prince Rupert, B.C.</a:t>
            </a:r>
          </a:p>
          <a:p>
            <a:pPr marL="341313" indent="-230188" algn="l" eaLnBrk="1" hangingPunct="1">
              <a:spcBef>
                <a:spcPts val="600"/>
              </a:spcBef>
              <a:buClr>
                <a:srgbClr val="424242"/>
              </a:buClr>
              <a:buSzPct val="100000"/>
              <a:buFont typeface="Arial" pitchFamily="34" charset="0"/>
              <a:buChar char="●"/>
            </a:pPr>
            <a:r>
              <a:rPr lang="en-US" sz="1100" dirty="0"/>
              <a:t>Rail lines out of the Peace River Coalfield are operated by a Class I Canadian carrier (CN Rail, the largest railway company in Canada) and have available capacity to support future production from Huguenot and Flatbed.</a:t>
            </a:r>
          </a:p>
          <a:p>
            <a:pPr marL="340995" indent="-229870" algn="l" eaLnBrk="1" hangingPunct="1">
              <a:spcBef>
                <a:spcPts val="600"/>
              </a:spcBef>
              <a:buClr>
                <a:srgbClr val="424242"/>
              </a:buClr>
              <a:buSzPct val="100000"/>
              <a:buFont typeface="Arial" pitchFamily="34" charset="0"/>
              <a:buChar char="●"/>
            </a:pPr>
            <a:r>
              <a:rPr lang="en-US" sz="1100" dirty="0">
                <a:latin typeface="Arial"/>
                <a:ea typeface="ＭＳ Ｐゴシック"/>
                <a:cs typeface="Arial"/>
              </a:rPr>
              <a:t>The project would use hydroelectric power, which is in line with carbon-neutral development goals. Under the pressure of increasing carbon emission tax, the economic advantages of the project will be more significant in the future.</a:t>
            </a:r>
          </a:p>
        </p:txBody>
      </p:sp>
      <p:sp>
        <p:nvSpPr>
          <p:cNvPr id="7" name="Rectangle 146">
            <a:extLst>
              <a:ext uri="{FF2B5EF4-FFF2-40B4-BE49-F238E27FC236}">
                <a16:creationId xmlns:a16="http://schemas.microsoft.com/office/drawing/2014/main" id="{71B2A3F3-2278-0990-78D9-C40F8335E290}"/>
              </a:ext>
            </a:extLst>
          </p:cNvPr>
          <p:cNvSpPr txBox="1">
            <a:spLocks noChangeArrowheads="1"/>
          </p:cNvSpPr>
          <p:nvPr/>
        </p:nvSpPr>
        <p:spPr bwMode="gray">
          <a:xfrm>
            <a:off x="432000" y="468000"/>
            <a:ext cx="720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0941" rIns="0" bIns="50941" numCol="1" anchor="ctr" anchorCtr="0" compatLnSpc="1">
            <a:prstTxWarp prst="textNoShape">
              <a:avLst/>
            </a:prstTxWarp>
            <a:spAutoFit/>
          </a:bodyPr>
          <a:lstStyle>
            <a:lvl1pPr algn="l" defTabSz="1019175" rtl="0" eaLnBrk="1" fontAlgn="base" hangingPunct="1">
              <a:lnSpc>
                <a:spcPts val="2788"/>
              </a:lnSpc>
              <a:spcBef>
                <a:spcPct val="0"/>
              </a:spcBef>
              <a:spcAft>
                <a:spcPct val="0"/>
              </a:spcAft>
              <a:defRPr sz="2400">
                <a:solidFill>
                  <a:srgbClr val="FFFFFF"/>
                </a:solidFill>
                <a:latin typeface="+mj-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pPr fontAlgn="auto">
              <a:spcAft>
                <a:spcPts val="0"/>
              </a:spcAft>
              <a:defRPr/>
            </a:pPr>
            <a:r>
              <a:rPr lang="en-US" kern="0" dirty="0"/>
              <a:t>Access to World Class Infrastructure</a:t>
            </a:r>
          </a:p>
        </p:txBody>
      </p:sp>
      <p:pic>
        <p:nvPicPr>
          <p:cNvPr id="8" name="Picture 7">
            <a:extLst>
              <a:ext uri="{FF2B5EF4-FFF2-40B4-BE49-F238E27FC236}">
                <a16:creationId xmlns:a16="http://schemas.microsoft.com/office/drawing/2014/main" id="{82B29CBA-332D-80D0-6D24-72D7AF111F5C}"/>
              </a:ext>
            </a:extLst>
          </p:cNvPr>
          <p:cNvPicPr>
            <a:picLocks noChangeAspect="1"/>
          </p:cNvPicPr>
          <p:nvPr/>
        </p:nvPicPr>
        <p:blipFill>
          <a:blip r:embed="rId11"/>
          <a:stretch>
            <a:fillRect/>
          </a:stretch>
        </p:blipFill>
        <p:spPr>
          <a:xfrm>
            <a:off x="988444" y="6792109"/>
            <a:ext cx="554039" cy="195543"/>
          </a:xfrm>
          <a:prstGeom prst="rect">
            <a:avLst/>
          </a:prstGeom>
        </p:spPr>
      </p:pic>
      <p:pic>
        <p:nvPicPr>
          <p:cNvPr id="10" name="Picture 9">
            <a:extLst>
              <a:ext uri="{FF2B5EF4-FFF2-40B4-BE49-F238E27FC236}">
                <a16:creationId xmlns:a16="http://schemas.microsoft.com/office/drawing/2014/main" id="{4C41D864-F9D2-E7BE-A0DA-D78C57B196C2}"/>
              </a:ext>
            </a:extLst>
          </p:cNvPr>
          <p:cNvPicPr>
            <a:picLocks noChangeAspect="1"/>
          </p:cNvPicPr>
          <p:nvPr/>
        </p:nvPicPr>
        <p:blipFill>
          <a:blip r:embed="rId12"/>
          <a:stretch>
            <a:fillRect/>
          </a:stretch>
        </p:blipFill>
        <p:spPr>
          <a:xfrm>
            <a:off x="1615162" y="6319559"/>
            <a:ext cx="687102" cy="245013"/>
          </a:xfrm>
          <a:prstGeom prst="rect">
            <a:avLst/>
          </a:prstGeom>
        </p:spPr>
      </p:pic>
      <p:pic>
        <p:nvPicPr>
          <p:cNvPr id="12" name="Picture 11">
            <a:extLst>
              <a:ext uri="{FF2B5EF4-FFF2-40B4-BE49-F238E27FC236}">
                <a16:creationId xmlns:a16="http://schemas.microsoft.com/office/drawing/2014/main" id="{E8225FCE-DC76-41AE-9FF8-CBCA7D62A262}"/>
              </a:ext>
            </a:extLst>
          </p:cNvPr>
          <p:cNvPicPr>
            <a:picLocks noChangeAspect="1"/>
          </p:cNvPicPr>
          <p:nvPr/>
        </p:nvPicPr>
        <p:blipFill>
          <a:blip r:embed="rId13"/>
          <a:stretch>
            <a:fillRect/>
          </a:stretch>
        </p:blipFill>
        <p:spPr>
          <a:xfrm>
            <a:off x="1700188" y="6639761"/>
            <a:ext cx="478205" cy="133735"/>
          </a:xfrm>
          <a:prstGeom prst="rect">
            <a:avLst/>
          </a:prstGeom>
        </p:spPr>
      </p:pic>
      <p:pic>
        <p:nvPicPr>
          <p:cNvPr id="14" name="Picture 13">
            <a:extLst>
              <a:ext uri="{FF2B5EF4-FFF2-40B4-BE49-F238E27FC236}">
                <a16:creationId xmlns:a16="http://schemas.microsoft.com/office/drawing/2014/main" id="{6B829E7F-03DD-7D92-5DC6-8E49B6557906}"/>
              </a:ext>
            </a:extLst>
          </p:cNvPr>
          <p:cNvPicPr>
            <a:picLocks noChangeAspect="1"/>
          </p:cNvPicPr>
          <p:nvPr/>
        </p:nvPicPr>
        <p:blipFill>
          <a:blip r:embed="rId14"/>
          <a:stretch>
            <a:fillRect/>
          </a:stretch>
        </p:blipFill>
        <p:spPr>
          <a:xfrm>
            <a:off x="2485071" y="6347382"/>
            <a:ext cx="324498" cy="255204"/>
          </a:xfrm>
          <a:prstGeom prst="rect">
            <a:avLst/>
          </a:prstGeom>
        </p:spPr>
      </p:pic>
      <p:pic>
        <p:nvPicPr>
          <p:cNvPr id="16" name="Picture 15">
            <a:extLst>
              <a:ext uri="{FF2B5EF4-FFF2-40B4-BE49-F238E27FC236}">
                <a16:creationId xmlns:a16="http://schemas.microsoft.com/office/drawing/2014/main" id="{DE522555-3492-9020-C563-9C895989894B}"/>
              </a:ext>
            </a:extLst>
          </p:cNvPr>
          <p:cNvPicPr>
            <a:picLocks noChangeAspect="1"/>
          </p:cNvPicPr>
          <p:nvPr/>
        </p:nvPicPr>
        <p:blipFill>
          <a:blip r:embed="rId15"/>
          <a:stretch>
            <a:fillRect/>
          </a:stretch>
        </p:blipFill>
        <p:spPr>
          <a:xfrm>
            <a:off x="2348228" y="6778860"/>
            <a:ext cx="674940" cy="216490"/>
          </a:xfrm>
          <a:prstGeom prst="rect">
            <a:avLst/>
          </a:prstGeom>
        </p:spPr>
      </p:pic>
      <p:pic>
        <p:nvPicPr>
          <p:cNvPr id="13" name="Picture 12">
            <a:extLst>
              <a:ext uri="{FF2B5EF4-FFF2-40B4-BE49-F238E27FC236}">
                <a16:creationId xmlns:a16="http://schemas.microsoft.com/office/drawing/2014/main" id="{47F9A369-E5D8-1722-B77B-27570A2A3BE7}"/>
              </a:ext>
            </a:extLst>
          </p:cNvPr>
          <p:cNvPicPr>
            <a:picLocks noChangeAspect="1"/>
          </p:cNvPicPr>
          <p:nvPr/>
        </p:nvPicPr>
        <p:blipFill>
          <a:blip r:embed="rId16"/>
          <a:stretch>
            <a:fillRect/>
          </a:stretch>
        </p:blipFill>
        <p:spPr>
          <a:xfrm>
            <a:off x="4914426" y="1599839"/>
            <a:ext cx="5143974" cy="5261105"/>
          </a:xfrm>
          <a:prstGeom prst="rect">
            <a:avLst/>
          </a:prstGeom>
        </p:spPr>
      </p:pic>
    </p:spTree>
    <p:custDataLst>
      <p:tags r:id="rId1"/>
    </p:custDataLst>
    <p:extLst>
      <p:ext uri="{BB962C8B-B14F-4D97-AF65-F5344CB8AC3E}">
        <p14:creationId xmlns:p14="http://schemas.microsoft.com/office/powerpoint/2010/main" val="4050584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3B69C-A832-16FB-5A15-355F5085CE9F}"/>
            </a:ext>
          </a:extLst>
        </p:cNvPr>
        <p:cNvGrpSpPr/>
        <p:nvPr/>
      </p:nvGrpSpPr>
      <p:grpSpPr>
        <a:xfrm>
          <a:off x="0" y="0"/>
          <a:ext cx="0" cy="0"/>
          <a:chOff x="0" y="0"/>
          <a:chExt cx="0" cy="0"/>
        </a:xfrm>
      </p:grpSpPr>
      <p:sp>
        <p:nvSpPr>
          <p:cNvPr id="7" name="Rectangle 3">
            <a:extLst>
              <a:ext uri="{FF2B5EF4-FFF2-40B4-BE49-F238E27FC236}">
                <a16:creationId xmlns:a16="http://schemas.microsoft.com/office/drawing/2014/main" id="{4060721E-60D0-B8BE-2F64-4AD4DAC22E99}"/>
              </a:ext>
            </a:extLst>
          </p:cNvPr>
          <p:cNvSpPr txBox="1">
            <a:spLocks noChangeArrowheads="1"/>
          </p:cNvSpPr>
          <p:nvPr/>
        </p:nvSpPr>
        <p:spPr bwMode="gray">
          <a:xfrm>
            <a:off x="287999" y="1187607"/>
            <a:ext cx="5746925" cy="3096000"/>
          </a:xfrm>
          <a:prstGeom prst="rect">
            <a:avLst/>
          </a:prstGeom>
          <a:solidFill>
            <a:srgbClr val="E8E7E8"/>
          </a:solidFill>
          <a:ln>
            <a:noFill/>
          </a:ln>
        </p:spPr>
        <p:txBody>
          <a:bodyPr vert="horz" wrap="square" lIns="91429" tIns="36571" rIns="36571" bIns="36571" numCol="1" rtlCol="0" anchor="t" anchorCtr="0" compatLnSpc="1">
            <a:prstTxWarp prst="textNoShape">
              <a:avLst/>
            </a:prstTxWarp>
            <a:noAutofit/>
          </a:bodyPr>
          <a:lstStyle/>
          <a:p>
            <a:pPr lvl="0" algn="l" defTabSz="892175" fontAlgn="auto">
              <a:spcBef>
                <a:spcPts val="400"/>
              </a:spcBef>
              <a:spcAft>
                <a:spcPts val="0"/>
              </a:spcAft>
              <a:buClr>
                <a:srgbClr val="4A5535"/>
              </a:buClr>
              <a:buSzPct val="100000"/>
              <a:defRPr/>
            </a:pPr>
            <a:r>
              <a:rPr lang="en-US" b="1" kern="0" dirty="0">
                <a:effectLst>
                  <a:outerShdw blurRad="38100" dist="38100" dir="2700000" algn="tl">
                    <a:srgbClr val="000000">
                      <a:alpha val="43137"/>
                    </a:srgbClr>
                  </a:outerShdw>
                </a:effectLst>
                <a:latin typeface="Arial" pitchFamily="34" charset="0"/>
                <a:cs typeface="Arial" pitchFamily="34" charset="0"/>
              </a:rPr>
              <a:t>Unparalleled</a:t>
            </a:r>
            <a:r>
              <a:rPr lang="en-US" dirty="0">
                <a:effectLst>
                  <a:outerShdw blurRad="38100" dist="38100" dir="2700000" algn="tl">
                    <a:srgbClr val="000000">
                      <a:alpha val="43137"/>
                    </a:srgbClr>
                  </a:outerShdw>
                </a:effectLst>
                <a:cs typeface="Arial" pitchFamily="34" charset="0"/>
              </a:rPr>
              <a:t>  </a:t>
            </a:r>
            <a:r>
              <a:rPr lang="en-US" b="1" kern="0" dirty="0">
                <a:effectLst>
                  <a:outerShdw blurRad="38100" dist="38100" dir="2700000" algn="tl">
                    <a:srgbClr val="000000">
                      <a:alpha val="43137"/>
                    </a:srgbClr>
                  </a:outerShdw>
                </a:effectLst>
                <a:latin typeface="Arial" pitchFamily="34" charset="0"/>
                <a:cs typeface="Arial" pitchFamily="34" charset="0"/>
              </a:rPr>
              <a:t>Investment</a:t>
            </a:r>
            <a:r>
              <a:rPr lang="en-US" dirty="0">
                <a:effectLst>
                  <a:outerShdw blurRad="38100" dist="38100" dir="2700000" algn="tl">
                    <a:srgbClr val="000000">
                      <a:alpha val="43137"/>
                    </a:srgbClr>
                  </a:outerShdw>
                </a:effectLst>
                <a:cs typeface="Arial" pitchFamily="34" charset="0"/>
              </a:rPr>
              <a:t> </a:t>
            </a:r>
            <a:r>
              <a:rPr lang="en-US" b="1" kern="0" dirty="0">
                <a:effectLst>
                  <a:outerShdw blurRad="38100" dist="38100" dir="2700000" algn="tl">
                    <a:srgbClr val="000000">
                      <a:alpha val="43137"/>
                    </a:srgbClr>
                  </a:outerShdw>
                </a:effectLst>
                <a:latin typeface="Arial" pitchFamily="34" charset="0"/>
                <a:cs typeface="Arial" pitchFamily="34" charset="0"/>
              </a:rPr>
              <a:t>Opportunity</a:t>
            </a:r>
            <a:br>
              <a:rPr lang="en-US" b="1" kern="0" dirty="0">
                <a:effectLst>
                  <a:outerShdw blurRad="38100" dist="38100" dir="2700000" algn="tl">
                    <a:srgbClr val="000000">
                      <a:alpha val="43137"/>
                    </a:srgbClr>
                  </a:outerShdw>
                </a:effectLst>
                <a:latin typeface="Arial" pitchFamily="34" charset="0"/>
                <a:cs typeface="Arial" pitchFamily="34" charset="0"/>
              </a:rPr>
            </a:br>
            <a:endParaRPr lang="en-US" sz="800" b="1" kern="0" dirty="0">
              <a:effectLst>
                <a:outerShdw blurRad="38100" dist="38100" dir="2700000" algn="tl">
                  <a:srgbClr val="000000">
                    <a:alpha val="43137"/>
                  </a:srgbClr>
                </a:outerShdw>
              </a:effectLst>
              <a:latin typeface="Arial" pitchFamily="34" charset="0"/>
              <a:cs typeface="Arial" pitchFamily="34" charset="0"/>
            </a:endParaRPr>
          </a:p>
          <a:p>
            <a:pPr marL="180975" lvl="0" indent="-180975" algn="l" defTabSz="892175" fontAlgn="auto">
              <a:spcBef>
                <a:spcPts val="0"/>
              </a:spcBef>
              <a:spcAft>
                <a:spcPts val="0"/>
              </a:spcAft>
              <a:buClr>
                <a:srgbClr val="4A5535"/>
              </a:buClr>
              <a:buSzPct val="100000"/>
              <a:buFont typeface="Arial" pitchFamily="34" charset="0"/>
              <a:buChar char="●"/>
              <a:defRPr/>
            </a:pPr>
            <a:r>
              <a:rPr lang="en-US" sz="1000" b="1" kern="0" dirty="0">
                <a:latin typeface="Arial" pitchFamily="34" charset="0"/>
                <a:cs typeface="Arial" pitchFamily="34" charset="0"/>
              </a:rPr>
              <a:t>Well-positioned to support projected global steel growth  </a:t>
            </a:r>
            <a:br>
              <a:rPr lang="en-US" sz="1000" b="1" kern="0" dirty="0">
                <a:latin typeface="Arial" pitchFamily="34" charset="0"/>
                <a:cs typeface="Arial" pitchFamily="34" charset="0"/>
              </a:rPr>
            </a:br>
            <a:endParaRPr lang="en-US" sz="500" b="1" kern="0" dirty="0">
              <a:latin typeface="Arial" pitchFamily="34" charset="0"/>
              <a:cs typeface="Arial" pitchFamily="34" charset="0"/>
            </a:endParaRPr>
          </a:p>
          <a:p>
            <a:pPr marL="361950" lvl="1" indent="-180975" algn="l" defTabSz="892175" fontAlgn="auto">
              <a:spcBef>
                <a:spcPts val="0"/>
              </a:spcBef>
              <a:spcAft>
                <a:spcPts val="0"/>
              </a:spcAft>
              <a:buClr>
                <a:srgbClr val="A9B3C1"/>
              </a:buClr>
              <a:buSzPct val="70000"/>
              <a:buFont typeface="Wingdings" pitchFamily="2" charset="2"/>
              <a:buChar char="n"/>
              <a:defRPr/>
            </a:pPr>
            <a:r>
              <a:rPr lang="en-CA" sz="1000" kern="0" dirty="0">
                <a:latin typeface="Arial" pitchFamily="34" charset="0"/>
                <a:cs typeface="Arial" pitchFamily="34" charset="0"/>
              </a:rPr>
              <a:t>Global metallurgical supply of coal has faced constraints due to limited new mine developments, coinciding with increasing capacities of blast furnaces in key markets such as India and other Asian countries. This raises the potential for a medium-term supply deficit. </a:t>
            </a:r>
            <a:br>
              <a:rPr lang="en-CA" sz="1000" kern="0" dirty="0">
                <a:latin typeface="Arial" pitchFamily="34" charset="0"/>
                <a:cs typeface="Arial" pitchFamily="34" charset="0"/>
              </a:rPr>
            </a:br>
            <a:endParaRPr lang="en-CA" sz="500" kern="0" dirty="0">
              <a:latin typeface="Arial" pitchFamily="34" charset="0"/>
              <a:ea typeface="Aptos" panose="020B0004020202020204" pitchFamily="34" charset="0"/>
              <a:cs typeface="Arial" pitchFamily="34" charset="0"/>
            </a:endParaRPr>
          </a:p>
          <a:p>
            <a:pPr marL="361950" lvl="1" indent="-180975" algn="l" defTabSz="892175" fontAlgn="auto">
              <a:spcBef>
                <a:spcPts val="0"/>
              </a:spcBef>
              <a:spcAft>
                <a:spcPts val="0"/>
              </a:spcAft>
              <a:buClr>
                <a:srgbClr val="A9B3C1"/>
              </a:buClr>
              <a:buSzPct val="70000"/>
              <a:buFont typeface="Wingdings" pitchFamily="2" charset="2"/>
              <a:buChar char="n"/>
              <a:defRPr/>
            </a:pPr>
            <a:r>
              <a:rPr lang="en-CA" sz="1000" kern="0" dirty="0">
                <a:latin typeface="Arial" pitchFamily="34" charset="0"/>
                <a:cs typeface="Arial" pitchFamily="34" charset="0"/>
              </a:rPr>
              <a:t>As existing operations mature, higher strip ratios are anticipated, with associated increases in mining costs. Australia also faces the challenge of increasingly unfavorable royalty regimes. In contrast, western Canadian coal developers, with their stable regulatory environments, premium product quality, and strong ESG credentials, are well-positioned to capitalize on growing demand in global markets, with few viable alternatives available outside of Canada.</a:t>
            </a:r>
          </a:p>
          <a:p>
            <a:pPr marL="361950" lvl="1" indent="-180975" algn="l" defTabSz="892175" fontAlgn="auto">
              <a:spcBef>
                <a:spcPts val="0"/>
              </a:spcBef>
              <a:spcAft>
                <a:spcPts val="0"/>
              </a:spcAft>
              <a:buClr>
                <a:srgbClr val="A9B3C1"/>
              </a:buClr>
              <a:buSzPct val="70000"/>
              <a:buFont typeface="Wingdings" pitchFamily="2" charset="2"/>
              <a:buChar char="n"/>
              <a:defRPr/>
            </a:pPr>
            <a:endParaRPr lang="en-CA" sz="500" kern="0" dirty="0">
              <a:latin typeface="Arial" pitchFamily="34" charset="0"/>
              <a:cs typeface="Arial" pitchFamily="34" charset="0"/>
            </a:endParaRPr>
          </a:p>
          <a:p>
            <a:pPr marL="361950" lvl="1" indent="-180975" algn="l" defTabSz="892175" fontAlgn="auto">
              <a:spcBef>
                <a:spcPts val="0"/>
              </a:spcBef>
              <a:spcAft>
                <a:spcPts val="0"/>
              </a:spcAft>
              <a:buClr>
                <a:srgbClr val="A9B3C1"/>
              </a:buClr>
              <a:buSzPct val="70000"/>
              <a:buFont typeface="Wingdings" pitchFamily="2" charset="2"/>
              <a:buChar char="n"/>
              <a:defRPr/>
            </a:pPr>
            <a:r>
              <a:rPr lang="en-US" sz="1000" kern="0" dirty="0">
                <a:latin typeface="Arial" pitchFamily="34" charset="0"/>
                <a:cs typeface="Arial" pitchFamily="34" charset="0"/>
              </a:rPr>
              <a:t>Coal from CCIC's projects into East Asian markets offers advantages in costs and logistics.</a:t>
            </a:r>
          </a:p>
          <a:p>
            <a:pPr marL="361950" lvl="1" indent="-180975" algn="l" defTabSz="892175" fontAlgn="auto">
              <a:spcBef>
                <a:spcPts val="0"/>
              </a:spcBef>
              <a:spcAft>
                <a:spcPts val="0"/>
              </a:spcAft>
              <a:buClr>
                <a:srgbClr val="A9B3C1"/>
              </a:buClr>
              <a:buSzPct val="70000"/>
              <a:buFont typeface="Wingdings" pitchFamily="2" charset="2"/>
              <a:buChar char="n"/>
              <a:defRPr/>
            </a:pPr>
            <a:endParaRPr lang="en-US" sz="500" kern="0" dirty="0">
              <a:latin typeface="Arial" pitchFamily="34" charset="0"/>
              <a:cs typeface="Arial" pitchFamily="34" charset="0"/>
            </a:endParaRPr>
          </a:p>
          <a:p>
            <a:pPr marL="231775" indent="-231775" algn="l" defTabSz="892175" fontAlgn="auto">
              <a:spcBef>
                <a:spcPts val="0"/>
              </a:spcBef>
              <a:spcAft>
                <a:spcPts val="0"/>
              </a:spcAft>
              <a:buClr>
                <a:srgbClr val="4A5535"/>
              </a:buClr>
              <a:buSzPct val="100000"/>
              <a:buFont typeface="Arial" pitchFamily="34" charset="0"/>
              <a:buChar char="●"/>
              <a:defRPr/>
            </a:pPr>
            <a:r>
              <a:rPr lang="en-CA" sz="1000" b="1" kern="0" dirty="0">
                <a:latin typeface="Arial" pitchFamily="34" charset="0"/>
                <a:cs typeface="Arial" pitchFamily="34" charset="0"/>
              </a:rPr>
              <a:t>Gain exposure to one of the most active coal belts in a mining-friendly jurisdiction with excellent infrastructure in place.</a:t>
            </a:r>
            <a:br>
              <a:rPr lang="en-CA" sz="1000" b="1" kern="0" dirty="0">
                <a:latin typeface="Arial" pitchFamily="34" charset="0"/>
                <a:cs typeface="Arial" pitchFamily="34" charset="0"/>
              </a:rPr>
            </a:br>
            <a:endParaRPr lang="en-CA" sz="500" b="1" kern="0" dirty="0">
              <a:latin typeface="Arial" pitchFamily="34" charset="0"/>
              <a:cs typeface="Arial" pitchFamily="34" charset="0"/>
            </a:endParaRPr>
          </a:p>
          <a:p>
            <a:pPr algn="l" defTabSz="892175" fontAlgn="auto">
              <a:spcBef>
                <a:spcPts val="0"/>
              </a:spcBef>
              <a:spcAft>
                <a:spcPts val="0"/>
              </a:spcAft>
              <a:buClr>
                <a:srgbClr val="4A5535"/>
              </a:buClr>
              <a:buSzPct val="100000"/>
              <a:defRPr/>
            </a:pPr>
            <a:endParaRPr lang="en-US" sz="100" b="1" kern="0" dirty="0">
              <a:latin typeface="Arial" pitchFamily="34" charset="0"/>
              <a:cs typeface="Arial" pitchFamily="34" charset="0"/>
            </a:endParaRPr>
          </a:p>
          <a:p>
            <a:pPr marL="361950" lvl="1" indent="-180975" algn="l" defTabSz="892175" fontAlgn="auto">
              <a:spcBef>
                <a:spcPts val="0"/>
              </a:spcBef>
              <a:spcAft>
                <a:spcPts val="0"/>
              </a:spcAft>
              <a:buClr>
                <a:srgbClr val="A9B3C1"/>
              </a:buClr>
              <a:buSzPct val="70000"/>
              <a:buFont typeface="Wingdings" pitchFamily="2" charset="2"/>
              <a:buChar char="n"/>
              <a:defRPr/>
            </a:pPr>
            <a:r>
              <a:rPr lang="en-US" sz="1000" kern="0" dirty="0">
                <a:latin typeface="Arial" pitchFamily="34" charset="0"/>
                <a:cs typeface="Arial" pitchFamily="34" charset="0"/>
              </a:rPr>
              <a:t>Recent M&amp;A &amp; JV activity by Walter Energy, Anglo American (PRC), Glencore (via Xstrata), JX Nippon, Conuma in NEBC, plus Glencore &amp; Bathurst in SEBC and Hancock in SW Alberta</a:t>
            </a:r>
            <a:br>
              <a:rPr lang="en-US" sz="1000" kern="0" dirty="0">
                <a:latin typeface="Arial" pitchFamily="34" charset="0"/>
                <a:cs typeface="Arial" pitchFamily="34" charset="0"/>
              </a:rPr>
            </a:br>
            <a:endParaRPr lang="en-US" sz="500" kern="0" dirty="0">
              <a:latin typeface="Arial" pitchFamily="34" charset="0"/>
              <a:cs typeface="Arial" pitchFamily="34" charset="0"/>
            </a:endParaRPr>
          </a:p>
          <a:p>
            <a:pPr marL="361950" lvl="1" indent="-180975" algn="l" defTabSz="892175" fontAlgn="auto">
              <a:spcBef>
                <a:spcPts val="0"/>
              </a:spcBef>
              <a:spcAft>
                <a:spcPts val="0"/>
              </a:spcAft>
              <a:buClr>
                <a:srgbClr val="A9B3C1"/>
              </a:buClr>
              <a:buSzPct val="70000"/>
              <a:buFont typeface="Wingdings" pitchFamily="2" charset="2"/>
              <a:buChar char="n"/>
              <a:defRPr/>
            </a:pPr>
            <a:r>
              <a:rPr lang="en-CA" sz="1000" kern="0" dirty="0">
                <a:latin typeface="Arial" pitchFamily="34" charset="0"/>
                <a:cs typeface="Arial" pitchFamily="34" charset="0"/>
              </a:rPr>
              <a:t>Capacity expanded at western Canadian coal ports</a:t>
            </a:r>
            <a:endParaRPr lang="en-US" sz="1000" kern="0" dirty="0">
              <a:latin typeface="Arial" pitchFamily="34" charset="0"/>
              <a:cs typeface="Arial" pitchFamily="34" charset="0"/>
            </a:endParaRPr>
          </a:p>
          <a:p>
            <a:pPr marR="0" lvl="0" algn="l" defTabSz="892175" rtl="0" eaLnBrk="1" fontAlgn="auto" latinLnBrk="0" hangingPunct="1">
              <a:lnSpc>
                <a:spcPct val="100000"/>
              </a:lnSpc>
              <a:spcBef>
                <a:spcPts val="400"/>
              </a:spcBef>
              <a:spcAft>
                <a:spcPts val="0"/>
              </a:spcAft>
              <a:buClr>
                <a:srgbClr val="4A5535"/>
              </a:buClr>
              <a:buSzPct val="100000"/>
              <a:tabLst/>
              <a:defRPr/>
            </a:pPr>
            <a:endParaRPr lang="en-US" b="1" kern="0" dirty="0">
              <a:latin typeface="Arial" pitchFamily="34" charset="0"/>
              <a:ea typeface="+mn-ea"/>
              <a:cs typeface="Arial" pitchFamily="34" charset="0"/>
            </a:endParaRPr>
          </a:p>
          <a:p>
            <a:pPr marR="0" lvl="0" algn="l" defTabSz="892175" rtl="0" eaLnBrk="1" fontAlgn="auto" latinLnBrk="0" hangingPunct="1">
              <a:lnSpc>
                <a:spcPct val="100000"/>
              </a:lnSpc>
              <a:spcBef>
                <a:spcPts val="400"/>
              </a:spcBef>
              <a:spcAft>
                <a:spcPts val="0"/>
              </a:spcAft>
              <a:buClr>
                <a:srgbClr val="4A5535"/>
              </a:buClr>
              <a:buSzPct val="100000"/>
              <a:tabLst/>
              <a:defRPr/>
            </a:pPr>
            <a:endParaRPr kumimoji="0" lang="en-US" b="1" i="0" u="none" strike="noStrike" kern="0" cap="none" spc="0" normalizeH="0" baseline="0" noProof="0" dirty="0">
              <a:ln>
                <a:noFill/>
              </a:ln>
              <a:effectLst/>
              <a:uLnTx/>
              <a:uFillTx/>
              <a:latin typeface="Arial" pitchFamily="34" charset="0"/>
              <a:ea typeface="+mn-ea"/>
              <a:cs typeface="Arial" pitchFamily="34" charset="0"/>
            </a:endParaRPr>
          </a:p>
          <a:p>
            <a:pPr marL="233363" marR="0" lvl="1" indent="0" algn="l" defTabSz="892175" rtl="0" eaLnBrk="1" fontAlgn="auto" latinLnBrk="0" hangingPunct="1">
              <a:lnSpc>
                <a:spcPct val="100000"/>
              </a:lnSpc>
              <a:spcBef>
                <a:spcPts val="300"/>
              </a:spcBef>
              <a:spcAft>
                <a:spcPts val="0"/>
              </a:spcAft>
              <a:buClr>
                <a:srgbClr val="83AED1"/>
              </a:buClr>
              <a:buSzPct val="70000"/>
              <a:buFont typeface="Wingdings" pitchFamily="2" charset="2"/>
              <a:buNone/>
              <a:tabLst/>
              <a:defRPr/>
            </a:pPr>
            <a:endParaRPr kumimoji="0" lang="en-US" b="0" i="0" u="none" strike="noStrike" kern="0" cap="none" spc="0" normalizeH="0" baseline="0" noProof="0" dirty="0">
              <a:ln>
                <a:noFill/>
              </a:ln>
              <a:solidFill>
                <a:schemeClr val="tx1"/>
              </a:solidFill>
              <a:effectLst/>
              <a:uLnTx/>
              <a:uFillTx/>
              <a:latin typeface="Arial" pitchFamily="34" charset="0"/>
              <a:ea typeface="+mn-ea"/>
              <a:cs typeface="Arial" pitchFamily="34" charset="0"/>
            </a:endParaRPr>
          </a:p>
          <a:p>
            <a:pPr marL="461963" marR="0" lvl="1" indent="-228600" algn="l" defTabSz="892175" rtl="0" eaLnBrk="1" fontAlgn="auto" latinLnBrk="0" hangingPunct="1">
              <a:lnSpc>
                <a:spcPct val="100000"/>
              </a:lnSpc>
              <a:spcBef>
                <a:spcPts val="300"/>
              </a:spcBef>
              <a:spcAft>
                <a:spcPts val="0"/>
              </a:spcAft>
              <a:buClr>
                <a:srgbClr val="A9B3C1"/>
              </a:buClr>
              <a:buSzPct val="70000"/>
              <a:buFont typeface="Wingdings" pitchFamily="2" charset="2"/>
              <a:buChar char="n"/>
              <a:tabLst/>
              <a:defRPr/>
            </a:pPr>
            <a:endParaRPr kumimoji="0" lang="en-US" b="0" i="0" u="none" strike="noStrike" kern="0" cap="none" spc="0" normalizeH="0" baseline="0" noProof="0" dirty="0">
              <a:ln>
                <a:noFill/>
              </a:ln>
              <a:solidFill>
                <a:schemeClr val="tx1"/>
              </a:solidFill>
              <a:effectLst/>
              <a:uLnTx/>
              <a:uFillTx/>
              <a:latin typeface="Arial" pitchFamily="34" charset="0"/>
              <a:ea typeface="+mn-ea"/>
              <a:cs typeface="Arial" pitchFamily="34" charset="0"/>
            </a:endParaRPr>
          </a:p>
          <a:p>
            <a:pPr marL="231775" marR="0" lvl="0" indent="-231775" algn="l" defTabSz="892175" rtl="0" eaLnBrk="1" fontAlgn="auto" latinLnBrk="0" hangingPunct="1">
              <a:lnSpc>
                <a:spcPct val="100000"/>
              </a:lnSpc>
              <a:spcBef>
                <a:spcPts val="300"/>
              </a:spcBef>
              <a:spcAft>
                <a:spcPts val="0"/>
              </a:spcAft>
              <a:buClr>
                <a:srgbClr val="095BA6"/>
              </a:buClr>
              <a:buSzPct val="70000"/>
              <a:buFont typeface="Arial" pitchFamily="34" charset="0"/>
              <a:buChar char="•"/>
              <a:tabLst/>
              <a:defRPr/>
            </a:pPr>
            <a:endParaRPr kumimoji="0" lang="en-US" sz="1100" b="0" i="0" u="none" strike="noStrike" kern="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5" name="Rectangle 146">
            <a:extLst>
              <a:ext uri="{FF2B5EF4-FFF2-40B4-BE49-F238E27FC236}">
                <a16:creationId xmlns:a16="http://schemas.microsoft.com/office/drawing/2014/main" id="{311DA340-CA3C-BA82-F720-ABE2E803E230}"/>
              </a:ext>
            </a:extLst>
          </p:cNvPr>
          <p:cNvSpPr txBox="1">
            <a:spLocks noChangeArrowheads="1"/>
          </p:cNvSpPr>
          <p:nvPr/>
        </p:nvSpPr>
        <p:spPr bwMode="gray">
          <a:xfrm>
            <a:off x="432000" y="468000"/>
            <a:ext cx="720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0941" rIns="0" bIns="50941" numCol="1" anchor="ctr" anchorCtr="0" compatLnSpc="1">
            <a:prstTxWarp prst="textNoShape">
              <a:avLst/>
            </a:prstTxWarp>
            <a:spAutoFit/>
          </a:bodyPr>
          <a:lstStyle>
            <a:lvl1pPr algn="l" defTabSz="1019175" rtl="0" eaLnBrk="1" fontAlgn="base" hangingPunct="1">
              <a:lnSpc>
                <a:spcPts val="2788"/>
              </a:lnSpc>
              <a:spcBef>
                <a:spcPct val="0"/>
              </a:spcBef>
              <a:spcAft>
                <a:spcPct val="0"/>
              </a:spcAft>
              <a:defRPr sz="2400">
                <a:solidFill>
                  <a:srgbClr val="FFFFFF"/>
                </a:solidFill>
                <a:latin typeface="+mj-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pPr fontAlgn="auto">
              <a:spcAft>
                <a:spcPts val="0"/>
              </a:spcAft>
              <a:defRPr/>
            </a:pPr>
            <a:r>
              <a:rPr lang="en-US" dirty="0"/>
              <a:t>Investment</a:t>
            </a:r>
            <a:r>
              <a:rPr lang="en-US" kern="0" dirty="0"/>
              <a:t> </a:t>
            </a:r>
            <a:r>
              <a:rPr lang="en-US" dirty="0"/>
              <a:t>Highlights</a:t>
            </a:r>
          </a:p>
        </p:txBody>
      </p:sp>
      <p:sp>
        <p:nvSpPr>
          <p:cNvPr id="84" name="TextBox 83">
            <a:extLst>
              <a:ext uri="{FF2B5EF4-FFF2-40B4-BE49-F238E27FC236}">
                <a16:creationId xmlns:a16="http://schemas.microsoft.com/office/drawing/2014/main" id="{887522B9-71B7-81E2-892A-3CC5E9845659}"/>
              </a:ext>
            </a:extLst>
          </p:cNvPr>
          <p:cNvSpPr txBox="1"/>
          <p:nvPr/>
        </p:nvSpPr>
        <p:spPr>
          <a:xfrm>
            <a:off x="4561951" y="1217064"/>
            <a:ext cx="5254664" cy="292261"/>
          </a:xfrm>
          <a:prstGeom prst="rect">
            <a:avLst/>
          </a:prstGeom>
          <a:noFill/>
        </p:spPr>
        <p:txBody>
          <a:bodyPr wrap="square" lIns="91318" tIns="45657" rIns="91318" bIns="45657" rtlCol="0" anchor="ctr">
            <a:spAutoFit/>
          </a:bodyPr>
          <a:lstStyle/>
          <a:p>
            <a:pPr algn="ctr"/>
            <a:r>
              <a:rPr lang="en-CA" sz="1300" b="1"/>
              <a:t>Project Location Map</a:t>
            </a:r>
          </a:p>
        </p:txBody>
      </p:sp>
      <p:sp>
        <p:nvSpPr>
          <p:cNvPr id="97" name="Rectangle 3">
            <a:extLst>
              <a:ext uri="{FF2B5EF4-FFF2-40B4-BE49-F238E27FC236}">
                <a16:creationId xmlns:a16="http://schemas.microsoft.com/office/drawing/2014/main" id="{6898BAF9-EC37-EF68-091D-E55278968377}"/>
              </a:ext>
            </a:extLst>
          </p:cNvPr>
          <p:cNvSpPr txBox="1">
            <a:spLocks noChangeArrowheads="1"/>
          </p:cNvSpPr>
          <p:nvPr/>
        </p:nvSpPr>
        <p:spPr bwMode="gray">
          <a:xfrm>
            <a:off x="241200" y="4284000"/>
            <a:ext cx="9576000" cy="756000"/>
          </a:xfrm>
          <a:prstGeom prst="rect">
            <a:avLst/>
          </a:prstGeom>
          <a:solidFill>
            <a:srgbClr val="E8E7E8"/>
          </a:solidFill>
          <a:ln>
            <a:noFill/>
          </a:ln>
        </p:spPr>
        <p:txBody>
          <a:bodyPr vert="horz" wrap="square" lIns="91429" tIns="36571" rIns="36571" bIns="36571" numCol="1" rtlCol="0" anchor="t" anchorCtr="0" compatLnSpc="1">
            <a:prstTxWarp prst="textNoShape">
              <a:avLst/>
            </a:prstTxWarp>
            <a:noAutofit/>
          </a:bodyPr>
          <a:lstStyle/>
          <a:p>
            <a:pPr marL="180975" lvl="1" algn="l" defTabSz="892175" fontAlgn="auto">
              <a:spcBef>
                <a:spcPts val="0"/>
              </a:spcBef>
              <a:spcAft>
                <a:spcPts val="0"/>
              </a:spcAft>
              <a:buClr>
                <a:srgbClr val="A9B3C1"/>
              </a:buClr>
              <a:buSzPct val="70000"/>
              <a:defRPr/>
            </a:pPr>
            <a:endParaRPr lang="en-US" sz="400" kern="0" dirty="0">
              <a:latin typeface="Arial" pitchFamily="34" charset="0"/>
              <a:cs typeface="Arial" pitchFamily="34" charset="0"/>
            </a:endParaRPr>
          </a:p>
          <a:p>
            <a:pPr marL="180975" lvl="0" indent="-180975" algn="l" defTabSz="892175" fontAlgn="auto">
              <a:spcBef>
                <a:spcPts val="0"/>
              </a:spcBef>
              <a:spcAft>
                <a:spcPts val="0"/>
              </a:spcAft>
              <a:buClr>
                <a:srgbClr val="4A5535"/>
              </a:buClr>
              <a:buSzPct val="100000"/>
              <a:buFont typeface="Arial" pitchFamily="34" charset="0"/>
              <a:buChar char="●"/>
              <a:defRPr/>
            </a:pPr>
            <a:r>
              <a:rPr lang="en-US" sz="1000" b="1" kern="0" dirty="0">
                <a:latin typeface="Arial" pitchFamily="34" charset="0"/>
                <a:cs typeface="Arial" pitchFamily="34" charset="0"/>
              </a:rPr>
              <a:t>Strategic location, 100% owned metallurgical coal properties adjacent to other major projects provide logical buyer and partnership opportunities</a:t>
            </a:r>
          </a:p>
          <a:p>
            <a:pPr marL="361950" lvl="1" indent="-180975" algn="l" defTabSz="892175" fontAlgn="auto">
              <a:spcBef>
                <a:spcPts val="0"/>
              </a:spcBef>
              <a:spcAft>
                <a:spcPts val="0"/>
              </a:spcAft>
              <a:buClr>
                <a:srgbClr val="A9B3C1"/>
              </a:buClr>
              <a:buSzPct val="70000"/>
              <a:buFont typeface="Wingdings" pitchFamily="2" charset="2"/>
              <a:buChar char="n"/>
              <a:defRPr/>
            </a:pPr>
            <a:r>
              <a:rPr lang="en-US" sz="1000" kern="0" dirty="0">
                <a:latin typeface="Arial" pitchFamily="34" charset="0"/>
                <a:cs typeface="Arial" pitchFamily="34" charset="0"/>
              </a:rPr>
              <a:t>Huguenot is located between Belcourt and Saxon projects owned by Peace River (PRC) </a:t>
            </a:r>
          </a:p>
          <a:p>
            <a:pPr marL="361950" lvl="1" indent="-180975" algn="l" defTabSz="892175" fontAlgn="auto">
              <a:spcBef>
                <a:spcPts val="0"/>
              </a:spcBef>
              <a:spcAft>
                <a:spcPts val="0"/>
              </a:spcAft>
              <a:buClr>
                <a:srgbClr val="A9B3C1"/>
              </a:buClr>
              <a:buSzPct val="70000"/>
              <a:buFont typeface="Wingdings" pitchFamily="2" charset="2"/>
              <a:buChar char="n"/>
              <a:defRPr/>
            </a:pPr>
            <a:r>
              <a:rPr lang="en-US" sz="1000" kern="0" dirty="0">
                <a:latin typeface="Arial" pitchFamily="34" charset="0"/>
                <a:cs typeface="Arial" pitchFamily="34" charset="0"/>
              </a:rPr>
              <a:t>Flatbed borders PRC’s Trend mine (currently under care and maintenance) and the proposed Windy-Window o/p mine (initially Teck, now Conuma), </a:t>
            </a:r>
            <a:br>
              <a:rPr lang="en-US" sz="1000" kern="0" dirty="0">
                <a:latin typeface="Arial" pitchFamily="34" charset="0"/>
                <a:cs typeface="Arial" pitchFamily="34" charset="0"/>
              </a:rPr>
            </a:br>
            <a:r>
              <a:rPr lang="en-US" sz="1000" kern="0" dirty="0">
                <a:latin typeface="Arial" pitchFamily="34" charset="0"/>
                <a:cs typeface="Arial" pitchFamily="34" charset="0"/>
              </a:rPr>
              <a:t>and lies close to HD Mining’s advanced Murray River u/g project.</a:t>
            </a:r>
          </a:p>
          <a:p>
            <a:pPr marR="0" lvl="0" algn="l" defTabSz="892175" rtl="0" eaLnBrk="1" fontAlgn="auto" latinLnBrk="0" hangingPunct="1">
              <a:lnSpc>
                <a:spcPct val="100000"/>
              </a:lnSpc>
              <a:spcBef>
                <a:spcPts val="400"/>
              </a:spcBef>
              <a:spcAft>
                <a:spcPts val="0"/>
              </a:spcAft>
              <a:buClr>
                <a:srgbClr val="4A5535"/>
              </a:buClr>
              <a:buSzPct val="100000"/>
              <a:tabLst/>
              <a:defRPr/>
            </a:pPr>
            <a:endParaRPr lang="en-US" b="1" kern="0" dirty="0">
              <a:latin typeface="Arial" pitchFamily="34" charset="0"/>
              <a:ea typeface="+mn-ea"/>
              <a:cs typeface="Arial" pitchFamily="34" charset="0"/>
            </a:endParaRPr>
          </a:p>
          <a:p>
            <a:pPr marR="0" lvl="0" algn="l" defTabSz="892175" rtl="0" eaLnBrk="1" fontAlgn="auto" latinLnBrk="0" hangingPunct="1">
              <a:lnSpc>
                <a:spcPct val="100000"/>
              </a:lnSpc>
              <a:spcBef>
                <a:spcPts val="400"/>
              </a:spcBef>
              <a:spcAft>
                <a:spcPts val="0"/>
              </a:spcAft>
              <a:buClr>
                <a:srgbClr val="4A5535"/>
              </a:buClr>
              <a:buSzPct val="100000"/>
              <a:tabLst/>
              <a:defRPr/>
            </a:pPr>
            <a:endParaRPr kumimoji="0" lang="en-US" b="1" i="0" u="none" strike="noStrike" kern="0" cap="none" spc="0" normalizeH="0" baseline="0" noProof="0" dirty="0">
              <a:ln>
                <a:noFill/>
              </a:ln>
              <a:effectLst/>
              <a:uLnTx/>
              <a:uFillTx/>
              <a:latin typeface="Arial" pitchFamily="34" charset="0"/>
              <a:ea typeface="+mn-ea"/>
              <a:cs typeface="Arial" pitchFamily="34" charset="0"/>
            </a:endParaRPr>
          </a:p>
          <a:p>
            <a:pPr marL="233363" marR="0" lvl="1" indent="0" algn="l" defTabSz="892175" rtl="0" eaLnBrk="1" fontAlgn="auto" latinLnBrk="0" hangingPunct="1">
              <a:lnSpc>
                <a:spcPct val="100000"/>
              </a:lnSpc>
              <a:spcBef>
                <a:spcPts val="300"/>
              </a:spcBef>
              <a:spcAft>
                <a:spcPts val="0"/>
              </a:spcAft>
              <a:buClr>
                <a:srgbClr val="83AED1"/>
              </a:buClr>
              <a:buSzPct val="70000"/>
              <a:buFont typeface="Wingdings" pitchFamily="2" charset="2"/>
              <a:buNone/>
              <a:tabLst/>
              <a:defRPr/>
            </a:pPr>
            <a:endParaRPr kumimoji="0" lang="en-US" b="0" i="0" u="none" strike="noStrike" kern="0" cap="none" spc="0" normalizeH="0" baseline="0" noProof="0" dirty="0">
              <a:ln>
                <a:noFill/>
              </a:ln>
              <a:solidFill>
                <a:schemeClr val="tx1"/>
              </a:solidFill>
              <a:effectLst/>
              <a:uLnTx/>
              <a:uFillTx/>
              <a:latin typeface="Arial" pitchFamily="34" charset="0"/>
              <a:ea typeface="+mn-ea"/>
              <a:cs typeface="Arial" pitchFamily="34" charset="0"/>
            </a:endParaRPr>
          </a:p>
          <a:p>
            <a:pPr marL="461963" marR="0" lvl="1" indent="-228600" algn="l" defTabSz="892175" rtl="0" eaLnBrk="1" fontAlgn="auto" latinLnBrk="0" hangingPunct="1">
              <a:lnSpc>
                <a:spcPct val="100000"/>
              </a:lnSpc>
              <a:spcBef>
                <a:spcPts val="300"/>
              </a:spcBef>
              <a:spcAft>
                <a:spcPts val="0"/>
              </a:spcAft>
              <a:buClr>
                <a:srgbClr val="A9B3C1"/>
              </a:buClr>
              <a:buSzPct val="70000"/>
              <a:buFont typeface="Wingdings" pitchFamily="2" charset="2"/>
              <a:buChar char="n"/>
              <a:tabLst/>
              <a:defRPr/>
            </a:pPr>
            <a:endParaRPr kumimoji="0" lang="en-US" b="0" i="0" u="none" strike="noStrike" kern="0" cap="none" spc="0" normalizeH="0" baseline="0" noProof="0" dirty="0">
              <a:ln>
                <a:noFill/>
              </a:ln>
              <a:solidFill>
                <a:schemeClr val="tx1"/>
              </a:solidFill>
              <a:effectLst/>
              <a:uLnTx/>
              <a:uFillTx/>
              <a:latin typeface="Arial" pitchFamily="34" charset="0"/>
              <a:ea typeface="+mn-ea"/>
              <a:cs typeface="Arial" pitchFamily="34" charset="0"/>
            </a:endParaRPr>
          </a:p>
          <a:p>
            <a:pPr marL="231775" marR="0" lvl="0" indent="-231775" algn="l" defTabSz="892175" rtl="0" eaLnBrk="1" fontAlgn="auto" latinLnBrk="0" hangingPunct="1">
              <a:lnSpc>
                <a:spcPct val="100000"/>
              </a:lnSpc>
              <a:spcBef>
                <a:spcPts val="300"/>
              </a:spcBef>
              <a:spcAft>
                <a:spcPts val="0"/>
              </a:spcAft>
              <a:buClr>
                <a:srgbClr val="095BA6"/>
              </a:buClr>
              <a:buSzPct val="70000"/>
              <a:buFont typeface="Arial" pitchFamily="34" charset="0"/>
              <a:buChar char="•"/>
              <a:tabLst/>
              <a:defRPr/>
            </a:pPr>
            <a:endParaRPr kumimoji="0" lang="en-US" sz="1100" b="0" i="0" u="none" strike="noStrike" kern="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87" name="Rectangle 3">
            <a:extLst>
              <a:ext uri="{FF2B5EF4-FFF2-40B4-BE49-F238E27FC236}">
                <a16:creationId xmlns:a16="http://schemas.microsoft.com/office/drawing/2014/main" id="{526B0C9A-C805-3F28-6B48-EF9023ED058B}"/>
              </a:ext>
            </a:extLst>
          </p:cNvPr>
          <p:cNvSpPr txBox="1">
            <a:spLocks noChangeArrowheads="1"/>
          </p:cNvSpPr>
          <p:nvPr/>
        </p:nvSpPr>
        <p:spPr bwMode="gray">
          <a:xfrm>
            <a:off x="288000" y="5040000"/>
            <a:ext cx="9576000" cy="2088000"/>
          </a:xfrm>
          <a:prstGeom prst="rect">
            <a:avLst/>
          </a:prstGeom>
          <a:solidFill>
            <a:srgbClr val="E8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36571" rIns="36571" bIns="36571" numCol="1" rtlCol="0" anchor="t" anchorCtr="0" compatLnSpc="1">
            <a:prstTxWarp prst="textNoShape">
              <a:avLst/>
            </a:prstTxWarp>
            <a:noAutofit/>
          </a:bodyPr>
          <a:lstStyle/>
          <a:p>
            <a:pPr lvl="0" algn="l" defTabSz="892175" fontAlgn="auto">
              <a:spcBef>
                <a:spcPts val="400"/>
              </a:spcBef>
              <a:spcAft>
                <a:spcPts val="0"/>
              </a:spcAft>
              <a:buClr>
                <a:srgbClr val="4A5535"/>
              </a:buClr>
              <a:buSzPct val="100000"/>
              <a:defRPr/>
            </a:pPr>
            <a:r>
              <a:rPr lang="en-US" sz="1050" b="1" kern="0" dirty="0">
                <a:effectLst>
                  <a:outerShdw blurRad="38100" dist="38100" dir="2700000" algn="tl">
                    <a:srgbClr val="000000">
                      <a:alpha val="43137"/>
                    </a:srgbClr>
                  </a:outerShdw>
                </a:effectLst>
                <a:latin typeface="Arial" pitchFamily="34" charset="0"/>
                <a:cs typeface="Arial" pitchFamily="34" charset="0"/>
              </a:rPr>
              <a:t>Company Overview</a:t>
            </a:r>
          </a:p>
          <a:p>
            <a:pPr marL="180975" lvl="0" indent="-180975" algn="l" defTabSz="892175" fontAlgn="auto">
              <a:spcBef>
                <a:spcPts val="400"/>
              </a:spcBef>
              <a:spcAft>
                <a:spcPts val="0"/>
              </a:spcAft>
              <a:buClr>
                <a:srgbClr val="4A5535"/>
              </a:buClr>
              <a:buSzPct val="100000"/>
              <a:buFont typeface="Arial" pitchFamily="34" charset="0"/>
              <a:buChar char="●"/>
              <a:defRPr/>
            </a:pPr>
            <a:r>
              <a:rPr lang="en-US" sz="1000" b="1" kern="0" dirty="0">
                <a:latin typeface="Arial" pitchFamily="34" charset="0"/>
                <a:cs typeface="Arial" pitchFamily="34" charset="0"/>
              </a:rPr>
              <a:t>Investment in two of the largest deposits of premium quality hard coking coal in western Canada</a:t>
            </a:r>
          </a:p>
          <a:p>
            <a:pPr marL="361950" lvl="1" indent="-180975" algn="l" defTabSz="892175" fontAlgn="auto">
              <a:spcBef>
                <a:spcPts val="400"/>
              </a:spcBef>
              <a:spcAft>
                <a:spcPts val="0"/>
              </a:spcAft>
              <a:buClr>
                <a:srgbClr val="A9B3C1"/>
              </a:buClr>
              <a:buSzPct val="70000"/>
              <a:buFont typeface="Wingdings" pitchFamily="2" charset="2"/>
              <a:buChar char="n"/>
              <a:defRPr/>
            </a:pPr>
            <a:r>
              <a:rPr lang="en-US" sz="1000" kern="0" dirty="0">
                <a:latin typeface="Arial" panose="020B0604020202020204" pitchFamily="34" charset="0"/>
                <a:cs typeface="Arial" pitchFamily="34" charset="0"/>
              </a:rPr>
              <a:t>The only Canadian-listed, publicly-traded, pure-play metallurgical coal company in western Canada: </a:t>
            </a:r>
            <a:r>
              <a:rPr lang="en-US" sz="1000" b="0" i="0" dirty="0">
                <a:effectLst/>
                <a:latin typeface="Arial" panose="020B0604020202020204" pitchFamily="34" charset="0"/>
                <a:cs typeface="Arial" panose="020B0604020202020204" pitchFamily="34" charset="0"/>
              </a:rPr>
              <a:t>100% interest in two resource-stage coal projects: Huguenot and Flatbed, located in the Peace River Coalfield of northeastern British Columbia.</a:t>
            </a:r>
            <a:endParaRPr lang="en-US" sz="1000" kern="0" dirty="0">
              <a:latin typeface="Arial" panose="020B0604020202020204" pitchFamily="34" charset="0"/>
              <a:cs typeface="Arial" panose="020B0604020202020204" pitchFamily="34" charset="0"/>
            </a:endParaRPr>
          </a:p>
          <a:p>
            <a:pPr marL="361950" lvl="1" indent="-180975" algn="l" defTabSz="892175" fontAlgn="auto">
              <a:spcBef>
                <a:spcPts val="400"/>
              </a:spcBef>
              <a:spcAft>
                <a:spcPts val="0"/>
              </a:spcAft>
              <a:buClr>
                <a:srgbClr val="A9B3C1"/>
              </a:buClr>
              <a:buSzPct val="70000"/>
              <a:buFont typeface="Wingdings" pitchFamily="2" charset="2"/>
              <a:buChar char="n"/>
              <a:defRPr/>
            </a:pPr>
            <a:r>
              <a:rPr lang="en-US" sz="1000" b="0" i="0" dirty="0">
                <a:effectLst/>
                <a:latin typeface="Arial" panose="020B0604020202020204" pitchFamily="34" charset="0"/>
                <a:cs typeface="Arial" panose="020B0604020202020204" pitchFamily="34" charset="0"/>
              </a:rPr>
              <a:t>Huguenot Project: surface and underground mineable resources totaling approximately 277.7 million </a:t>
            </a:r>
            <a:r>
              <a:rPr lang="en-US" sz="1000" dirty="0" err="1">
                <a:latin typeface="Arial" panose="020B0604020202020204" pitchFamily="34" charset="0"/>
                <a:cs typeface="Arial" panose="020B0604020202020204" pitchFamily="34" charset="0"/>
              </a:rPr>
              <a:t>tonnes</a:t>
            </a:r>
            <a:r>
              <a:rPr lang="en-US" sz="1000" b="0" i="0" dirty="0">
                <a:effectLst/>
                <a:latin typeface="Arial" panose="020B0604020202020204" pitchFamily="34" charset="0"/>
                <a:cs typeface="Arial" panose="020B0604020202020204" pitchFamily="34" charset="0"/>
              </a:rPr>
              <a:t> of Measured and Indicated resources, alongside 119.2 million </a:t>
            </a:r>
            <a:r>
              <a:rPr lang="en-US" sz="1000" b="0" i="0" dirty="0" err="1">
                <a:effectLst/>
                <a:latin typeface="Arial" panose="020B0604020202020204" pitchFamily="34" charset="0"/>
                <a:cs typeface="Arial" panose="020B0604020202020204" pitchFamily="34" charset="0"/>
              </a:rPr>
              <a:t>tonnes</a:t>
            </a:r>
            <a:r>
              <a:rPr lang="en-US" sz="1000" b="0" i="0" dirty="0">
                <a:effectLst/>
                <a:latin typeface="Arial" panose="020B0604020202020204" pitchFamily="34" charset="0"/>
                <a:cs typeface="Arial" panose="020B0604020202020204" pitchFamily="34" charset="0"/>
              </a:rPr>
              <a:t> of Inferred resources.</a:t>
            </a:r>
          </a:p>
          <a:p>
            <a:pPr marL="361950" lvl="1" indent="-180975" algn="l" defTabSz="892175" fontAlgn="auto">
              <a:spcBef>
                <a:spcPts val="400"/>
              </a:spcBef>
              <a:spcAft>
                <a:spcPts val="0"/>
              </a:spcAft>
              <a:buClr>
                <a:srgbClr val="A9B3C1"/>
              </a:buClr>
              <a:buSzPct val="70000"/>
              <a:buFont typeface="Wingdings" pitchFamily="2" charset="2"/>
              <a:buChar char="n"/>
              <a:defRPr/>
            </a:pPr>
            <a:r>
              <a:rPr lang="en-US" sz="1000" b="0" i="0" dirty="0">
                <a:effectLst/>
                <a:latin typeface="Arial" panose="020B0604020202020204" pitchFamily="34" charset="0"/>
                <a:cs typeface="Arial" panose="020B0604020202020204" pitchFamily="34" charset="0"/>
              </a:rPr>
              <a:t> The Gordon Creek Project (Flatbed property):  contains approximately 298 million </a:t>
            </a:r>
            <a:r>
              <a:rPr lang="en-US" sz="1000" dirty="0" err="1">
                <a:latin typeface="Arial" panose="020B0604020202020204" pitchFamily="34" charset="0"/>
                <a:cs typeface="Arial" panose="020B0604020202020204" pitchFamily="34" charset="0"/>
              </a:rPr>
              <a:t>tonnes</a:t>
            </a:r>
            <a:r>
              <a:rPr lang="en-US" sz="1000" b="0" i="0" dirty="0">
                <a:effectLst/>
                <a:latin typeface="Arial" panose="020B0604020202020204" pitchFamily="34" charset="0"/>
                <a:cs typeface="Arial" panose="020B0604020202020204" pitchFamily="34" charset="0"/>
              </a:rPr>
              <a:t> of inferred underground mineable resources.</a:t>
            </a:r>
            <a:endParaRPr lang="en-CA" sz="1000" b="1" kern="0" dirty="0">
              <a:latin typeface="Arial" panose="020B0604020202020204" pitchFamily="34" charset="0"/>
              <a:cs typeface="Arial" pitchFamily="34" charset="0"/>
            </a:endParaRPr>
          </a:p>
          <a:p>
            <a:pPr marL="180975" lvl="0" indent="-180975" algn="l" defTabSz="892175" fontAlgn="auto">
              <a:spcBef>
                <a:spcPts val="400"/>
              </a:spcBef>
              <a:spcAft>
                <a:spcPts val="0"/>
              </a:spcAft>
              <a:buClr>
                <a:srgbClr val="4A5535"/>
              </a:buClr>
              <a:buSzPct val="100000"/>
              <a:buFont typeface="Arial" pitchFamily="34" charset="0"/>
              <a:buChar char="●"/>
              <a:defRPr/>
            </a:pPr>
            <a:r>
              <a:rPr lang="en-US" sz="1000" b="1" kern="0" dirty="0">
                <a:latin typeface="Arial" pitchFamily="34" charset="0"/>
                <a:cs typeface="Arial" pitchFamily="34" charset="0"/>
              </a:rPr>
              <a:t>Highly experienced management team with a proven track record in the Peace River Coalfield</a:t>
            </a:r>
          </a:p>
          <a:p>
            <a:pPr marL="361950" lvl="1" indent="-180975" algn="l" defTabSz="892175" fontAlgn="auto">
              <a:spcBef>
                <a:spcPts val="400"/>
              </a:spcBef>
              <a:spcAft>
                <a:spcPts val="0"/>
              </a:spcAft>
              <a:buClr>
                <a:srgbClr val="A9B3C1"/>
              </a:buClr>
              <a:buSzPct val="70000"/>
              <a:buFont typeface="Wingdings" pitchFamily="2" charset="2"/>
              <a:buChar char="n"/>
              <a:defRPr/>
            </a:pPr>
            <a:r>
              <a:rPr lang="en-US" sz="1000" kern="0" dirty="0">
                <a:latin typeface="Arial" pitchFamily="34" charset="0"/>
                <a:cs typeface="Arial" pitchFamily="34" charset="0"/>
              </a:rPr>
              <a:t>Highly capable management team with significant experience advancing other development projects in the region to production </a:t>
            </a:r>
          </a:p>
          <a:p>
            <a:pPr marL="361950" lvl="1" indent="-180975" algn="l" defTabSz="892175" fontAlgn="auto">
              <a:spcBef>
                <a:spcPts val="400"/>
              </a:spcBef>
              <a:spcAft>
                <a:spcPts val="0"/>
              </a:spcAft>
              <a:buClr>
                <a:srgbClr val="A9B3C1"/>
              </a:buClr>
              <a:buSzPct val="70000"/>
              <a:buFont typeface="Wingdings" pitchFamily="2" charset="2"/>
              <a:buChar char="n"/>
              <a:defRPr/>
            </a:pPr>
            <a:r>
              <a:rPr lang="en-CA" sz="1000" kern="0" dirty="0">
                <a:latin typeface="Arial"/>
                <a:ea typeface="LF_Kai"/>
                <a:cs typeface="Arial"/>
              </a:rPr>
              <a:t>D</a:t>
            </a:r>
            <a:r>
              <a:rPr lang="en-US" sz="1000" kern="0" dirty="0">
                <a:latin typeface="Arial"/>
                <a:ea typeface="LF_Kai"/>
                <a:cs typeface="Arial"/>
              </a:rPr>
              <a:t>avid Austin (President, CEO &amp; Chairman) </a:t>
            </a:r>
            <a:r>
              <a:rPr lang="en-CA" sz="1000" kern="0" dirty="0">
                <a:latin typeface="Arial"/>
                <a:ea typeface="LF_Kai"/>
                <a:cs typeface="Arial"/>
              </a:rPr>
              <a:t>co-founded and built Western Coal Corp., sold to Walter Energy in 2010 for CAD$3.3 billion, </a:t>
            </a:r>
            <a:r>
              <a:rPr lang="en-US" sz="1000" kern="0" dirty="0">
                <a:latin typeface="Arial"/>
                <a:ea typeface="LF_Kai"/>
                <a:cs typeface="Arial"/>
              </a:rPr>
              <a:t>and is credited for the exploration, development, and sale of Northern Energy &amp; Mining Inc. (NEMI) to Anglo for ~ CAD$800 million </a:t>
            </a:r>
            <a:endParaRPr lang="en-US" sz="1000" kern="0" dirty="0">
              <a:latin typeface="Arial" pitchFamily="34" charset="0"/>
              <a:cs typeface="Arial" pitchFamily="34" charset="0"/>
            </a:endParaRPr>
          </a:p>
          <a:p>
            <a:pPr marR="0" lvl="0" algn="l" defTabSz="892175" rtl="0" eaLnBrk="1" fontAlgn="auto" latinLnBrk="0" hangingPunct="1">
              <a:lnSpc>
                <a:spcPct val="100000"/>
              </a:lnSpc>
              <a:spcBef>
                <a:spcPts val="400"/>
              </a:spcBef>
              <a:spcAft>
                <a:spcPts val="0"/>
              </a:spcAft>
              <a:buClr>
                <a:srgbClr val="4A5535"/>
              </a:buClr>
              <a:buSzPct val="100000"/>
              <a:tabLst/>
              <a:defRPr/>
            </a:pPr>
            <a:endParaRPr kumimoji="0" lang="en-US" b="1" i="0" u="none" strike="noStrike" kern="0" cap="none" spc="0" normalizeH="0" baseline="0" noProof="0" dirty="0">
              <a:ln>
                <a:noFill/>
              </a:ln>
              <a:effectLst/>
              <a:uLnTx/>
              <a:uFillTx/>
              <a:latin typeface="Arial" pitchFamily="34" charset="0"/>
              <a:ea typeface="+mn-ea"/>
              <a:cs typeface="Arial" pitchFamily="34" charset="0"/>
            </a:endParaRPr>
          </a:p>
          <a:p>
            <a:pPr marL="233045" marR="0" lvl="1" indent="0" algn="l" defTabSz="892175" rtl="0" eaLnBrk="1" fontAlgn="auto" latinLnBrk="0" hangingPunct="1">
              <a:lnSpc>
                <a:spcPct val="100000"/>
              </a:lnSpc>
              <a:spcBef>
                <a:spcPts val="300"/>
              </a:spcBef>
              <a:spcAft>
                <a:spcPts val="0"/>
              </a:spcAft>
              <a:buClr>
                <a:srgbClr val="83AED1"/>
              </a:buClr>
              <a:buSzPct val="70000"/>
              <a:buFont typeface="Wingdings" pitchFamily="2" charset="2"/>
              <a:buNone/>
              <a:tabLst/>
              <a:defRPr/>
            </a:pPr>
            <a:endParaRPr lang="en-US" b="0" i="0" u="none" strike="noStrike" kern="0" cap="none" spc="0" normalizeH="0" baseline="0" noProof="0" dirty="0">
              <a:ln>
                <a:noFill/>
              </a:ln>
              <a:solidFill>
                <a:schemeClr val="tx1"/>
              </a:solidFill>
              <a:effectLst/>
              <a:uLnTx/>
              <a:uFillTx/>
              <a:latin typeface="Arial" pitchFamily="34" charset="0"/>
              <a:ea typeface="+mn-ea"/>
              <a:cs typeface="Arial" pitchFamily="34" charset="0"/>
            </a:endParaRPr>
          </a:p>
          <a:p>
            <a:pPr marL="461645" marR="0" lvl="1" indent="-228600" algn="l" defTabSz="892175" rtl="0" eaLnBrk="1" fontAlgn="auto" latinLnBrk="0" hangingPunct="1">
              <a:lnSpc>
                <a:spcPct val="100000"/>
              </a:lnSpc>
              <a:spcBef>
                <a:spcPts val="300"/>
              </a:spcBef>
              <a:spcAft>
                <a:spcPts val="0"/>
              </a:spcAft>
              <a:buClr>
                <a:srgbClr val="A9B3C1"/>
              </a:buClr>
              <a:buSzPct val="70000"/>
              <a:buFont typeface="Wingdings" pitchFamily="2" charset="2"/>
              <a:buChar char="n"/>
              <a:tabLst/>
              <a:defRPr/>
            </a:pPr>
            <a:endParaRPr lang="en-US" b="0" i="0" u="none" strike="noStrike" kern="0" cap="none" spc="0" normalizeH="0" baseline="0" noProof="0" dirty="0">
              <a:ln>
                <a:noFill/>
              </a:ln>
              <a:solidFill>
                <a:schemeClr val="tx1"/>
              </a:solidFill>
              <a:effectLst/>
              <a:uLnTx/>
              <a:uFillTx/>
              <a:latin typeface="Arial" pitchFamily="34" charset="0"/>
              <a:ea typeface="+mn-ea"/>
              <a:cs typeface="Arial" pitchFamily="34" charset="0"/>
            </a:endParaRPr>
          </a:p>
          <a:p>
            <a:pPr marL="231775" marR="0" lvl="0" indent="-231775" algn="l" defTabSz="892175" rtl="0" eaLnBrk="1" fontAlgn="auto" latinLnBrk="0" hangingPunct="1">
              <a:lnSpc>
                <a:spcPct val="100000"/>
              </a:lnSpc>
              <a:spcBef>
                <a:spcPts val="300"/>
              </a:spcBef>
              <a:spcAft>
                <a:spcPts val="0"/>
              </a:spcAft>
              <a:buClr>
                <a:srgbClr val="095BA6"/>
              </a:buClr>
              <a:buSzPct val="70000"/>
              <a:buFont typeface="Arial" pitchFamily="34" charset="0"/>
              <a:buChar char="•"/>
              <a:tabLst/>
              <a:defRPr/>
            </a:pPr>
            <a:endParaRPr kumimoji="0" lang="en-US" sz="1100" b="0" i="0" u="none" strike="noStrike" kern="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3" name="Picture 2">
            <a:extLst>
              <a:ext uri="{FF2B5EF4-FFF2-40B4-BE49-F238E27FC236}">
                <a16:creationId xmlns:a16="http://schemas.microsoft.com/office/drawing/2014/main" id="{492297E8-6196-E3C2-56E0-58EFF8495C53}"/>
              </a:ext>
            </a:extLst>
          </p:cNvPr>
          <p:cNvPicPr>
            <a:picLocks noChangeAspect="1"/>
          </p:cNvPicPr>
          <p:nvPr/>
        </p:nvPicPr>
        <p:blipFill>
          <a:blip r:embed="rId4"/>
          <a:stretch>
            <a:fillRect/>
          </a:stretch>
        </p:blipFill>
        <p:spPr>
          <a:xfrm>
            <a:off x="6034924" y="1656108"/>
            <a:ext cx="3735476" cy="2345737"/>
          </a:xfrm>
          <a:prstGeom prst="rect">
            <a:avLst/>
          </a:prstGeom>
        </p:spPr>
      </p:pic>
    </p:spTree>
    <p:custDataLst>
      <p:tags r:id="rId1"/>
    </p:custDataLst>
    <p:extLst>
      <p:ext uri="{BB962C8B-B14F-4D97-AF65-F5344CB8AC3E}">
        <p14:creationId xmlns:p14="http://schemas.microsoft.com/office/powerpoint/2010/main" val="3696014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7"/>
          <p:cNvSpPr txBox="1">
            <a:spLocks noChangeArrowheads="1"/>
          </p:cNvSpPr>
          <p:nvPr>
            <p:custDataLst>
              <p:tags r:id="rId2"/>
            </p:custDataLst>
          </p:nvPr>
        </p:nvSpPr>
        <p:spPr bwMode="gray">
          <a:xfrm>
            <a:off x="419100" y="1260000"/>
            <a:ext cx="4526280" cy="347472"/>
          </a:xfrm>
          <a:prstGeom prst="rect">
            <a:avLst/>
          </a:prstGeom>
          <a:solidFill>
            <a:srgbClr val="424242"/>
          </a:solidFill>
          <a:ln w="12700">
            <a:noFill/>
            <a:miter lim="800000"/>
            <a:headEnd/>
            <a:tailEnd/>
          </a:ln>
        </p:spPr>
        <p:txBody>
          <a:bodyPr lIns="100114" tIns="52057" rIns="100114" bIns="52057" anchor="ctr"/>
          <a:lstStyle>
            <a:defPPr>
              <a:defRPr lang="en-US"/>
            </a:defPPr>
            <a:lvl1pPr algn="ctr" eaLnBrk="1" hangingPunct="1">
              <a:spcBef>
                <a:spcPct val="50000"/>
              </a:spcBef>
              <a:defRPr sz="1200" b="1">
                <a:solidFill>
                  <a:schemeClr val="bg1"/>
                </a:solidFill>
                <a:ea typeface="LF_Kai" pitchFamily="2" charset="-122"/>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sz="1300" dirty="0">
                <a:solidFill>
                  <a:prstClr val="white"/>
                </a:solidFill>
              </a:rPr>
              <a:t>BC Metallurgical Coal Production (Mt)</a:t>
            </a:r>
          </a:p>
        </p:txBody>
      </p:sp>
      <p:cxnSp>
        <p:nvCxnSpPr>
          <p:cNvPr id="118" name="Straight Connector 117"/>
          <p:cNvCxnSpPr/>
          <p:nvPr/>
        </p:nvCxnSpPr>
        <p:spPr bwMode="auto">
          <a:xfrm>
            <a:off x="425399" y="6816793"/>
            <a:ext cx="44971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378" name="TextBox 118"/>
          <p:cNvSpPr txBox="1">
            <a:spLocks noChangeArrowheads="1"/>
          </p:cNvSpPr>
          <p:nvPr/>
        </p:nvSpPr>
        <p:spPr bwMode="auto">
          <a:xfrm>
            <a:off x="345122" y="6819166"/>
            <a:ext cx="4496486"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l" eaLnBrk="1" hangingPunct="1"/>
            <a:r>
              <a:rPr lang="en-CA" sz="700"/>
              <a:t>Source: AME, BC Ministry of Energy, Mines and Petroleum Resources</a:t>
            </a:r>
          </a:p>
          <a:p>
            <a:pPr algn="l" eaLnBrk="1" hangingPunct="1"/>
            <a:r>
              <a:rPr lang="en-CA" sz="700"/>
              <a:t>Note: Shipping Days calculated at vessel speed of 15 knots</a:t>
            </a:r>
          </a:p>
        </p:txBody>
      </p:sp>
      <p:cxnSp>
        <p:nvCxnSpPr>
          <p:cNvPr id="120" name="Straight Connector 119"/>
          <p:cNvCxnSpPr/>
          <p:nvPr/>
        </p:nvCxnSpPr>
        <p:spPr bwMode="auto">
          <a:xfrm>
            <a:off x="425399" y="7104078"/>
            <a:ext cx="44971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42" name="Text Box 7"/>
          <p:cNvSpPr txBox="1">
            <a:spLocks noChangeArrowheads="1"/>
          </p:cNvSpPr>
          <p:nvPr>
            <p:custDataLst>
              <p:tags r:id="rId3"/>
            </p:custDataLst>
          </p:nvPr>
        </p:nvSpPr>
        <p:spPr bwMode="gray">
          <a:xfrm>
            <a:off x="419100" y="4156795"/>
            <a:ext cx="4526280" cy="341842"/>
          </a:xfrm>
          <a:prstGeom prst="rect">
            <a:avLst/>
          </a:prstGeom>
          <a:solidFill>
            <a:srgbClr val="424242"/>
          </a:solidFill>
          <a:ln w="12700">
            <a:noFill/>
            <a:miter lim="800000"/>
            <a:headEnd/>
            <a:tailEnd/>
          </a:ln>
        </p:spPr>
        <p:txBody>
          <a:bodyPr lIns="100114" tIns="52057" rIns="100114" bIns="52057" anchor="ctr"/>
          <a:lstStyle>
            <a:defPPr>
              <a:defRPr lang="en-US"/>
            </a:defPPr>
            <a:lvl1pPr algn="ctr" eaLnBrk="1" hangingPunct="1">
              <a:spcBef>
                <a:spcPct val="50000"/>
              </a:spcBef>
              <a:defRPr sz="1200" b="1">
                <a:solidFill>
                  <a:schemeClr val="bg1"/>
                </a:solidFill>
                <a:ea typeface="LF_Kai" pitchFamily="2" charset="-122"/>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US" sz="1300">
                <a:solidFill>
                  <a:prstClr val="white"/>
                </a:solidFill>
              </a:rPr>
              <a:t>Access to East Asian Markets</a:t>
            </a:r>
          </a:p>
        </p:txBody>
      </p:sp>
      <p:sp>
        <p:nvSpPr>
          <p:cNvPr id="25" name="TextBox 24"/>
          <p:cNvSpPr txBox="1"/>
          <p:nvPr/>
        </p:nvSpPr>
        <p:spPr>
          <a:xfrm>
            <a:off x="5122545" y="1260000"/>
            <a:ext cx="4535424" cy="347472"/>
          </a:xfrm>
          <a:prstGeom prst="rect">
            <a:avLst/>
          </a:prstGeom>
          <a:solidFill>
            <a:srgbClr val="424242"/>
          </a:solidFill>
        </p:spPr>
        <p:txBody>
          <a:bodyPr wrap="square" lIns="91318" tIns="45657" rIns="91318" bIns="45657" rtlCol="0" anchor="ctr">
            <a:spAutoFit/>
          </a:bodyPr>
          <a:lstStyle/>
          <a:p>
            <a:pPr algn="ctr"/>
            <a:r>
              <a:rPr lang="en-CA" sz="1300" b="1">
                <a:solidFill>
                  <a:prstClr val="white"/>
                </a:solidFill>
              </a:rPr>
              <a:t>Western Canadian Coal Overview</a:t>
            </a:r>
          </a:p>
        </p:txBody>
      </p:sp>
      <p:grpSp>
        <p:nvGrpSpPr>
          <p:cNvPr id="30" name="Group 29"/>
          <p:cNvGrpSpPr/>
          <p:nvPr/>
        </p:nvGrpSpPr>
        <p:grpSpPr>
          <a:xfrm>
            <a:off x="367990" y="4507190"/>
            <a:ext cx="4577396" cy="2221289"/>
            <a:chOff x="5093210" y="4310504"/>
            <a:chExt cx="4498465" cy="2251445"/>
          </a:xfrm>
        </p:grpSpPr>
        <p:pic>
          <p:nvPicPr>
            <p:cNvPr id="31" name="Picture 2" descr="\\nbnotoib1.nesbittburns.ca\icbuserdata2$\samegah\home\Pages 17 - BC Coal Resources - overview incl  Logistics Feb 2010 - No Text.emf"/>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14" t="2628" r="9433" b="911"/>
            <a:stretch/>
          </p:blipFill>
          <p:spPr bwMode="auto">
            <a:xfrm>
              <a:off x="5126038" y="4310504"/>
              <a:ext cx="4465637" cy="218872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2" name="Arc 31"/>
            <p:cNvSpPr/>
            <p:nvPr/>
          </p:nvSpPr>
          <p:spPr bwMode="auto">
            <a:xfrm>
              <a:off x="6343177" y="4778053"/>
              <a:ext cx="2547376" cy="1186960"/>
            </a:xfrm>
            <a:prstGeom prst="arc">
              <a:avLst>
                <a:gd name="adj1" fmla="val 13471833"/>
                <a:gd name="adj2" fmla="val 20828612"/>
              </a:avLst>
            </a:prstGeom>
            <a:noFill/>
            <a:ln w="38100" cap="flat" cmpd="sng" algn="ctr">
              <a:solidFill>
                <a:srgbClr val="003369"/>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defTabSz="1203140"/>
              <a:endParaRPr lang="en-CA" sz="800">
                <a:solidFill>
                  <a:prstClr val="black"/>
                </a:solidFill>
              </a:endParaRPr>
            </a:p>
          </p:txBody>
        </p:sp>
        <p:sp>
          <p:nvSpPr>
            <p:cNvPr id="33" name="Arc 32"/>
            <p:cNvSpPr/>
            <p:nvPr/>
          </p:nvSpPr>
          <p:spPr bwMode="auto">
            <a:xfrm rot="21442118">
              <a:off x="6200781" y="5067388"/>
              <a:ext cx="2971704" cy="1078011"/>
            </a:xfrm>
            <a:prstGeom prst="arc">
              <a:avLst>
                <a:gd name="adj1" fmla="val 13077512"/>
                <a:gd name="adj2" fmla="val 20828612"/>
              </a:avLst>
            </a:prstGeom>
            <a:noFill/>
            <a:ln w="38100" cap="flat" cmpd="sng" algn="ctr">
              <a:solidFill>
                <a:srgbClr val="B2C78C"/>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defTabSz="1203140"/>
              <a:endParaRPr lang="en-CA" sz="800">
                <a:solidFill>
                  <a:prstClr val="black"/>
                </a:solidFill>
              </a:endParaRPr>
            </a:p>
          </p:txBody>
        </p:sp>
        <p:sp>
          <p:nvSpPr>
            <p:cNvPr id="34" name="Oval 33"/>
            <p:cNvSpPr>
              <a:spLocks noChangeAspect="1"/>
            </p:cNvSpPr>
            <p:nvPr/>
          </p:nvSpPr>
          <p:spPr bwMode="auto">
            <a:xfrm>
              <a:off x="8733605" y="5094096"/>
              <a:ext cx="59505" cy="59505"/>
            </a:xfrm>
            <a:prstGeom prst="ellipse">
              <a:avLst/>
            </a:prstGeom>
            <a:solidFill>
              <a:srgbClr val="00336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203140"/>
              <a:endParaRPr lang="en-CA" sz="800">
                <a:solidFill>
                  <a:prstClr val="black"/>
                </a:solidFill>
              </a:endParaRPr>
            </a:p>
          </p:txBody>
        </p:sp>
        <p:sp>
          <p:nvSpPr>
            <p:cNvPr id="35" name="Oval 34"/>
            <p:cNvSpPr>
              <a:spLocks noChangeAspect="1"/>
            </p:cNvSpPr>
            <p:nvPr/>
          </p:nvSpPr>
          <p:spPr bwMode="auto">
            <a:xfrm>
              <a:off x="8908458" y="5245369"/>
              <a:ext cx="59505" cy="59505"/>
            </a:xfrm>
            <a:prstGeom prst="ellipse">
              <a:avLst/>
            </a:prstGeom>
            <a:solidFill>
              <a:srgbClr val="B2C78C"/>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203140"/>
              <a:endParaRPr lang="en-CA" sz="800">
                <a:solidFill>
                  <a:prstClr val="black"/>
                </a:solidFill>
              </a:endParaRPr>
            </a:p>
          </p:txBody>
        </p:sp>
        <p:sp>
          <p:nvSpPr>
            <p:cNvPr id="36" name="Oval 35"/>
            <p:cNvSpPr>
              <a:spLocks noChangeAspect="1"/>
            </p:cNvSpPr>
            <p:nvPr/>
          </p:nvSpPr>
          <p:spPr bwMode="auto">
            <a:xfrm>
              <a:off x="5354223" y="6063497"/>
              <a:ext cx="43350" cy="43350"/>
            </a:xfrm>
            <a:prstGeom prst="ellipse">
              <a:avLst/>
            </a:prstGeom>
            <a:solidFill>
              <a:schemeClr val="tx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203140"/>
              <a:endParaRPr lang="en-CA" sz="800">
                <a:solidFill>
                  <a:prstClr val="black"/>
                </a:solidFill>
              </a:endParaRPr>
            </a:p>
          </p:txBody>
        </p:sp>
        <p:sp>
          <p:nvSpPr>
            <p:cNvPr id="37" name="Oval 36"/>
            <p:cNvSpPr>
              <a:spLocks noChangeAspect="1"/>
            </p:cNvSpPr>
            <p:nvPr/>
          </p:nvSpPr>
          <p:spPr bwMode="auto">
            <a:xfrm>
              <a:off x="5499726" y="6203982"/>
              <a:ext cx="43350" cy="43350"/>
            </a:xfrm>
            <a:prstGeom prst="ellipse">
              <a:avLst/>
            </a:prstGeom>
            <a:solidFill>
              <a:schemeClr val="tx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203140"/>
              <a:endParaRPr lang="en-CA" sz="800">
                <a:solidFill>
                  <a:prstClr val="black"/>
                </a:solidFill>
              </a:endParaRPr>
            </a:p>
          </p:txBody>
        </p:sp>
        <p:sp>
          <p:nvSpPr>
            <p:cNvPr id="38" name="Oval 37"/>
            <p:cNvSpPr>
              <a:spLocks noChangeAspect="1"/>
            </p:cNvSpPr>
            <p:nvPr/>
          </p:nvSpPr>
          <p:spPr bwMode="auto">
            <a:xfrm>
              <a:off x="5754356" y="5950607"/>
              <a:ext cx="43350" cy="43350"/>
            </a:xfrm>
            <a:prstGeom prst="ellipse">
              <a:avLst/>
            </a:prstGeom>
            <a:solidFill>
              <a:schemeClr val="tx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203140"/>
              <a:endParaRPr lang="en-CA" sz="800">
                <a:solidFill>
                  <a:prstClr val="black"/>
                </a:solidFill>
              </a:endParaRPr>
            </a:p>
          </p:txBody>
        </p:sp>
        <p:sp>
          <p:nvSpPr>
            <p:cNvPr id="39" name="Oval 38"/>
            <p:cNvSpPr>
              <a:spLocks noChangeAspect="1"/>
            </p:cNvSpPr>
            <p:nvPr/>
          </p:nvSpPr>
          <p:spPr bwMode="auto">
            <a:xfrm>
              <a:off x="6317971" y="5927193"/>
              <a:ext cx="43350" cy="43350"/>
            </a:xfrm>
            <a:prstGeom prst="ellipse">
              <a:avLst/>
            </a:prstGeom>
            <a:solidFill>
              <a:schemeClr val="tx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203140"/>
              <a:endParaRPr lang="en-CA" sz="800">
                <a:solidFill>
                  <a:prstClr val="black"/>
                </a:solidFill>
              </a:endParaRPr>
            </a:p>
          </p:txBody>
        </p:sp>
        <p:sp>
          <p:nvSpPr>
            <p:cNvPr id="40" name="Oval 39"/>
            <p:cNvSpPr>
              <a:spLocks noChangeAspect="1"/>
            </p:cNvSpPr>
            <p:nvPr/>
          </p:nvSpPr>
          <p:spPr bwMode="auto">
            <a:xfrm>
              <a:off x="6363127" y="5948934"/>
              <a:ext cx="43350" cy="43350"/>
            </a:xfrm>
            <a:prstGeom prst="ellipse">
              <a:avLst/>
            </a:prstGeom>
            <a:solidFill>
              <a:schemeClr val="tx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203140"/>
              <a:endParaRPr lang="en-CA" sz="800">
                <a:solidFill>
                  <a:prstClr val="black"/>
                </a:solidFill>
              </a:endParaRPr>
            </a:p>
          </p:txBody>
        </p:sp>
        <p:sp>
          <p:nvSpPr>
            <p:cNvPr id="41" name="Oval 40"/>
            <p:cNvSpPr>
              <a:spLocks noChangeAspect="1"/>
            </p:cNvSpPr>
            <p:nvPr/>
          </p:nvSpPr>
          <p:spPr bwMode="auto">
            <a:xfrm>
              <a:off x="6463474" y="5748241"/>
              <a:ext cx="43350" cy="43350"/>
            </a:xfrm>
            <a:prstGeom prst="ellipse">
              <a:avLst/>
            </a:prstGeom>
            <a:solidFill>
              <a:schemeClr val="tx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203140"/>
              <a:endParaRPr lang="en-CA" sz="800">
                <a:solidFill>
                  <a:prstClr val="black"/>
                </a:solidFill>
              </a:endParaRPr>
            </a:p>
          </p:txBody>
        </p:sp>
        <p:sp>
          <p:nvSpPr>
            <p:cNvPr id="42" name="Oval 41"/>
            <p:cNvSpPr>
              <a:spLocks noChangeAspect="1"/>
            </p:cNvSpPr>
            <p:nvPr/>
          </p:nvSpPr>
          <p:spPr bwMode="auto">
            <a:xfrm>
              <a:off x="6419991" y="5545774"/>
              <a:ext cx="43350" cy="43350"/>
            </a:xfrm>
            <a:prstGeom prst="ellipse">
              <a:avLst/>
            </a:prstGeom>
            <a:solidFill>
              <a:schemeClr val="tx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203140"/>
              <a:endParaRPr lang="en-CA" sz="800">
                <a:solidFill>
                  <a:prstClr val="black"/>
                </a:solidFill>
              </a:endParaRPr>
            </a:p>
          </p:txBody>
        </p:sp>
        <p:sp>
          <p:nvSpPr>
            <p:cNvPr id="43" name="Oval 42"/>
            <p:cNvSpPr>
              <a:spLocks noChangeAspect="1"/>
            </p:cNvSpPr>
            <p:nvPr/>
          </p:nvSpPr>
          <p:spPr bwMode="auto">
            <a:xfrm>
              <a:off x="6509048" y="5533297"/>
              <a:ext cx="43350" cy="43350"/>
            </a:xfrm>
            <a:prstGeom prst="ellipse">
              <a:avLst/>
            </a:prstGeom>
            <a:solidFill>
              <a:schemeClr val="tx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203140"/>
              <a:endParaRPr lang="en-CA" sz="800">
                <a:solidFill>
                  <a:prstClr val="black"/>
                </a:solidFill>
              </a:endParaRPr>
            </a:p>
          </p:txBody>
        </p:sp>
        <p:sp>
          <p:nvSpPr>
            <p:cNvPr id="44" name="Oval 43"/>
            <p:cNvSpPr>
              <a:spLocks noChangeAspect="1"/>
            </p:cNvSpPr>
            <p:nvPr/>
          </p:nvSpPr>
          <p:spPr bwMode="auto">
            <a:xfrm>
              <a:off x="6642844" y="5637859"/>
              <a:ext cx="43350" cy="43350"/>
            </a:xfrm>
            <a:prstGeom prst="ellipse">
              <a:avLst/>
            </a:prstGeom>
            <a:solidFill>
              <a:schemeClr val="tx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203140"/>
              <a:endParaRPr lang="en-CA" sz="800">
                <a:solidFill>
                  <a:prstClr val="black"/>
                </a:solidFill>
              </a:endParaRPr>
            </a:p>
          </p:txBody>
        </p:sp>
        <p:sp>
          <p:nvSpPr>
            <p:cNvPr id="45" name="Oval 44"/>
            <p:cNvSpPr>
              <a:spLocks noChangeAspect="1"/>
            </p:cNvSpPr>
            <p:nvPr/>
          </p:nvSpPr>
          <p:spPr bwMode="auto">
            <a:xfrm>
              <a:off x="6769532" y="5656674"/>
              <a:ext cx="43350" cy="43350"/>
            </a:xfrm>
            <a:prstGeom prst="ellipse">
              <a:avLst/>
            </a:prstGeom>
            <a:solidFill>
              <a:schemeClr val="tx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203140"/>
              <a:endParaRPr lang="en-CA" sz="800">
                <a:solidFill>
                  <a:prstClr val="black"/>
                </a:solidFill>
              </a:endParaRPr>
            </a:p>
          </p:txBody>
        </p:sp>
        <p:sp>
          <p:nvSpPr>
            <p:cNvPr id="46" name="Oval 45"/>
            <p:cNvSpPr>
              <a:spLocks noChangeAspect="1"/>
            </p:cNvSpPr>
            <p:nvPr/>
          </p:nvSpPr>
          <p:spPr bwMode="auto">
            <a:xfrm>
              <a:off x="6868624" y="5629078"/>
              <a:ext cx="43350" cy="43350"/>
            </a:xfrm>
            <a:prstGeom prst="ellipse">
              <a:avLst/>
            </a:prstGeom>
            <a:solidFill>
              <a:schemeClr val="tx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203140"/>
              <a:endParaRPr lang="en-CA" sz="800">
                <a:solidFill>
                  <a:prstClr val="black"/>
                </a:solidFill>
              </a:endParaRPr>
            </a:p>
          </p:txBody>
        </p:sp>
        <p:sp>
          <p:nvSpPr>
            <p:cNvPr id="47" name="Rectangle 46"/>
            <p:cNvSpPr/>
            <p:nvPr/>
          </p:nvSpPr>
          <p:spPr>
            <a:xfrm>
              <a:off x="6175045" y="5761383"/>
              <a:ext cx="280415" cy="124782"/>
            </a:xfrm>
            <a:prstGeom prst="rect">
              <a:avLst/>
            </a:prstGeom>
          </p:spPr>
          <p:txBody>
            <a:bodyPr wrap="none" lIns="0" tIns="0" rIns="0" bIns="0" anchor="ctr" anchorCtr="0">
              <a:spAutoFit/>
            </a:bodyPr>
            <a:lstStyle/>
            <a:p>
              <a:pPr algn="l"/>
              <a:r>
                <a:rPr lang="en-CA" sz="800" b="1">
                  <a:solidFill>
                    <a:srgbClr val="5A1800"/>
                  </a:solidFill>
                </a:rPr>
                <a:t>China</a:t>
              </a:r>
            </a:p>
          </p:txBody>
        </p:sp>
        <p:sp>
          <p:nvSpPr>
            <p:cNvPr id="48" name="Oval 47"/>
            <p:cNvSpPr/>
            <p:nvPr/>
          </p:nvSpPr>
          <p:spPr bwMode="auto">
            <a:xfrm>
              <a:off x="6577029" y="4730140"/>
              <a:ext cx="173736" cy="173736"/>
            </a:xfrm>
            <a:prstGeom prst="ellipse">
              <a:avLst/>
            </a:prstGeom>
            <a:solidFill>
              <a:srgbClr val="003369"/>
            </a:solidFill>
            <a:ln w="31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1203140"/>
              <a:r>
                <a:rPr lang="en-CA" sz="400" b="1">
                  <a:solidFill>
                    <a:prstClr val="white"/>
                  </a:solidFill>
                </a:rPr>
                <a:t>13.8</a:t>
              </a:r>
            </a:p>
          </p:txBody>
        </p:sp>
        <p:sp>
          <p:nvSpPr>
            <p:cNvPr id="49" name="Oval 48"/>
            <p:cNvSpPr/>
            <p:nvPr/>
          </p:nvSpPr>
          <p:spPr bwMode="auto">
            <a:xfrm>
              <a:off x="6756935" y="4730140"/>
              <a:ext cx="173736" cy="173736"/>
            </a:xfrm>
            <a:prstGeom prst="ellipse">
              <a:avLst/>
            </a:prstGeom>
            <a:solidFill>
              <a:srgbClr val="B2C78C"/>
            </a:solidFill>
            <a:ln w="31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1203140"/>
              <a:r>
                <a:rPr lang="en-CA" sz="400" b="1">
                  <a:solidFill>
                    <a:prstClr val="white"/>
                  </a:solidFill>
                </a:rPr>
                <a:t>14.4</a:t>
              </a:r>
            </a:p>
          </p:txBody>
        </p:sp>
        <p:sp>
          <p:nvSpPr>
            <p:cNvPr id="50" name="Rectangle 49"/>
            <p:cNvSpPr/>
            <p:nvPr/>
          </p:nvSpPr>
          <p:spPr>
            <a:xfrm>
              <a:off x="6585422" y="4613840"/>
              <a:ext cx="344746" cy="124782"/>
            </a:xfrm>
            <a:prstGeom prst="rect">
              <a:avLst/>
            </a:prstGeom>
          </p:spPr>
          <p:txBody>
            <a:bodyPr wrap="square" lIns="18288" tIns="0" rIns="18288" bIns="0" anchor="ctr" anchorCtr="0">
              <a:spAutoFit/>
            </a:bodyPr>
            <a:lstStyle/>
            <a:p>
              <a:r>
                <a:rPr lang="en-CA" sz="800" b="1" i="1">
                  <a:solidFill>
                    <a:prstClr val="black"/>
                  </a:solidFill>
                </a:rPr>
                <a:t>Dalian</a:t>
              </a:r>
            </a:p>
          </p:txBody>
        </p:sp>
        <p:sp>
          <p:nvSpPr>
            <p:cNvPr id="51" name="Oval 50"/>
            <p:cNvSpPr/>
            <p:nvPr/>
          </p:nvSpPr>
          <p:spPr bwMode="auto">
            <a:xfrm>
              <a:off x="5843152" y="6102132"/>
              <a:ext cx="173736" cy="173736"/>
            </a:xfrm>
            <a:prstGeom prst="ellipse">
              <a:avLst/>
            </a:prstGeom>
            <a:solidFill>
              <a:srgbClr val="003369"/>
            </a:solidFill>
            <a:ln w="31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1203140"/>
              <a:r>
                <a:rPr lang="en-CA" sz="400" b="1">
                  <a:solidFill>
                    <a:prstClr val="white"/>
                  </a:solidFill>
                </a:rPr>
                <a:t>15.0</a:t>
              </a:r>
            </a:p>
          </p:txBody>
        </p:sp>
        <p:sp>
          <p:nvSpPr>
            <p:cNvPr id="52" name="Oval 51"/>
            <p:cNvSpPr/>
            <p:nvPr/>
          </p:nvSpPr>
          <p:spPr bwMode="auto">
            <a:xfrm>
              <a:off x="6023058" y="6102132"/>
              <a:ext cx="173736" cy="173736"/>
            </a:xfrm>
            <a:prstGeom prst="ellipse">
              <a:avLst/>
            </a:prstGeom>
            <a:solidFill>
              <a:srgbClr val="B2C78C"/>
            </a:solidFill>
            <a:ln w="31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1203140"/>
              <a:r>
                <a:rPr lang="en-CA" sz="400" b="1">
                  <a:solidFill>
                    <a:prstClr val="white"/>
                  </a:solidFill>
                </a:rPr>
                <a:t>16.3</a:t>
              </a:r>
            </a:p>
          </p:txBody>
        </p:sp>
        <p:sp>
          <p:nvSpPr>
            <p:cNvPr id="53" name="Rectangle 52"/>
            <p:cNvSpPr/>
            <p:nvPr/>
          </p:nvSpPr>
          <p:spPr>
            <a:xfrm>
              <a:off x="5736024" y="5969463"/>
              <a:ext cx="563253" cy="123742"/>
            </a:xfrm>
            <a:prstGeom prst="rect">
              <a:avLst/>
            </a:prstGeom>
          </p:spPr>
          <p:txBody>
            <a:bodyPr wrap="square" lIns="0" tIns="0" rIns="0" bIns="0" anchor="ctr" anchorCtr="0">
              <a:spAutoFit/>
            </a:bodyPr>
            <a:lstStyle/>
            <a:p>
              <a:r>
                <a:rPr lang="en-CA" sz="800" b="1" i="1">
                  <a:solidFill>
                    <a:prstClr val="black"/>
                  </a:solidFill>
                </a:rPr>
                <a:t>Guangzhou</a:t>
              </a:r>
            </a:p>
          </p:txBody>
        </p:sp>
        <p:sp>
          <p:nvSpPr>
            <p:cNvPr id="54" name="Oval 53"/>
            <p:cNvSpPr/>
            <p:nvPr/>
          </p:nvSpPr>
          <p:spPr bwMode="auto">
            <a:xfrm>
              <a:off x="6575120" y="6343658"/>
              <a:ext cx="173736" cy="173736"/>
            </a:xfrm>
            <a:prstGeom prst="ellipse">
              <a:avLst/>
            </a:prstGeom>
            <a:solidFill>
              <a:srgbClr val="003369"/>
            </a:solidFill>
            <a:ln w="31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1203140"/>
              <a:r>
                <a:rPr lang="en-CA" sz="400" b="1">
                  <a:solidFill>
                    <a:prstClr val="white"/>
                  </a:solidFill>
                </a:rPr>
                <a:t>14.8</a:t>
              </a:r>
            </a:p>
          </p:txBody>
        </p:sp>
        <p:sp>
          <p:nvSpPr>
            <p:cNvPr id="55" name="Oval 54"/>
            <p:cNvSpPr/>
            <p:nvPr/>
          </p:nvSpPr>
          <p:spPr bwMode="auto">
            <a:xfrm>
              <a:off x="6749275" y="6343658"/>
              <a:ext cx="173736" cy="173736"/>
            </a:xfrm>
            <a:prstGeom prst="ellipse">
              <a:avLst/>
            </a:prstGeom>
            <a:solidFill>
              <a:srgbClr val="B2C78C"/>
            </a:solidFill>
            <a:ln w="31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1203140"/>
              <a:r>
                <a:rPr lang="en-CA" sz="400" b="1">
                  <a:solidFill>
                    <a:prstClr val="white"/>
                  </a:solidFill>
                </a:rPr>
                <a:t>16.0</a:t>
              </a:r>
            </a:p>
          </p:txBody>
        </p:sp>
        <p:sp>
          <p:nvSpPr>
            <p:cNvPr id="56" name="Rectangle 55"/>
            <p:cNvSpPr/>
            <p:nvPr/>
          </p:nvSpPr>
          <p:spPr>
            <a:xfrm>
              <a:off x="6523963" y="6226795"/>
              <a:ext cx="619310" cy="123742"/>
            </a:xfrm>
            <a:prstGeom prst="rect">
              <a:avLst/>
            </a:prstGeom>
          </p:spPr>
          <p:txBody>
            <a:bodyPr wrap="square" lIns="0" tIns="0" rIns="0" bIns="0" anchor="ctr" anchorCtr="0">
              <a:spAutoFit/>
            </a:bodyPr>
            <a:lstStyle/>
            <a:p>
              <a:r>
                <a:rPr lang="en-CA" sz="800" b="1" i="1">
                  <a:solidFill>
                    <a:prstClr val="black"/>
                  </a:solidFill>
                </a:rPr>
                <a:t>Hong Kong</a:t>
              </a:r>
            </a:p>
          </p:txBody>
        </p:sp>
        <p:sp>
          <p:nvSpPr>
            <p:cNvPr id="57" name="Oval 56"/>
            <p:cNvSpPr/>
            <p:nvPr/>
          </p:nvSpPr>
          <p:spPr bwMode="auto">
            <a:xfrm>
              <a:off x="5814360" y="5152700"/>
              <a:ext cx="173736" cy="173736"/>
            </a:xfrm>
            <a:prstGeom prst="ellipse">
              <a:avLst/>
            </a:prstGeom>
            <a:solidFill>
              <a:srgbClr val="003369"/>
            </a:solidFill>
            <a:ln w="31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1203140"/>
              <a:r>
                <a:rPr lang="en-CA" sz="400" b="1">
                  <a:solidFill>
                    <a:prstClr val="white"/>
                  </a:solidFill>
                </a:rPr>
                <a:t>13.2</a:t>
              </a:r>
            </a:p>
          </p:txBody>
        </p:sp>
        <p:sp>
          <p:nvSpPr>
            <p:cNvPr id="58" name="Oval 57"/>
            <p:cNvSpPr/>
            <p:nvPr/>
          </p:nvSpPr>
          <p:spPr bwMode="auto">
            <a:xfrm>
              <a:off x="5988515" y="5152700"/>
              <a:ext cx="173736" cy="173736"/>
            </a:xfrm>
            <a:prstGeom prst="ellipse">
              <a:avLst/>
            </a:prstGeom>
            <a:solidFill>
              <a:srgbClr val="B2C78C"/>
            </a:solidFill>
            <a:ln w="31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1203140"/>
              <a:r>
                <a:rPr lang="en-CA" sz="400" b="1">
                  <a:solidFill>
                    <a:prstClr val="white"/>
                  </a:solidFill>
                </a:rPr>
                <a:t>14.2</a:t>
              </a:r>
            </a:p>
          </p:txBody>
        </p:sp>
        <p:sp>
          <p:nvSpPr>
            <p:cNvPr id="59" name="Rectangle 58"/>
            <p:cNvSpPr/>
            <p:nvPr/>
          </p:nvSpPr>
          <p:spPr>
            <a:xfrm>
              <a:off x="5705471" y="5040535"/>
              <a:ext cx="508299" cy="123742"/>
            </a:xfrm>
            <a:prstGeom prst="rect">
              <a:avLst/>
            </a:prstGeom>
          </p:spPr>
          <p:txBody>
            <a:bodyPr wrap="square" lIns="0" tIns="0" rIns="0" bIns="0" anchor="ctr" anchorCtr="0">
              <a:spAutoFit/>
            </a:bodyPr>
            <a:lstStyle/>
            <a:p>
              <a:r>
                <a:rPr lang="en-CA" sz="800" b="1" i="1">
                  <a:solidFill>
                    <a:prstClr val="black"/>
                  </a:solidFill>
                </a:rPr>
                <a:t>Shanghai</a:t>
              </a:r>
            </a:p>
          </p:txBody>
        </p:sp>
        <p:sp>
          <p:nvSpPr>
            <p:cNvPr id="60" name="Oval 59"/>
            <p:cNvSpPr/>
            <p:nvPr/>
          </p:nvSpPr>
          <p:spPr bwMode="auto">
            <a:xfrm>
              <a:off x="5952748" y="4784351"/>
              <a:ext cx="173736" cy="173736"/>
            </a:xfrm>
            <a:prstGeom prst="ellipse">
              <a:avLst/>
            </a:prstGeom>
            <a:solidFill>
              <a:srgbClr val="003369"/>
            </a:solidFill>
            <a:ln w="31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1203140"/>
              <a:r>
                <a:rPr lang="en-CA" sz="400" b="1">
                  <a:solidFill>
                    <a:prstClr val="white"/>
                  </a:solidFill>
                </a:rPr>
                <a:t>14.2</a:t>
              </a:r>
            </a:p>
          </p:txBody>
        </p:sp>
        <p:sp>
          <p:nvSpPr>
            <p:cNvPr id="61" name="Oval 60"/>
            <p:cNvSpPr/>
            <p:nvPr/>
          </p:nvSpPr>
          <p:spPr bwMode="auto">
            <a:xfrm>
              <a:off x="6126903" y="4784351"/>
              <a:ext cx="173736" cy="173736"/>
            </a:xfrm>
            <a:prstGeom prst="ellipse">
              <a:avLst/>
            </a:prstGeom>
            <a:solidFill>
              <a:srgbClr val="B2C78C"/>
            </a:solidFill>
            <a:ln w="31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1203140"/>
              <a:r>
                <a:rPr lang="en-CA" sz="400" b="1">
                  <a:solidFill>
                    <a:prstClr val="white"/>
                  </a:solidFill>
                </a:rPr>
                <a:t>14.8</a:t>
              </a:r>
            </a:p>
          </p:txBody>
        </p:sp>
        <p:sp>
          <p:nvSpPr>
            <p:cNvPr id="62" name="Rectangle 61"/>
            <p:cNvSpPr/>
            <p:nvPr/>
          </p:nvSpPr>
          <p:spPr>
            <a:xfrm>
              <a:off x="5987339" y="4668025"/>
              <a:ext cx="326100" cy="124782"/>
            </a:xfrm>
            <a:prstGeom prst="rect">
              <a:avLst/>
            </a:prstGeom>
          </p:spPr>
          <p:txBody>
            <a:bodyPr wrap="none" lIns="0" tIns="0" rIns="0" bIns="0" anchor="ctr" anchorCtr="0">
              <a:spAutoFit/>
            </a:bodyPr>
            <a:lstStyle/>
            <a:p>
              <a:pPr algn="l"/>
              <a:r>
                <a:rPr lang="en-CA" sz="800" b="1" i="1">
                  <a:solidFill>
                    <a:prstClr val="black"/>
                  </a:solidFill>
                </a:rPr>
                <a:t>Tianjin</a:t>
              </a:r>
            </a:p>
          </p:txBody>
        </p:sp>
        <p:sp>
          <p:nvSpPr>
            <p:cNvPr id="63" name="Rectangle 62"/>
            <p:cNvSpPr/>
            <p:nvPr/>
          </p:nvSpPr>
          <p:spPr>
            <a:xfrm>
              <a:off x="6890300" y="5440524"/>
              <a:ext cx="293018" cy="124782"/>
            </a:xfrm>
            <a:prstGeom prst="rect">
              <a:avLst/>
            </a:prstGeom>
          </p:spPr>
          <p:txBody>
            <a:bodyPr wrap="none" lIns="0" tIns="0" rIns="0" bIns="0" anchor="ctr" anchorCtr="0">
              <a:spAutoFit/>
            </a:bodyPr>
            <a:lstStyle/>
            <a:p>
              <a:pPr algn="l"/>
              <a:r>
                <a:rPr lang="en-CA" sz="800" b="1">
                  <a:solidFill>
                    <a:srgbClr val="5A1800"/>
                  </a:solidFill>
                </a:rPr>
                <a:t>Japan</a:t>
              </a:r>
            </a:p>
          </p:txBody>
        </p:sp>
        <p:sp>
          <p:nvSpPr>
            <p:cNvPr id="64" name="Rectangle 63"/>
            <p:cNvSpPr/>
            <p:nvPr/>
          </p:nvSpPr>
          <p:spPr>
            <a:xfrm>
              <a:off x="8664276" y="4761091"/>
              <a:ext cx="488362" cy="249564"/>
            </a:xfrm>
            <a:prstGeom prst="rect">
              <a:avLst/>
            </a:prstGeom>
          </p:spPr>
          <p:txBody>
            <a:bodyPr wrap="none" lIns="0" tIns="0" rIns="0" bIns="0" anchor="ctr" anchorCtr="0">
              <a:spAutoFit/>
            </a:bodyPr>
            <a:lstStyle/>
            <a:p>
              <a:r>
                <a:rPr lang="en-CA" sz="800" b="1">
                  <a:solidFill>
                    <a:srgbClr val="5A1800"/>
                  </a:solidFill>
                </a:rPr>
                <a:t>British</a:t>
              </a:r>
            </a:p>
            <a:p>
              <a:r>
                <a:rPr lang="en-CA" sz="800" b="1">
                  <a:solidFill>
                    <a:srgbClr val="5A1800"/>
                  </a:solidFill>
                </a:rPr>
                <a:t>Columbia </a:t>
              </a:r>
            </a:p>
          </p:txBody>
        </p:sp>
        <p:sp>
          <p:nvSpPr>
            <p:cNvPr id="65" name="Rectangle 64"/>
            <p:cNvSpPr/>
            <p:nvPr/>
          </p:nvSpPr>
          <p:spPr>
            <a:xfrm>
              <a:off x="8988094" y="5222273"/>
              <a:ext cx="518294" cy="124782"/>
            </a:xfrm>
            <a:prstGeom prst="rect">
              <a:avLst/>
            </a:prstGeom>
          </p:spPr>
          <p:txBody>
            <a:bodyPr wrap="none" lIns="0" tIns="0" rIns="0" bIns="0" anchor="ctr" anchorCtr="0">
              <a:spAutoFit/>
            </a:bodyPr>
            <a:lstStyle/>
            <a:p>
              <a:pPr algn="l"/>
              <a:r>
                <a:rPr lang="en-CA" sz="800" b="1">
                  <a:solidFill>
                    <a:srgbClr val="872C12"/>
                  </a:solidFill>
                </a:rPr>
                <a:t>Vancouver</a:t>
              </a:r>
            </a:p>
          </p:txBody>
        </p:sp>
        <p:sp>
          <p:nvSpPr>
            <p:cNvPr id="66" name="Rectangle 65"/>
            <p:cNvSpPr/>
            <p:nvPr/>
          </p:nvSpPr>
          <p:spPr>
            <a:xfrm>
              <a:off x="8810480" y="5041058"/>
              <a:ext cx="663228" cy="124782"/>
            </a:xfrm>
            <a:prstGeom prst="rect">
              <a:avLst/>
            </a:prstGeom>
          </p:spPr>
          <p:txBody>
            <a:bodyPr wrap="none" lIns="0" tIns="0" rIns="0" bIns="0" anchor="ctr" anchorCtr="0">
              <a:spAutoFit/>
            </a:bodyPr>
            <a:lstStyle/>
            <a:p>
              <a:pPr algn="l"/>
              <a:r>
                <a:rPr lang="en-CA" sz="800" b="1">
                  <a:solidFill>
                    <a:srgbClr val="003369"/>
                  </a:solidFill>
                </a:rPr>
                <a:t>Prince Rupert</a:t>
              </a:r>
            </a:p>
          </p:txBody>
        </p:sp>
        <p:sp>
          <p:nvSpPr>
            <p:cNvPr id="67" name="Rectangle 66"/>
            <p:cNvSpPr/>
            <p:nvPr/>
          </p:nvSpPr>
          <p:spPr>
            <a:xfrm>
              <a:off x="5431723" y="5929273"/>
              <a:ext cx="236304" cy="124782"/>
            </a:xfrm>
            <a:prstGeom prst="rect">
              <a:avLst/>
            </a:prstGeom>
          </p:spPr>
          <p:txBody>
            <a:bodyPr wrap="none" lIns="0" tIns="0" rIns="0" bIns="0" anchor="ctr" anchorCtr="0">
              <a:spAutoFit/>
            </a:bodyPr>
            <a:lstStyle/>
            <a:p>
              <a:pPr algn="l"/>
              <a:r>
                <a:rPr lang="en-CA" sz="800" b="1">
                  <a:solidFill>
                    <a:srgbClr val="5A1800"/>
                  </a:solidFill>
                </a:rPr>
                <a:t>India</a:t>
              </a:r>
            </a:p>
          </p:txBody>
        </p:sp>
        <p:sp>
          <p:nvSpPr>
            <p:cNvPr id="68" name="Oval 67"/>
            <p:cNvSpPr/>
            <p:nvPr/>
          </p:nvSpPr>
          <p:spPr bwMode="auto">
            <a:xfrm>
              <a:off x="5093210" y="6244114"/>
              <a:ext cx="173736" cy="173736"/>
            </a:xfrm>
            <a:prstGeom prst="ellipse">
              <a:avLst/>
            </a:prstGeom>
            <a:solidFill>
              <a:srgbClr val="003369"/>
            </a:solidFill>
            <a:ln w="31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1203140"/>
              <a:r>
                <a:rPr lang="en-CA" sz="400" b="1">
                  <a:solidFill>
                    <a:prstClr val="white"/>
                  </a:solidFill>
                </a:rPr>
                <a:t>25.2</a:t>
              </a:r>
            </a:p>
          </p:txBody>
        </p:sp>
        <p:sp>
          <p:nvSpPr>
            <p:cNvPr id="69" name="Oval 68"/>
            <p:cNvSpPr/>
            <p:nvPr/>
          </p:nvSpPr>
          <p:spPr bwMode="auto">
            <a:xfrm>
              <a:off x="5267365" y="6244114"/>
              <a:ext cx="173736" cy="173736"/>
            </a:xfrm>
            <a:prstGeom prst="ellipse">
              <a:avLst/>
            </a:prstGeom>
            <a:solidFill>
              <a:srgbClr val="B2C78C"/>
            </a:solidFill>
            <a:ln w="31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1203140"/>
              <a:r>
                <a:rPr lang="en-CA" sz="400" b="1">
                  <a:solidFill>
                    <a:prstClr val="white"/>
                  </a:solidFill>
                </a:rPr>
                <a:t>26.4</a:t>
              </a:r>
            </a:p>
          </p:txBody>
        </p:sp>
        <p:sp>
          <p:nvSpPr>
            <p:cNvPr id="70" name="Rectangle 69"/>
            <p:cNvSpPr/>
            <p:nvPr/>
          </p:nvSpPr>
          <p:spPr>
            <a:xfrm>
              <a:off x="5121335" y="6137825"/>
              <a:ext cx="381238" cy="124782"/>
            </a:xfrm>
            <a:prstGeom prst="rect">
              <a:avLst/>
            </a:prstGeom>
          </p:spPr>
          <p:txBody>
            <a:bodyPr wrap="none" lIns="0" tIns="0" rIns="0" bIns="0" anchor="ctr" anchorCtr="0">
              <a:spAutoFit/>
            </a:bodyPr>
            <a:lstStyle/>
            <a:p>
              <a:pPr algn="l"/>
              <a:r>
                <a:rPr lang="en-CA" sz="800" b="1" i="1">
                  <a:solidFill>
                    <a:prstClr val="black"/>
                  </a:solidFill>
                </a:rPr>
                <a:t>Mumbai</a:t>
              </a:r>
            </a:p>
          </p:txBody>
        </p:sp>
        <p:sp>
          <p:nvSpPr>
            <p:cNvPr id="71" name="Oval 70"/>
            <p:cNvSpPr/>
            <p:nvPr/>
          </p:nvSpPr>
          <p:spPr bwMode="auto">
            <a:xfrm>
              <a:off x="7143274" y="5789940"/>
              <a:ext cx="173736" cy="173736"/>
            </a:xfrm>
            <a:prstGeom prst="ellipse">
              <a:avLst/>
            </a:prstGeom>
            <a:solidFill>
              <a:srgbClr val="003369"/>
            </a:solidFill>
            <a:ln w="31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1203140"/>
              <a:r>
                <a:rPr lang="en-CA" sz="400" b="1">
                  <a:solidFill>
                    <a:prstClr val="white"/>
                  </a:solidFill>
                </a:rPr>
                <a:t>11.3</a:t>
              </a:r>
            </a:p>
          </p:txBody>
        </p:sp>
        <p:sp>
          <p:nvSpPr>
            <p:cNvPr id="72" name="Oval 71"/>
            <p:cNvSpPr/>
            <p:nvPr/>
          </p:nvSpPr>
          <p:spPr bwMode="auto">
            <a:xfrm>
              <a:off x="7311678" y="5789940"/>
              <a:ext cx="173736" cy="173736"/>
            </a:xfrm>
            <a:prstGeom prst="ellipse">
              <a:avLst/>
            </a:prstGeom>
            <a:solidFill>
              <a:srgbClr val="B2C78C"/>
            </a:solidFill>
            <a:ln w="31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1203140"/>
              <a:r>
                <a:rPr lang="en-CA" sz="400" b="1">
                  <a:solidFill>
                    <a:prstClr val="white"/>
                  </a:solidFill>
                </a:rPr>
                <a:t>12.6</a:t>
              </a:r>
            </a:p>
          </p:txBody>
        </p:sp>
        <p:sp>
          <p:nvSpPr>
            <p:cNvPr id="73" name="Rectangle 72"/>
            <p:cNvSpPr/>
            <p:nvPr/>
          </p:nvSpPr>
          <p:spPr>
            <a:xfrm>
              <a:off x="7171673" y="5669228"/>
              <a:ext cx="279235" cy="124782"/>
            </a:xfrm>
            <a:prstGeom prst="rect">
              <a:avLst/>
            </a:prstGeom>
          </p:spPr>
          <p:txBody>
            <a:bodyPr wrap="square" lIns="0" tIns="0" rIns="0" bIns="0" anchor="ctr" anchorCtr="0">
              <a:spAutoFit/>
            </a:bodyPr>
            <a:lstStyle/>
            <a:p>
              <a:r>
                <a:rPr lang="en-CA" sz="800" b="1" i="1">
                  <a:solidFill>
                    <a:prstClr val="black"/>
                  </a:solidFill>
                </a:rPr>
                <a:t>Kobe</a:t>
              </a:r>
            </a:p>
          </p:txBody>
        </p:sp>
        <p:sp>
          <p:nvSpPr>
            <p:cNvPr id="74" name="Oval 73"/>
            <p:cNvSpPr/>
            <p:nvPr/>
          </p:nvSpPr>
          <p:spPr bwMode="auto">
            <a:xfrm>
              <a:off x="6527140" y="5220530"/>
              <a:ext cx="173736" cy="173736"/>
            </a:xfrm>
            <a:prstGeom prst="ellipse">
              <a:avLst/>
            </a:prstGeom>
            <a:solidFill>
              <a:srgbClr val="003369"/>
            </a:solidFill>
            <a:ln w="31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1203140"/>
              <a:r>
                <a:rPr lang="en-CA" sz="400" b="1">
                  <a:solidFill>
                    <a:prstClr val="white"/>
                  </a:solidFill>
                </a:rPr>
                <a:t>10.6</a:t>
              </a:r>
            </a:p>
          </p:txBody>
        </p:sp>
        <p:sp>
          <p:nvSpPr>
            <p:cNvPr id="75" name="Oval 74"/>
            <p:cNvSpPr/>
            <p:nvPr/>
          </p:nvSpPr>
          <p:spPr bwMode="auto">
            <a:xfrm>
              <a:off x="6702274" y="5220530"/>
              <a:ext cx="173736" cy="173736"/>
            </a:xfrm>
            <a:prstGeom prst="ellipse">
              <a:avLst/>
            </a:prstGeom>
            <a:solidFill>
              <a:srgbClr val="B2C78C"/>
            </a:solidFill>
            <a:ln w="31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1203140"/>
              <a:r>
                <a:rPr lang="en-CA" sz="400" b="1">
                  <a:solidFill>
                    <a:prstClr val="white"/>
                  </a:solidFill>
                </a:rPr>
                <a:t>11.9</a:t>
              </a:r>
            </a:p>
          </p:txBody>
        </p:sp>
        <p:sp>
          <p:nvSpPr>
            <p:cNvPr id="76" name="Rectangle 75"/>
            <p:cNvSpPr/>
            <p:nvPr/>
          </p:nvSpPr>
          <p:spPr>
            <a:xfrm>
              <a:off x="6571852" y="5102851"/>
              <a:ext cx="297744" cy="124782"/>
            </a:xfrm>
            <a:prstGeom prst="rect">
              <a:avLst/>
            </a:prstGeom>
          </p:spPr>
          <p:txBody>
            <a:bodyPr wrap="none" lIns="0" tIns="0" rIns="0" bIns="0" anchor="ctr" anchorCtr="0">
              <a:spAutoFit/>
            </a:bodyPr>
            <a:lstStyle/>
            <a:p>
              <a:pPr algn="l"/>
              <a:r>
                <a:rPr lang="en-CA" sz="800" b="1" i="1">
                  <a:solidFill>
                    <a:prstClr val="black"/>
                  </a:solidFill>
                </a:rPr>
                <a:t>Tokyo</a:t>
              </a:r>
            </a:p>
          </p:txBody>
        </p:sp>
        <p:sp>
          <p:nvSpPr>
            <p:cNvPr id="77" name="Oval 76"/>
            <p:cNvSpPr/>
            <p:nvPr/>
          </p:nvSpPr>
          <p:spPr bwMode="auto">
            <a:xfrm>
              <a:off x="5596464" y="6388213"/>
              <a:ext cx="173736" cy="173736"/>
            </a:xfrm>
            <a:prstGeom prst="ellipse">
              <a:avLst/>
            </a:prstGeom>
            <a:solidFill>
              <a:srgbClr val="003369"/>
            </a:solidFill>
            <a:ln w="31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1203140"/>
              <a:r>
                <a:rPr lang="en-CA" sz="400" b="1">
                  <a:solidFill>
                    <a:prstClr val="white"/>
                  </a:solidFill>
                </a:rPr>
                <a:t>22.8</a:t>
              </a:r>
            </a:p>
          </p:txBody>
        </p:sp>
        <p:sp>
          <p:nvSpPr>
            <p:cNvPr id="78" name="Oval 77"/>
            <p:cNvSpPr/>
            <p:nvPr/>
          </p:nvSpPr>
          <p:spPr bwMode="auto">
            <a:xfrm>
              <a:off x="5776370" y="6388213"/>
              <a:ext cx="173736" cy="173736"/>
            </a:xfrm>
            <a:prstGeom prst="ellipse">
              <a:avLst/>
            </a:prstGeom>
            <a:solidFill>
              <a:srgbClr val="B2C78C"/>
            </a:solidFill>
            <a:ln w="31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1203140"/>
              <a:r>
                <a:rPr lang="en-CA" sz="400" b="1">
                  <a:solidFill>
                    <a:prstClr val="white"/>
                  </a:solidFill>
                </a:rPr>
                <a:t>24.0</a:t>
              </a:r>
            </a:p>
          </p:txBody>
        </p:sp>
        <p:sp>
          <p:nvSpPr>
            <p:cNvPr id="79" name="Rectangle 78"/>
            <p:cNvSpPr/>
            <p:nvPr/>
          </p:nvSpPr>
          <p:spPr>
            <a:xfrm>
              <a:off x="5597188" y="6276004"/>
              <a:ext cx="442427" cy="123742"/>
            </a:xfrm>
            <a:prstGeom prst="rect">
              <a:avLst/>
            </a:prstGeom>
          </p:spPr>
          <p:txBody>
            <a:bodyPr wrap="square" lIns="0" tIns="0" rIns="0" bIns="0" anchor="ctr" anchorCtr="0">
              <a:spAutoFit/>
            </a:bodyPr>
            <a:lstStyle/>
            <a:p>
              <a:pPr algn="l"/>
              <a:r>
                <a:rPr lang="en-CA" sz="800" b="1" i="1">
                  <a:solidFill>
                    <a:prstClr val="black"/>
                  </a:solidFill>
                </a:rPr>
                <a:t>Chennai</a:t>
              </a:r>
            </a:p>
          </p:txBody>
        </p:sp>
        <p:sp>
          <p:nvSpPr>
            <p:cNvPr id="80" name="Oval 79"/>
            <p:cNvSpPr/>
            <p:nvPr/>
          </p:nvSpPr>
          <p:spPr bwMode="auto">
            <a:xfrm>
              <a:off x="5301380" y="5446195"/>
              <a:ext cx="173736" cy="173736"/>
            </a:xfrm>
            <a:prstGeom prst="ellipse">
              <a:avLst/>
            </a:prstGeom>
            <a:solidFill>
              <a:srgbClr val="003369"/>
            </a:solidFill>
            <a:ln w="31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1203140"/>
              <a:r>
                <a:rPr lang="en-CA" sz="400" b="1">
                  <a:solidFill>
                    <a:prstClr val="white"/>
                  </a:solidFill>
                </a:rPr>
                <a:t>23.1</a:t>
              </a:r>
            </a:p>
          </p:txBody>
        </p:sp>
        <p:sp>
          <p:nvSpPr>
            <p:cNvPr id="81" name="Oval 80"/>
            <p:cNvSpPr/>
            <p:nvPr/>
          </p:nvSpPr>
          <p:spPr bwMode="auto">
            <a:xfrm>
              <a:off x="5475535" y="5446195"/>
              <a:ext cx="173736" cy="173736"/>
            </a:xfrm>
            <a:prstGeom prst="ellipse">
              <a:avLst/>
            </a:prstGeom>
            <a:solidFill>
              <a:srgbClr val="B2C78C"/>
            </a:solidFill>
            <a:ln w="31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1203140"/>
              <a:r>
                <a:rPr lang="en-CA" sz="400" b="1">
                  <a:solidFill>
                    <a:prstClr val="white"/>
                  </a:solidFill>
                </a:rPr>
                <a:t>24.3</a:t>
              </a:r>
            </a:p>
          </p:txBody>
        </p:sp>
        <p:sp>
          <p:nvSpPr>
            <p:cNvPr id="82" name="Rectangle 81"/>
            <p:cNvSpPr/>
            <p:nvPr/>
          </p:nvSpPr>
          <p:spPr>
            <a:xfrm>
              <a:off x="5267366" y="5331300"/>
              <a:ext cx="373864" cy="123742"/>
            </a:xfrm>
            <a:prstGeom prst="rect">
              <a:avLst/>
            </a:prstGeom>
          </p:spPr>
          <p:txBody>
            <a:bodyPr wrap="square" lIns="0" tIns="0" rIns="0" bIns="0" anchor="ctr" anchorCtr="0">
              <a:spAutoFit/>
            </a:bodyPr>
            <a:lstStyle/>
            <a:p>
              <a:pPr algn="l"/>
              <a:r>
                <a:rPr lang="en-CA" sz="800" b="1" i="1">
                  <a:solidFill>
                    <a:prstClr val="black"/>
                  </a:solidFill>
                </a:rPr>
                <a:t>Kolkata</a:t>
              </a:r>
            </a:p>
          </p:txBody>
        </p:sp>
        <p:sp>
          <p:nvSpPr>
            <p:cNvPr id="83" name="Oval 82"/>
            <p:cNvSpPr/>
            <p:nvPr/>
          </p:nvSpPr>
          <p:spPr bwMode="auto">
            <a:xfrm>
              <a:off x="6807346" y="6064724"/>
              <a:ext cx="173736" cy="173736"/>
            </a:xfrm>
            <a:prstGeom prst="ellipse">
              <a:avLst/>
            </a:prstGeom>
            <a:solidFill>
              <a:srgbClr val="003369"/>
            </a:solidFill>
            <a:ln w="31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1203140"/>
              <a:r>
                <a:rPr lang="en-CA" sz="400" b="1">
                  <a:solidFill>
                    <a:prstClr val="white"/>
                  </a:solidFill>
                </a:rPr>
                <a:t>12.7</a:t>
              </a:r>
            </a:p>
          </p:txBody>
        </p:sp>
        <p:sp>
          <p:nvSpPr>
            <p:cNvPr id="84" name="Oval 83"/>
            <p:cNvSpPr/>
            <p:nvPr/>
          </p:nvSpPr>
          <p:spPr bwMode="auto">
            <a:xfrm>
              <a:off x="6981501" y="6064724"/>
              <a:ext cx="173736" cy="173736"/>
            </a:xfrm>
            <a:prstGeom prst="ellipse">
              <a:avLst/>
            </a:prstGeom>
            <a:solidFill>
              <a:srgbClr val="B2C78C"/>
            </a:solidFill>
            <a:ln w="31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1203140"/>
              <a:r>
                <a:rPr lang="en-CA" sz="400" b="1">
                  <a:solidFill>
                    <a:prstClr val="white"/>
                  </a:solidFill>
                </a:rPr>
                <a:t>13.0</a:t>
              </a:r>
            </a:p>
          </p:txBody>
        </p:sp>
        <p:sp>
          <p:nvSpPr>
            <p:cNvPr id="85" name="Rectangle 84"/>
            <p:cNvSpPr/>
            <p:nvPr/>
          </p:nvSpPr>
          <p:spPr>
            <a:xfrm>
              <a:off x="6814216" y="5938547"/>
              <a:ext cx="323307" cy="124782"/>
            </a:xfrm>
            <a:prstGeom prst="rect">
              <a:avLst/>
            </a:prstGeom>
          </p:spPr>
          <p:txBody>
            <a:bodyPr wrap="square" lIns="0" tIns="0" rIns="0" bIns="0" anchor="ctr" anchorCtr="0">
              <a:spAutoFit/>
            </a:bodyPr>
            <a:lstStyle/>
            <a:p>
              <a:r>
                <a:rPr lang="en-CA" sz="800" b="1" i="1">
                  <a:solidFill>
                    <a:prstClr val="black"/>
                  </a:solidFill>
                </a:rPr>
                <a:t>Pusan</a:t>
              </a:r>
            </a:p>
          </p:txBody>
        </p:sp>
        <p:sp>
          <p:nvSpPr>
            <p:cNvPr id="86" name="Rectangle 85"/>
            <p:cNvSpPr/>
            <p:nvPr/>
          </p:nvSpPr>
          <p:spPr>
            <a:xfrm>
              <a:off x="6577298" y="5527800"/>
              <a:ext cx="286716" cy="124782"/>
            </a:xfrm>
            <a:prstGeom prst="rect">
              <a:avLst/>
            </a:prstGeom>
          </p:spPr>
          <p:txBody>
            <a:bodyPr wrap="none" lIns="0" tIns="0" rIns="0" bIns="0" anchor="ctr" anchorCtr="0">
              <a:spAutoFit/>
            </a:bodyPr>
            <a:lstStyle/>
            <a:p>
              <a:pPr algn="l"/>
              <a:r>
                <a:rPr lang="en-CA" sz="800" b="1">
                  <a:solidFill>
                    <a:srgbClr val="5A1800"/>
                  </a:solidFill>
                </a:rPr>
                <a:t>Korea</a:t>
              </a:r>
            </a:p>
          </p:txBody>
        </p:sp>
        <p:cxnSp>
          <p:nvCxnSpPr>
            <p:cNvPr id="87" name="Elbow Connector 86"/>
            <p:cNvCxnSpPr>
              <a:stCxn id="46" idx="0"/>
              <a:endCxn id="76" idx="3"/>
            </p:cNvCxnSpPr>
            <p:nvPr/>
          </p:nvCxnSpPr>
          <p:spPr bwMode="auto">
            <a:xfrm rot="16200000" flipV="1">
              <a:off x="6648031" y="5386808"/>
              <a:ext cx="463836" cy="20704"/>
            </a:xfrm>
            <a:prstGeom prst="bentConnector2">
              <a:avLst/>
            </a:prstGeom>
            <a:noFill/>
            <a:ln w="9525" cap="flat" cmpd="sng" algn="ctr">
              <a:solidFill>
                <a:schemeClr val="tx2"/>
              </a:solidFill>
              <a:prstDash val="solid"/>
              <a:round/>
              <a:headEnd type="none" w="med" len="med"/>
              <a:tailEnd type="none"/>
            </a:ln>
            <a:effectLst/>
          </p:spPr>
        </p:cxnSp>
        <p:cxnSp>
          <p:nvCxnSpPr>
            <p:cNvPr id="88" name="Elbow Connector 87"/>
            <p:cNvCxnSpPr>
              <a:stCxn id="45" idx="4"/>
              <a:endCxn id="73" idx="1"/>
            </p:cNvCxnSpPr>
            <p:nvPr/>
          </p:nvCxnSpPr>
          <p:spPr bwMode="auto">
            <a:xfrm rot="16200000" flipH="1">
              <a:off x="6965642" y="5525588"/>
              <a:ext cx="31596" cy="380465"/>
            </a:xfrm>
            <a:prstGeom prst="bentConnector2">
              <a:avLst/>
            </a:prstGeom>
            <a:noFill/>
            <a:ln w="9525" cap="flat" cmpd="sng" algn="ctr">
              <a:solidFill>
                <a:schemeClr val="tx2"/>
              </a:solidFill>
              <a:prstDash val="solid"/>
              <a:round/>
              <a:headEnd type="none" w="med" len="med"/>
              <a:tailEnd type="none"/>
            </a:ln>
            <a:effectLst/>
          </p:spPr>
        </p:cxnSp>
        <p:cxnSp>
          <p:nvCxnSpPr>
            <p:cNvPr id="89" name="Elbow Connector 88"/>
            <p:cNvCxnSpPr>
              <a:stCxn id="40" idx="4"/>
              <a:endCxn id="56" idx="1"/>
            </p:cNvCxnSpPr>
            <p:nvPr/>
          </p:nvCxnSpPr>
          <p:spPr bwMode="auto">
            <a:xfrm rot="16200000" flipH="1">
              <a:off x="6306192" y="6070894"/>
              <a:ext cx="296382" cy="139160"/>
            </a:xfrm>
            <a:prstGeom prst="bentConnector2">
              <a:avLst/>
            </a:prstGeom>
            <a:noFill/>
            <a:ln w="9525" cap="flat" cmpd="sng" algn="ctr">
              <a:solidFill>
                <a:schemeClr val="tx2"/>
              </a:solidFill>
              <a:prstDash val="solid"/>
              <a:round/>
              <a:headEnd type="none" w="med" len="med"/>
              <a:tailEnd type="none"/>
            </a:ln>
            <a:effectLst/>
          </p:spPr>
        </p:cxnSp>
        <p:cxnSp>
          <p:nvCxnSpPr>
            <p:cNvPr id="90" name="Elbow Connector 89"/>
            <p:cNvCxnSpPr>
              <a:stCxn id="39" idx="4"/>
              <a:endCxn id="53" idx="3"/>
            </p:cNvCxnSpPr>
            <p:nvPr/>
          </p:nvCxnSpPr>
          <p:spPr bwMode="auto">
            <a:xfrm rot="5400000">
              <a:off x="6289067" y="5980755"/>
              <a:ext cx="60790" cy="40369"/>
            </a:xfrm>
            <a:prstGeom prst="bentConnector2">
              <a:avLst/>
            </a:prstGeom>
            <a:noFill/>
            <a:ln w="9525" cap="flat" cmpd="sng" algn="ctr">
              <a:solidFill>
                <a:schemeClr val="tx2"/>
              </a:solidFill>
              <a:prstDash val="solid"/>
              <a:round/>
              <a:headEnd type="none" w="med" len="med"/>
              <a:tailEnd type="none"/>
            </a:ln>
            <a:effectLst/>
          </p:spPr>
        </p:cxnSp>
        <p:cxnSp>
          <p:nvCxnSpPr>
            <p:cNvPr id="91" name="Elbow Connector 90"/>
            <p:cNvCxnSpPr>
              <a:stCxn id="82" idx="3"/>
              <a:endCxn id="38" idx="0"/>
            </p:cNvCxnSpPr>
            <p:nvPr/>
          </p:nvCxnSpPr>
          <p:spPr bwMode="auto">
            <a:xfrm>
              <a:off x="5641231" y="5393171"/>
              <a:ext cx="134801" cy="557437"/>
            </a:xfrm>
            <a:prstGeom prst="bentConnector2">
              <a:avLst/>
            </a:prstGeom>
            <a:noFill/>
            <a:ln w="9525" cap="flat" cmpd="sng" algn="ctr">
              <a:solidFill>
                <a:schemeClr val="tx2"/>
              </a:solidFill>
              <a:prstDash val="solid"/>
              <a:round/>
              <a:headEnd type="none" w="med" len="med"/>
              <a:tailEnd type="none"/>
            </a:ln>
            <a:effectLst/>
          </p:spPr>
        </p:cxnSp>
        <p:cxnSp>
          <p:nvCxnSpPr>
            <p:cNvPr id="92" name="Elbow Connector 91"/>
            <p:cNvCxnSpPr>
              <a:stCxn id="50" idx="1"/>
              <a:endCxn id="43" idx="0"/>
            </p:cNvCxnSpPr>
            <p:nvPr/>
          </p:nvCxnSpPr>
          <p:spPr bwMode="auto">
            <a:xfrm rot="10800000" flipV="1">
              <a:off x="6530724" y="4676232"/>
              <a:ext cx="54698" cy="857066"/>
            </a:xfrm>
            <a:prstGeom prst="bentConnector2">
              <a:avLst/>
            </a:prstGeom>
            <a:noFill/>
            <a:ln w="9525" cap="flat" cmpd="sng" algn="ctr">
              <a:solidFill>
                <a:schemeClr val="tx2"/>
              </a:solidFill>
              <a:prstDash val="solid"/>
              <a:round/>
              <a:headEnd type="none" w="med" len="med"/>
              <a:tailEnd type="none"/>
            </a:ln>
            <a:effectLst/>
          </p:spPr>
        </p:cxnSp>
        <p:cxnSp>
          <p:nvCxnSpPr>
            <p:cNvPr id="93" name="Elbow Connector 92"/>
            <p:cNvCxnSpPr>
              <a:stCxn id="62" idx="3"/>
              <a:endCxn id="42" idx="0"/>
            </p:cNvCxnSpPr>
            <p:nvPr/>
          </p:nvCxnSpPr>
          <p:spPr bwMode="auto">
            <a:xfrm>
              <a:off x="6313440" y="4730416"/>
              <a:ext cx="128227" cy="815358"/>
            </a:xfrm>
            <a:prstGeom prst="bentConnector2">
              <a:avLst/>
            </a:prstGeom>
            <a:noFill/>
            <a:ln w="9525" cap="flat" cmpd="sng" algn="ctr">
              <a:solidFill>
                <a:schemeClr val="tx2"/>
              </a:solidFill>
              <a:prstDash val="solid"/>
              <a:round/>
              <a:headEnd type="none" w="med" len="med"/>
              <a:tailEnd type="none"/>
            </a:ln>
            <a:effectLst/>
          </p:spPr>
        </p:cxnSp>
        <p:cxnSp>
          <p:nvCxnSpPr>
            <p:cNvPr id="94" name="Elbow Connector 93"/>
            <p:cNvCxnSpPr>
              <a:stCxn id="44" idx="4"/>
              <a:endCxn id="85" idx="1"/>
            </p:cNvCxnSpPr>
            <p:nvPr/>
          </p:nvCxnSpPr>
          <p:spPr bwMode="auto">
            <a:xfrm rot="16200000" flipH="1">
              <a:off x="6579502" y="5766225"/>
              <a:ext cx="319730" cy="149696"/>
            </a:xfrm>
            <a:prstGeom prst="bentConnector2">
              <a:avLst/>
            </a:prstGeom>
            <a:noFill/>
            <a:ln w="9525" cap="flat" cmpd="sng" algn="ctr">
              <a:solidFill>
                <a:schemeClr val="tx2"/>
              </a:solidFill>
              <a:prstDash val="solid"/>
              <a:round/>
              <a:headEnd type="none" w="med" len="med"/>
              <a:tailEnd type="none"/>
            </a:ln>
            <a:effectLst/>
          </p:spPr>
        </p:cxnSp>
        <p:cxnSp>
          <p:nvCxnSpPr>
            <p:cNvPr id="95" name="Elbow Connector 94"/>
            <p:cNvCxnSpPr>
              <a:stCxn id="59" idx="3"/>
              <a:endCxn id="41" idx="2"/>
            </p:cNvCxnSpPr>
            <p:nvPr/>
          </p:nvCxnSpPr>
          <p:spPr bwMode="auto">
            <a:xfrm>
              <a:off x="6213770" y="5102406"/>
              <a:ext cx="249704" cy="667510"/>
            </a:xfrm>
            <a:prstGeom prst="bentConnector3">
              <a:avLst>
                <a:gd name="adj1" fmla="val 50000"/>
              </a:avLst>
            </a:prstGeom>
            <a:noFill/>
            <a:ln w="9525" cap="flat" cmpd="sng" algn="ctr">
              <a:solidFill>
                <a:schemeClr val="tx2"/>
              </a:solidFill>
              <a:prstDash val="solid"/>
              <a:round/>
              <a:headEnd type="none" w="med" len="med"/>
              <a:tailEnd type="none"/>
            </a:ln>
            <a:effectLst/>
          </p:spPr>
        </p:cxnSp>
        <p:sp>
          <p:nvSpPr>
            <p:cNvPr id="96" name="Rectangle 95"/>
            <p:cNvSpPr/>
            <p:nvPr/>
          </p:nvSpPr>
          <p:spPr bwMode="auto">
            <a:xfrm>
              <a:off x="7177724" y="4446944"/>
              <a:ext cx="1188720" cy="244499"/>
            </a:xfrm>
            <a:prstGeom prst="rect">
              <a:avLst/>
            </a:prstGeom>
            <a:noFill/>
            <a:ln w="9525" cap="flat" cmpd="sng" algn="ctr">
              <a:solidFill>
                <a:srgbClr val="333C46"/>
              </a:solidFill>
              <a:prstDash val="solid"/>
              <a:round/>
              <a:headEnd type="none" w="med" len="med"/>
              <a:tailEnd type="none" w="med" len="med"/>
            </a:ln>
            <a:effectLst/>
          </p:spPr>
          <p:txBody>
            <a:bodyPr vert="horz" wrap="square" lIns="18288" tIns="18288" rIns="18288" bIns="18288" numCol="1" rtlCol="0" anchor="ctr" anchorCtr="0" compatLnSpc="1">
              <a:prstTxWarp prst="textNoShape">
                <a:avLst/>
              </a:prstTxWarp>
            </a:bodyPr>
            <a:lstStyle/>
            <a:p>
              <a:pPr defTabSz="1203140"/>
              <a:r>
                <a:rPr lang="en-CA" sz="700" b="1" i="1">
                  <a:solidFill>
                    <a:srgbClr val="333C46"/>
                  </a:solidFill>
                </a:rPr>
                <a:t>To Shanghai – 4,642 miles</a:t>
              </a:r>
            </a:p>
            <a:p>
              <a:pPr defTabSz="1203140"/>
              <a:r>
                <a:rPr lang="en-CA" sz="700" b="1" i="1">
                  <a:solidFill>
                    <a:srgbClr val="333C46"/>
                  </a:solidFill>
                </a:rPr>
                <a:t>To Tokyo – 3,830 miles </a:t>
              </a:r>
            </a:p>
          </p:txBody>
        </p:sp>
        <p:sp>
          <p:nvSpPr>
            <p:cNvPr id="97" name="Rectangle 96"/>
            <p:cNvSpPr/>
            <p:nvPr/>
          </p:nvSpPr>
          <p:spPr bwMode="auto">
            <a:xfrm>
              <a:off x="7351068" y="5167997"/>
              <a:ext cx="1188720" cy="247552"/>
            </a:xfrm>
            <a:prstGeom prst="rect">
              <a:avLst/>
            </a:prstGeom>
            <a:noFill/>
            <a:ln w="9525" cap="flat" cmpd="sng" algn="ctr">
              <a:solidFill>
                <a:srgbClr val="872C12"/>
              </a:solidFill>
              <a:prstDash val="solid"/>
              <a:round/>
              <a:headEnd type="none" w="med" len="med"/>
              <a:tailEnd type="none" w="med" len="med"/>
            </a:ln>
            <a:effectLst/>
          </p:spPr>
          <p:txBody>
            <a:bodyPr vert="horz" wrap="square" lIns="18288" tIns="18288" rIns="18288" bIns="18288" numCol="1" rtlCol="0" anchor="ctr" anchorCtr="0" compatLnSpc="1">
              <a:prstTxWarp prst="textNoShape">
                <a:avLst/>
              </a:prstTxWarp>
            </a:bodyPr>
            <a:lstStyle/>
            <a:p>
              <a:pPr defTabSz="1203140"/>
              <a:r>
                <a:rPr lang="en-CA" sz="700" b="1" i="1">
                  <a:solidFill>
                    <a:srgbClr val="872C12"/>
                  </a:solidFill>
                </a:rPr>
                <a:t>To Shanghai – 5,092 miles</a:t>
              </a:r>
            </a:p>
            <a:p>
              <a:pPr defTabSz="1203140"/>
              <a:r>
                <a:rPr lang="en-CA" sz="700" b="1" i="1">
                  <a:solidFill>
                    <a:srgbClr val="872C12"/>
                  </a:solidFill>
                </a:rPr>
                <a:t>To Tokyo – 4,280 miles </a:t>
              </a:r>
            </a:p>
          </p:txBody>
        </p:sp>
        <p:sp>
          <p:nvSpPr>
            <p:cNvPr id="98" name="Rectangle 97"/>
            <p:cNvSpPr/>
            <p:nvPr/>
          </p:nvSpPr>
          <p:spPr bwMode="auto">
            <a:xfrm>
              <a:off x="7758012" y="5529926"/>
              <a:ext cx="1485204" cy="270173"/>
            </a:xfrm>
            <a:prstGeom prst="rect">
              <a:avLst/>
            </a:prstGeom>
            <a:noFill/>
            <a:ln w="9525" cap="flat" cmpd="sng" algn="ctr">
              <a:solidFill>
                <a:srgbClr val="4A5535"/>
              </a:solidFill>
              <a:prstDash val="solid"/>
              <a:round/>
              <a:headEnd type="none" w="med" len="med"/>
              <a:tailEnd type="none" w="med" len="med"/>
            </a:ln>
            <a:effectLst/>
          </p:spPr>
          <p:txBody>
            <a:bodyPr vert="horz" wrap="square" lIns="18288" tIns="18288" rIns="18288" bIns="18288" numCol="1" rtlCol="0" anchor="ctr" anchorCtr="0" compatLnSpc="1">
              <a:prstTxWarp prst="textNoShape">
                <a:avLst/>
              </a:prstTxWarp>
            </a:bodyPr>
            <a:lstStyle/>
            <a:p>
              <a:pPr defTabSz="1203140"/>
              <a:r>
                <a:rPr lang="en-CA" sz="700" b="1" i="1">
                  <a:solidFill>
                    <a:srgbClr val="4A5535"/>
                  </a:solidFill>
                </a:rPr>
                <a:t>Closer to Japan than Newcastle:</a:t>
              </a:r>
            </a:p>
            <a:p>
              <a:pPr defTabSz="1203140"/>
              <a:r>
                <a:rPr lang="en-CA" sz="700" b="1" i="1">
                  <a:solidFill>
                    <a:srgbClr val="4A5535"/>
                  </a:solidFill>
                </a:rPr>
                <a:t>Newcastle to Tokyo – 4,284 miles</a:t>
              </a:r>
            </a:p>
          </p:txBody>
        </p:sp>
        <p:cxnSp>
          <p:nvCxnSpPr>
            <p:cNvPr id="99" name="Elbow Connector 98"/>
            <p:cNvCxnSpPr>
              <a:stCxn id="98" idx="1"/>
              <a:endCxn id="63" idx="3"/>
            </p:cNvCxnSpPr>
            <p:nvPr/>
          </p:nvCxnSpPr>
          <p:spPr bwMode="auto">
            <a:xfrm rot="10800000">
              <a:off x="7183318" y="5502915"/>
              <a:ext cx="574694" cy="162097"/>
            </a:xfrm>
            <a:prstGeom prst="bentConnector3">
              <a:avLst>
                <a:gd name="adj1" fmla="val 50000"/>
              </a:avLst>
            </a:prstGeom>
            <a:noFill/>
            <a:ln w="9525" cap="flat" cmpd="sng" algn="ctr">
              <a:solidFill>
                <a:srgbClr val="4A5535"/>
              </a:solidFill>
              <a:prstDash val="solid"/>
              <a:round/>
              <a:headEnd type="none" w="med" len="med"/>
              <a:tailEnd type="none"/>
            </a:ln>
            <a:effectLst/>
          </p:spPr>
        </p:cxnSp>
        <p:cxnSp>
          <p:nvCxnSpPr>
            <p:cNvPr id="100" name="Elbow Connector 99"/>
            <p:cNvCxnSpPr>
              <a:stCxn id="70" idx="0"/>
              <a:endCxn id="36" idx="2"/>
            </p:cNvCxnSpPr>
            <p:nvPr/>
          </p:nvCxnSpPr>
          <p:spPr bwMode="auto">
            <a:xfrm rot="5400000" flipH="1" flipV="1">
              <a:off x="5306761" y="6090364"/>
              <a:ext cx="52653" cy="42269"/>
            </a:xfrm>
            <a:prstGeom prst="bentConnector2">
              <a:avLst/>
            </a:prstGeom>
            <a:noFill/>
            <a:ln w="9525" cap="flat" cmpd="sng" algn="ctr">
              <a:solidFill>
                <a:schemeClr val="tx2"/>
              </a:solidFill>
              <a:prstDash val="solid"/>
              <a:round/>
              <a:headEnd type="none" w="med" len="med"/>
              <a:tailEnd type="none"/>
            </a:ln>
            <a:effectLst/>
          </p:spPr>
        </p:cxnSp>
        <p:cxnSp>
          <p:nvCxnSpPr>
            <p:cNvPr id="101" name="Elbow Connector 100"/>
            <p:cNvCxnSpPr>
              <a:stCxn id="79" idx="0"/>
              <a:endCxn id="37" idx="6"/>
            </p:cNvCxnSpPr>
            <p:nvPr/>
          </p:nvCxnSpPr>
          <p:spPr bwMode="auto">
            <a:xfrm rot="16200000" flipV="1">
              <a:off x="5655566" y="6113168"/>
              <a:ext cx="50347" cy="275326"/>
            </a:xfrm>
            <a:prstGeom prst="bentConnector2">
              <a:avLst/>
            </a:prstGeom>
            <a:noFill/>
            <a:ln w="9525" cap="flat" cmpd="sng" algn="ctr">
              <a:solidFill>
                <a:schemeClr val="tx2"/>
              </a:solidFill>
              <a:prstDash val="solid"/>
              <a:round/>
              <a:headEnd type="none" w="med" len="med"/>
              <a:tailEnd type="none"/>
            </a:ln>
            <a:effectLst/>
          </p:spPr>
        </p:cxnSp>
        <p:grpSp>
          <p:nvGrpSpPr>
            <p:cNvPr id="102" name="Group 101"/>
            <p:cNvGrpSpPr/>
            <p:nvPr/>
          </p:nvGrpSpPr>
          <p:grpSpPr>
            <a:xfrm>
              <a:off x="8330638" y="6015697"/>
              <a:ext cx="1155639" cy="535306"/>
              <a:chOff x="4296686" y="5540070"/>
              <a:chExt cx="1466247" cy="660399"/>
            </a:xfrm>
          </p:grpSpPr>
          <p:grpSp>
            <p:nvGrpSpPr>
              <p:cNvPr id="103" name="Group 102"/>
              <p:cNvGrpSpPr/>
              <p:nvPr/>
            </p:nvGrpSpPr>
            <p:grpSpPr>
              <a:xfrm>
                <a:off x="4296686" y="5540070"/>
                <a:ext cx="1466247" cy="660399"/>
                <a:chOff x="5944511" y="5521020"/>
                <a:chExt cx="1466247" cy="660399"/>
              </a:xfrm>
            </p:grpSpPr>
            <p:sp>
              <p:nvSpPr>
                <p:cNvPr id="106" name="Rounded Rectangle 105"/>
                <p:cNvSpPr/>
                <p:nvPr/>
              </p:nvSpPr>
              <p:spPr bwMode="auto">
                <a:xfrm>
                  <a:off x="5944511" y="5521020"/>
                  <a:ext cx="1466247" cy="660399"/>
                </a:xfrm>
                <a:prstGeom prst="roundRect">
                  <a:avLst>
                    <a:gd name="adj" fmla="val 11379"/>
                  </a:avLst>
                </a:prstGeom>
                <a:solidFill>
                  <a:srgbClr val="FFFFFF"/>
                </a:solidFill>
                <a:ln w="9525" cap="flat" cmpd="sng" algn="ctr">
                  <a:solidFill>
                    <a:srgbClr val="B5B7B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40384" fontAlgn="auto">
                    <a:spcBef>
                      <a:spcPts val="0"/>
                    </a:spcBef>
                    <a:spcAft>
                      <a:spcPts val="0"/>
                    </a:spcAft>
                    <a:defRPr/>
                  </a:pPr>
                  <a:endParaRPr lang="en-CA" sz="700" kern="0">
                    <a:solidFill>
                      <a:prstClr val="black"/>
                    </a:solidFill>
                  </a:endParaRPr>
                </a:p>
              </p:txBody>
            </p:sp>
            <p:sp>
              <p:nvSpPr>
                <p:cNvPr id="107" name="Oval 106"/>
                <p:cNvSpPr/>
                <p:nvPr/>
              </p:nvSpPr>
              <p:spPr bwMode="auto">
                <a:xfrm>
                  <a:off x="5964369" y="5590872"/>
                  <a:ext cx="247650" cy="247650"/>
                </a:xfrm>
                <a:prstGeom prst="ellipse">
                  <a:avLst/>
                </a:prstGeom>
                <a:solidFill>
                  <a:srgbClr val="003369"/>
                </a:solidFill>
                <a:ln w="9525" cap="flat" cmpd="sng" algn="ctr">
                  <a:solidFill>
                    <a:srgbClr val="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1340384" fontAlgn="auto">
                    <a:spcBef>
                      <a:spcPts val="0"/>
                    </a:spcBef>
                    <a:spcAft>
                      <a:spcPts val="0"/>
                    </a:spcAft>
                    <a:defRPr/>
                  </a:pPr>
                  <a:r>
                    <a:rPr lang="en-CA" sz="400" b="1" kern="0">
                      <a:solidFill>
                        <a:prstClr val="white"/>
                      </a:solidFill>
                    </a:rPr>
                    <a:t>00.0</a:t>
                  </a:r>
                </a:p>
              </p:txBody>
            </p:sp>
            <p:sp>
              <p:nvSpPr>
                <p:cNvPr id="108" name="Oval 107"/>
                <p:cNvSpPr/>
                <p:nvPr/>
              </p:nvSpPr>
              <p:spPr bwMode="auto">
                <a:xfrm>
                  <a:off x="5964369" y="5886147"/>
                  <a:ext cx="247650" cy="251678"/>
                </a:xfrm>
                <a:prstGeom prst="ellipse">
                  <a:avLst/>
                </a:prstGeom>
                <a:solidFill>
                  <a:srgbClr val="B2C78C"/>
                </a:solidFill>
                <a:ln w="9525" cap="flat" cmpd="sng" algn="ctr">
                  <a:solidFill>
                    <a:srgbClr val="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1340384" fontAlgn="auto">
                    <a:spcBef>
                      <a:spcPts val="0"/>
                    </a:spcBef>
                    <a:spcAft>
                      <a:spcPts val="0"/>
                    </a:spcAft>
                    <a:defRPr/>
                  </a:pPr>
                  <a:r>
                    <a:rPr lang="en-CA" sz="400" b="1" kern="0">
                      <a:solidFill>
                        <a:prstClr val="white"/>
                      </a:solidFill>
                    </a:rPr>
                    <a:t>00.0</a:t>
                  </a:r>
                </a:p>
              </p:txBody>
            </p:sp>
          </p:grpSp>
          <p:sp>
            <p:nvSpPr>
              <p:cNvPr id="104" name="Rectangle 103"/>
              <p:cNvSpPr/>
              <p:nvPr/>
            </p:nvSpPr>
            <p:spPr>
              <a:xfrm>
                <a:off x="4644567" y="5598304"/>
                <a:ext cx="1037670" cy="269398"/>
              </a:xfrm>
              <a:prstGeom prst="rect">
                <a:avLst/>
              </a:prstGeom>
            </p:spPr>
            <p:txBody>
              <a:bodyPr wrap="square" lIns="0" tIns="0" rIns="0" bIns="0" anchor="ctr" anchorCtr="0">
                <a:spAutoFit/>
              </a:bodyPr>
              <a:lstStyle/>
              <a:p>
                <a:pPr algn="l" fontAlgn="auto">
                  <a:spcBef>
                    <a:spcPts val="0"/>
                  </a:spcBef>
                  <a:spcAft>
                    <a:spcPts val="0"/>
                  </a:spcAft>
                  <a:defRPr/>
                </a:pPr>
                <a:r>
                  <a:rPr lang="da-DK" sz="700" b="1" kern="0"/>
                  <a:t>Shipping Days from Prince Rupert</a:t>
                </a:r>
                <a:endParaRPr lang="en-CA" sz="700" b="1" kern="0"/>
              </a:p>
            </p:txBody>
          </p:sp>
          <p:sp>
            <p:nvSpPr>
              <p:cNvPr id="105" name="Rectangle 104"/>
              <p:cNvSpPr/>
              <p:nvPr/>
            </p:nvSpPr>
            <p:spPr>
              <a:xfrm>
                <a:off x="4632037" y="5891467"/>
                <a:ext cx="1037670" cy="269398"/>
              </a:xfrm>
              <a:prstGeom prst="rect">
                <a:avLst/>
              </a:prstGeom>
            </p:spPr>
            <p:txBody>
              <a:bodyPr wrap="square" lIns="0" tIns="0" rIns="0" bIns="0" anchor="ctr" anchorCtr="0">
                <a:spAutoFit/>
              </a:bodyPr>
              <a:lstStyle/>
              <a:p>
                <a:pPr algn="l" fontAlgn="auto">
                  <a:spcBef>
                    <a:spcPts val="0"/>
                  </a:spcBef>
                  <a:spcAft>
                    <a:spcPts val="0"/>
                  </a:spcAft>
                  <a:defRPr/>
                </a:pPr>
                <a:r>
                  <a:rPr lang="da-DK" sz="700" b="1" kern="0"/>
                  <a:t>Shipping Days from Vancouver</a:t>
                </a:r>
                <a:endParaRPr lang="en-CA" sz="700" b="1" kern="0"/>
              </a:p>
            </p:txBody>
          </p:sp>
        </p:grpSp>
      </p:grpSp>
      <p:sp>
        <p:nvSpPr>
          <p:cNvPr id="109" name="Rectangle 25"/>
          <p:cNvSpPr>
            <a:spLocks noChangeArrowheads="1"/>
          </p:cNvSpPr>
          <p:nvPr/>
        </p:nvSpPr>
        <p:spPr bwMode="auto">
          <a:xfrm>
            <a:off x="5029200" y="6819359"/>
            <a:ext cx="4945380" cy="284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63" tIns="50833" rIns="101663" bIns="50833"/>
          <a:lstStyle/>
          <a:p>
            <a:pPr marL="254235" indent="-254235" algn="l">
              <a:spcBef>
                <a:spcPct val="20000"/>
              </a:spcBef>
              <a:buSzPct val="120000"/>
            </a:pPr>
            <a:r>
              <a:rPr lang="en-US" sz="700" dirty="0"/>
              <a:t>Note: Met coal includes all coals directed to metallurgical end markets (i.e. coking coals and PCI coals)</a:t>
            </a:r>
          </a:p>
          <a:p>
            <a:pPr marL="254235" indent="-254235" algn="l">
              <a:spcBef>
                <a:spcPct val="20000"/>
              </a:spcBef>
              <a:buSzPct val="120000"/>
            </a:pPr>
            <a:r>
              <a:rPr lang="en-CA" sz="700" b="1" baseline="30000" dirty="0"/>
              <a:t>1</a:t>
            </a:r>
            <a:r>
              <a:rPr lang="en-CA" sz="700" dirty="0"/>
              <a:t> </a:t>
            </a:r>
            <a:r>
              <a:rPr lang="en-CA" sz="700" i="1" dirty="0"/>
              <a:t>At the time Xstrata       </a:t>
            </a:r>
            <a:endParaRPr lang="en-US" sz="700" i="1" dirty="0"/>
          </a:p>
        </p:txBody>
      </p:sp>
      <p:cxnSp>
        <p:nvCxnSpPr>
          <p:cNvPr id="110" name="Straight Connector 109"/>
          <p:cNvCxnSpPr/>
          <p:nvPr/>
        </p:nvCxnSpPr>
        <p:spPr>
          <a:xfrm>
            <a:off x="5113020" y="6812381"/>
            <a:ext cx="4535423" cy="6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auto">
          <a:xfrm>
            <a:off x="5103593" y="7104078"/>
            <a:ext cx="45449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Rectangle 8">
            <a:extLst>
              <a:ext uri="{FF2B5EF4-FFF2-40B4-BE49-F238E27FC236}">
                <a16:creationId xmlns:a16="http://schemas.microsoft.com/office/drawing/2014/main" id="{D8173A96-270A-4A2C-BD37-41E200737F29}"/>
              </a:ext>
            </a:extLst>
          </p:cNvPr>
          <p:cNvSpPr>
            <a:spLocks noGrp="1" noChangeArrowheads="1"/>
          </p:cNvSpPr>
          <p:nvPr>
            <p:ph type="title"/>
          </p:nvPr>
        </p:nvSpPr>
        <p:spPr>
          <a:xfrm>
            <a:off x="432000" y="756000"/>
            <a:ext cx="7200000" cy="360000"/>
          </a:xfrm>
        </p:spPr>
        <p:txBody>
          <a:bodyPr/>
          <a:lstStyle/>
          <a:p>
            <a:pPr fontAlgn="auto">
              <a:spcAft>
                <a:spcPts val="0"/>
              </a:spcAft>
              <a:defRPr/>
            </a:pPr>
            <a:r>
              <a:rPr lang="en-US" sz="1600" dirty="0"/>
              <a:t>Western Canadian Coal Miners are Poised to Supply Asian Markets</a:t>
            </a:r>
          </a:p>
        </p:txBody>
      </p:sp>
      <p:sp>
        <p:nvSpPr>
          <p:cNvPr id="121" name="Rectangle 146">
            <a:extLst>
              <a:ext uri="{FF2B5EF4-FFF2-40B4-BE49-F238E27FC236}">
                <a16:creationId xmlns:a16="http://schemas.microsoft.com/office/drawing/2014/main" id="{5406F4E9-AF1A-4695-BA27-89A21B66E08C}"/>
              </a:ext>
            </a:extLst>
          </p:cNvPr>
          <p:cNvSpPr txBox="1">
            <a:spLocks noChangeArrowheads="1"/>
          </p:cNvSpPr>
          <p:nvPr/>
        </p:nvSpPr>
        <p:spPr bwMode="gray">
          <a:xfrm>
            <a:off x="432000" y="417025"/>
            <a:ext cx="7200000" cy="4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0941" rIns="0" bIns="50941" numCol="1" anchor="ctr" anchorCtr="0" compatLnSpc="1">
            <a:prstTxWarp prst="textNoShape">
              <a:avLst/>
            </a:prstTxWarp>
            <a:spAutoFit/>
          </a:bodyPr>
          <a:lstStyle>
            <a:lvl1pPr algn="l" defTabSz="1019175" rtl="0" eaLnBrk="1" fontAlgn="base" hangingPunct="1">
              <a:lnSpc>
                <a:spcPts val="2788"/>
              </a:lnSpc>
              <a:spcBef>
                <a:spcPct val="0"/>
              </a:spcBef>
              <a:spcAft>
                <a:spcPct val="0"/>
              </a:spcAft>
              <a:defRPr sz="2400">
                <a:solidFill>
                  <a:srgbClr val="FFFFFF"/>
                </a:solidFill>
                <a:latin typeface="+mj-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pPr fontAlgn="auto">
              <a:spcAft>
                <a:spcPts val="0"/>
              </a:spcAft>
              <a:defRPr/>
            </a:pPr>
            <a:r>
              <a:rPr lang="en-US" dirty="0"/>
              <a:t>Market</a:t>
            </a:r>
            <a:r>
              <a:rPr lang="en-US" kern="0" dirty="0"/>
              <a:t> </a:t>
            </a:r>
            <a:r>
              <a:rPr lang="en-US" dirty="0"/>
              <a:t>Overview:</a:t>
            </a:r>
            <a:r>
              <a:rPr lang="en-US" kern="0" dirty="0"/>
              <a:t> </a:t>
            </a:r>
            <a:r>
              <a:rPr lang="en-US" dirty="0"/>
              <a:t>Metallurgical</a:t>
            </a:r>
            <a:r>
              <a:rPr lang="en-US" kern="0" dirty="0"/>
              <a:t> Coal</a:t>
            </a:r>
          </a:p>
        </p:txBody>
      </p:sp>
      <p:graphicFrame>
        <p:nvGraphicFramePr>
          <p:cNvPr id="2" name="Chart 1"/>
          <p:cNvGraphicFramePr/>
          <p:nvPr>
            <p:extLst>
              <p:ext uri="{D42A27DB-BD31-4B8C-83A1-F6EECF244321}">
                <p14:modId xmlns:p14="http://schemas.microsoft.com/office/powerpoint/2010/main" val="3079470836"/>
              </p:ext>
            </p:extLst>
          </p:nvPr>
        </p:nvGraphicFramePr>
        <p:xfrm>
          <a:off x="433677" y="1725728"/>
          <a:ext cx="4497125" cy="2343859"/>
        </p:xfrm>
        <a:graphic>
          <a:graphicData uri="http://schemas.openxmlformats.org/drawingml/2006/chart">
            <c:chart xmlns:c="http://schemas.openxmlformats.org/drawingml/2006/chart" xmlns:r="http://schemas.openxmlformats.org/officeDocument/2006/relationships" r:id="rId8"/>
          </a:graphicData>
        </a:graphic>
      </p:graphicFrame>
      <p:sp>
        <p:nvSpPr>
          <p:cNvPr id="113" name="Rectangle 11">
            <a:extLst>
              <a:ext uri="{FF2B5EF4-FFF2-40B4-BE49-F238E27FC236}">
                <a16:creationId xmlns:a16="http://schemas.microsoft.com/office/drawing/2014/main" id="{64CA8432-B48C-4482-9308-B0C40347DAC0}"/>
              </a:ext>
            </a:extLst>
          </p:cNvPr>
          <p:cNvSpPr txBox="1">
            <a:spLocks noChangeArrowheads="1"/>
          </p:cNvSpPr>
          <p:nvPr>
            <p:custDataLst>
              <p:tags r:id="rId4"/>
            </p:custDataLst>
          </p:nvPr>
        </p:nvSpPr>
        <p:spPr bwMode="gray">
          <a:xfrm>
            <a:off x="4945381" y="1548000"/>
            <a:ext cx="4881520" cy="2417101"/>
          </a:xfrm>
          <a:prstGeom prst="rect">
            <a:avLst/>
          </a:prstGeom>
          <a:noFill/>
          <a:ln>
            <a:noFill/>
          </a:ln>
          <a:effectLst>
            <a:outerShdw blurRad="50800" dist="50800" dir="5400000" algn="ctr" rotWithShape="0">
              <a:schemeClr val="bg1"/>
            </a:outerShdw>
          </a:effectLst>
        </p:spPr>
        <p:txBody>
          <a:bodyPr lIns="0" tIns="0" rIns="0" bIns="0" anchor="t"/>
          <a:lstStyle>
            <a:lvl1pPr marL="231775" indent="-231775" defTabSz="892175" eaLnBrk="0" hangingPunct="0">
              <a:defRPr sz="2400">
                <a:solidFill>
                  <a:schemeClr val="tx1"/>
                </a:solidFill>
                <a:latin typeface="Arial" charset="0"/>
                <a:ea typeface="ＭＳ Ｐゴシック" pitchFamily="34" charset="-128"/>
              </a:defRPr>
            </a:lvl1pPr>
            <a:lvl2pPr marL="342900" indent="-109538" defTabSz="892175" eaLnBrk="0" hangingPunct="0">
              <a:defRPr sz="2400">
                <a:solidFill>
                  <a:schemeClr val="tx1"/>
                </a:solidFill>
                <a:latin typeface="Arial" charset="0"/>
                <a:ea typeface="ＭＳ Ｐゴシック" pitchFamily="34" charset="-128"/>
              </a:defRPr>
            </a:lvl2pPr>
            <a:lvl3pPr marL="1143000" indent="-228600" defTabSz="892175" eaLnBrk="0" hangingPunct="0">
              <a:defRPr sz="2400">
                <a:solidFill>
                  <a:schemeClr val="tx1"/>
                </a:solidFill>
                <a:latin typeface="Arial" charset="0"/>
                <a:ea typeface="ＭＳ Ｐゴシック" pitchFamily="34" charset="-128"/>
              </a:defRPr>
            </a:lvl3pPr>
            <a:lvl4pPr marL="1600200" indent="-228600" defTabSz="892175" eaLnBrk="0" hangingPunct="0">
              <a:defRPr sz="2400">
                <a:solidFill>
                  <a:schemeClr val="tx1"/>
                </a:solidFill>
                <a:latin typeface="Arial" charset="0"/>
                <a:ea typeface="ＭＳ Ｐゴシック" pitchFamily="34" charset="-128"/>
              </a:defRPr>
            </a:lvl4pPr>
            <a:lvl5pPr marL="2057400" indent="-228600" defTabSz="892175" eaLnBrk="0" hangingPunct="0">
              <a:defRPr sz="2400">
                <a:solidFill>
                  <a:schemeClr val="tx1"/>
                </a:solidFill>
                <a:latin typeface="Arial" charset="0"/>
                <a:ea typeface="ＭＳ Ｐゴシック" pitchFamily="34" charset="-128"/>
              </a:defRPr>
            </a:lvl5pPr>
            <a:lvl6pPr marL="25146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9pPr>
          </a:lstStyle>
          <a:p>
            <a:pPr marL="111125" indent="0" algn="l" eaLnBrk="1" hangingPunct="1">
              <a:spcBef>
                <a:spcPts val="600"/>
              </a:spcBef>
              <a:buClr>
                <a:srgbClr val="424242"/>
              </a:buClr>
              <a:buSzPct val="100000"/>
            </a:pPr>
            <a:endParaRPr lang="en-US" sz="300" dirty="0"/>
          </a:p>
          <a:p>
            <a:pPr marL="340995" indent="-229870" algn="l" eaLnBrk="1" hangingPunct="1">
              <a:spcBef>
                <a:spcPts val="600"/>
              </a:spcBef>
              <a:buClr>
                <a:srgbClr val="424242"/>
              </a:buClr>
              <a:buSzPct val="100000"/>
              <a:buFont typeface="Arial" pitchFamily="34" charset="0"/>
              <a:buChar char="●"/>
            </a:pPr>
            <a:r>
              <a:rPr lang="en-US" sz="1000" dirty="0"/>
              <a:t>Current pricing at US$180/t reflects a temporary downturn, although medium-term fundamentals remain strong. Globally, many operations are dealing with higher strip ratios, and in Australia, unfavorable royalty regimes are eroding competitiveness. Against this backdrop, Canada’s stable jurisdiction, strong ESG credentials, and premium product quality position our operations to capture sustained value and enhance market share as supply tightens and demand from key Asian markets, particularly India, continues to grow.</a:t>
            </a:r>
          </a:p>
          <a:p>
            <a:pPr marL="340995" indent="-229870" algn="l" eaLnBrk="1" hangingPunct="1">
              <a:spcBef>
                <a:spcPts val="600"/>
              </a:spcBef>
              <a:buClr>
                <a:srgbClr val="424242"/>
              </a:buClr>
              <a:buSzPct val="100000"/>
              <a:buFont typeface="Arial" pitchFamily="34" charset="0"/>
              <a:buChar char="●"/>
            </a:pPr>
            <a:r>
              <a:rPr lang="en-US" sz="1000" dirty="0"/>
              <a:t>The region enjoys access to low-cost green power, high-quality road and rail networks, and major deep-water seaports.</a:t>
            </a:r>
          </a:p>
          <a:p>
            <a:pPr marL="340995" indent="-229870" algn="l" eaLnBrk="1" hangingPunct="1">
              <a:spcBef>
                <a:spcPts val="600"/>
              </a:spcBef>
              <a:buClr>
                <a:srgbClr val="424242"/>
              </a:buClr>
              <a:buSzPct val="100000"/>
              <a:buFont typeface="Arial" pitchFamily="34" charset="0"/>
              <a:buChar char="●"/>
            </a:pPr>
            <a:r>
              <a:rPr lang="en-US" sz="1000" dirty="0"/>
              <a:t>British Columbia provides the closest ports on the west coast of North America to eastern Asia,</a:t>
            </a:r>
            <a:r>
              <a:rPr lang="zh-CN" altLang="en-US" sz="1000" dirty="0"/>
              <a:t> </a:t>
            </a:r>
            <a:r>
              <a:rPr lang="en-CA" altLang="zh-CN" sz="1000" dirty="0"/>
              <a:t>leading to reduced shipping costs.</a:t>
            </a:r>
          </a:p>
          <a:p>
            <a:pPr marL="340995" indent="-229870" algn="l" eaLnBrk="1" hangingPunct="1">
              <a:spcBef>
                <a:spcPts val="600"/>
              </a:spcBef>
              <a:buClr>
                <a:srgbClr val="424242"/>
              </a:buClr>
              <a:buSzPct val="100000"/>
              <a:buFont typeface="Arial" pitchFamily="34" charset="0"/>
              <a:buChar char="●"/>
            </a:pPr>
            <a:r>
              <a:rPr lang="en-US" sz="1000" dirty="0"/>
              <a:t>Since 2010, there have been significant merger and acquisition activities relating to metallurgical coal mines and development projects in western Canada.</a:t>
            </a:r>
            <a:endParaRPr lang="en-US" sz="1200" i="1" dirty="0">
              <a:solidFill>
                <a:srgbClr val="00B0F0"/>
              </a:solidFill>
              <a:latin typeface="Arial Narrow" panose="020B0606020202030204" pitchFamily="34" charset="0"/>
            </a:endParaRPr>
          </a:p>
          <a:p>
            <a:pPr marL="88900" lvl="1" indent="0" algn="l" eaLnBrk="1" hangingPunct="1">
              <a:spcBef>
                <a:spcPct val="25000"/>
              </a:spcBef>
              <a:buClr>
                <a:srgbClr val="A9B3C1"/>
              </a:buClr>
              <a:buSzPct val="70000"/>
            </a:pPr>
            <a:endParaRPr lang="en-US" sz="1200" i="1" dirty="0">
              <a:solidFill>
                <a:srgbClr val="00B0F0"/>
              </a:solidFill>
              <a:latin typeface="Arial Narrow" panose="020B0606020202030204" pitchFamily="34" charset="0"/>
            </a:endParaRPr>
          </a:p>
        </p:txBody>
      </p:sp>
      <p:graphicFrame>
        <p:nvGraphicFramePr>
          <p:cNvPr id="3" name="Table 2">
            <a:extLst>
              <a:ext uri="{FF2B5EF4-FFF2-40B4-BE49-F238E27FC236}">
                <a16:creationId xmlns:a16="http://schemas.microsoft.com/office/drawing/2014/main" id="{C4DC5E84-6E7C-04DD-9F90-C4CA5A83C4AB}"/>
              </a:ext>
            </a:extLst>
          </p:cNvPr>
          <p:cNvGraphicFramePr>
            <a:graphicFrameLocks noGrp="1"/>
          </p:cNvGraphicFramePr>
          <p:nvPr/>
        </p:nvGraphicFramePr>
        <p:xfrm>
          <a:off x="5068926" y="3987508"/>
          <a:ext cx="4828832" cy="2848438"/>
        </p:xfrm>
        <a:graphic>
          <a:graphicData uri="http://schemas.openxmlformats.org/drawingml/2006/table">
            <a:tbl>
              <a:tblPr>
                <a:tableStyleId>{5C22544A-7EE6-4342-B048-85BDC9FD1C3A}</a:tableStyleId>
              </a:tblPr>
              <a:tblGrid>
                <a:gridCol w="1187450">
                  <a:extLst>
                    <a:ext uri="{9D8B030D-6E8A-4147-A177-3AD203B41FA5}">
                      <a16:colId xmlns:a16="http://schemas.microsoft.com/office/drawing/2014/main" val="298123936"/>
                    </a:ext>
                  </a:extLst>
                </a:gridCol>
                <a:gridCol w="2052836">
                  <a:extLst>
                    <a:ext uri="{9D8B030D-6E8A-4147-A177-3AD203B41FA5}">
                      <a16:colId xmlns:a16="http://schemas.microsoft.com/office/drawing/2014/main" val="167276266"/>
                    </a:ext>
                  </a:extLst>
                </a:gridCol>
                <a:gridCol w="1588546">
                  <a:extLst>
                    <a:ext uri="{9D8B030D-6E8A-4147-A177-3AD203B41FA5}">
                      <a16:colId xmlns:a16="http://schemas.microsoft.com/office/drawing/2014/main" val="111283635"/>
                    </a:ext>
                  </a:extLst>
                </a:gridCol>
              </a:tblGrid>
              <a:tr h="253110">
                <a:tc>
                  <a:txBody>
                    <a:bodyPr/>
                    <a:lstStyle/>
                    <a:p>
                      <a:pPr algn="ctr" fontAlgn="b"/>
                      <a:r>
                        <a:rPr lang="en-US" sz="1200" b="1" u="none" strike="noStrike" dirty="0">
                          <a:solidFill>
                            <a:srgbClr val="0000FF"/>
                          </a:solidFill>
                          <a:effectLst/>
                          <a:latin typeface="Arial" panose="020B0604020202020204" pitchFamily="34" charset="0"/>
                          <a:cs typeface="Arial" panose="020B0604020202020204" pitchFamily="34" charset="0"/>
                        </a:rPr>
                        <a:t>Buyer</a:t>
                      </a:r>
                      <a:endParaRPr lang="en-US" sz="1600" b="1" i="0" u="none" strike="noStrike" dirty="0">
                        <a:solidFill>
                          <a:srgbClr val="0000FF"/>
                        </a:solidFill>
                        <a:effectLst/>
                        <a:latin typeface="Arial" panose="020B0604020202020204" pitchFamily="34" charset="0"/>
                        <a:cs typeface="Arial" panose="020B0604020202020204" pitchFamily="34" charset="0"/>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fontAlgn="b"/>
                      <a:r>
                        <a:rPr lang="en-US" sz="1200" b="1" u="none" strike="noStrike" dirty="0">
                          <a:solidFill>
                            <a:srgbClr val="0000FF"/>
                          </a:solidFill>
                          <a:effectLst/>
                          <a:latin typeface="Arial" panose="020B0604020202020204" pitchFamily="34" charset="0"/>
                          <a:cs typeface="Arial" panose="020B0604020202020204" pitchFamily="34" charset="0"/>
                        </a:rPr>
                        <a:t>Target</a:t>
                      </a:r>
                      <a:endParaRPr lang="en-US" sz="1600" b="1" u="none" strike="noStrike" dirty="0">
                        <a:solidFill>
                          <a:srgbClr val="0000FF"/>
                        </a:solidFill>
                        <a:effectLst/>
                        <a:latin typeface="Arial" panose="020B0604020202020204" pitchFamily="34" charset="0"/>
                        <a:cs typeface="Arial" panose="020B0604020202020204" pitchFamily="34" charset="0"/>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fontAlgn="b"/>
                      <a:r>
                        <a:rPr lang="en-US" sz="1200" b="1" u="none" strike="noStrike" dirty="0">
                          <a:solidFill>
                            <a:srgbClr val="0000FF"/>
                          </a:solidFill>
                          <a:effectLst/>
                          <a:latin typeface="Arial" panose="020B0604020202020204" pitchFamily="34" charset="0"/>
                          <a:cs typeface="Arial" panose="020B0604020202020204" pitchFamily="34" charset="0"/>
                        </a:rPr>
                        <a:t>Value</a:t>
                      </a:r>
                      <a:endParaRPr lang="en-US" sz="1600" b="1" i="0" u="none" strike="noStrike" dirty="0">
                        <a:solidFill>
                          <a:srgbClr val="0000FF"/>
                        </a:solidFill>
                        <a:effectLst/>
                        <a:latin typeface="Arial" panose="020B0604020202020204" pitchFamily="34" charset="0"/>
                        <a:cs typeface="Arial" panose="020B0604020202020204" pitchFamily="34" charset="0"/>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2553156480"/>
                  </a:ext>
                </a:extLst>
              </a:tr>
              <a:tr h="160273">
                <a:tc>
                  <a:txBody>
                    <a:bodyPr/>
                    <a:lstStyle/>
                    <a:p>
                      <a:pPr algn="l" fontAlgn="b"/>
                      <a:r>
                        <a:rPr lang="en-CA" sz="900" b="0" i="0" u="none" strike="noStrike" dirty="0">
                          <a:solidFill>
                            <a:srgbClr val="000000"/>
                          </a:solidFill>
                          <a:effectLst/>
                          <a:latin typeface="Arial" panose="020B0604020202020204" pitchFamily="34" charset="0"/>
                          <a:cs typeface="Arial" panose="020B0604020202020204" pitchFamily="34" charset="0"/>
                        </a:rPr>
                        <a:t>Walter Energy</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l" fontAlgn="b"/>
                      <a:r>
                        <a:rPr lang="en-CA" sz="900" b="0" i="0" u="none" strike="noStrike" dirty="0">
                          <a:solidFill>
                            <a:srgbClr val="000000"/>
                          </a:solidFill>
                          <a:effectLst/>
                          <a:latin typeface="Arial" panose="020B0604020202020204" pitchFamily="34" charset="0"/>
                          <a:cs typeface="Arial" panose="020B0604020202020204" pitchFamily="34" charset="0"/>
                        </a:rPr>
                        <a:t>Western Coal</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l" fontAlgn="b"/>
                      <a:r>
                        <a:rPr lang="en-CA" sz="900" b="0" i="0" u="none" strike="noStrike" dirty="0">
                          <a:solidFill>
                            <a:srgbClr val="000000"/>
                          </a:solidFill>
                          <a:effectLst/>
                          <a:latin typeface="Arial" panose="020B0604020202020204" pitchFamily="34" charset="0"/>
                          <a:cs typeface="Arial" panose="020B0604020202020204" pitchFamily="34" charset="0"/>
                        </a:rPr>
                        <a:t>CAD$3.3 B </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1015931296"/>
                  </a:ext>
                </a:extLst>
              </a:tr>
              <a:tr h="273217">
                <a:tc>
                  <a:txBody>
                    <a:bodyPr/>
                    <a:lstStyle/>
                    <a:p>
                      <a:pPr algn="l" fontAlgn="b"/>
                      <a:r>
                        <a:rPr lang="en-CA" sz="900" b="0" i="0" u="none" strike="noStrike" dirty="0">
                          <a:solidFill>
                            <a:srgbClr val="000000"/>
                          </a:solidFill>
                          <a:effectLst/>
                          <a:latin typeface="Arial" panose="020B0604020202020204" pitchFamily="34" charset="0"/>
                          <a:cs typeface="Arial" panose="020B0604020202020204" pitchFamily="34" charset="0"/>
                        </a:rPr>
                        <a:t>Anglo American</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l" fontAlgn="b"/>
                      <a:r>
                        <a:rPr lang="en-CA" sz="900" b="0" i="0" u="none" strike="noStrike" dirty="0">
                          <a:solidFill>
                            <a:srgbClr val="000000"/>
                          </a:solidFill>
                          <a:effectLst/>
                          <a:latin typeface="Arial" panose="020B0604020202020204" pitchFamily="34" charset="0"/>
                          <a:cs typeface="Arial" panose="020B0604020202020204" pitchFamily="34" charset="0"/>
                        </a:rPr>
                        <a:t>NEMI Northern Energy Mines Inc.</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l" fontAlgn="b"/>
                      <a:r>
                        <a:rPr lang="en-CA" sz="900" b="0" i="0" u="none" strike="noStrike" dirty="0">
                          <a:solidFill>
                            <a:srgbClr val="000000"/>
                          </a:solidFill>
                          <a:effectLst/>
                          <a:latin typeface="Arial" panose="020B0604020202020204" pitchFamily="34" charset="0"/>
                          <a:cs typeface="Arial" panose="020B0604020202020204" pitchFamily="34" charset="0"/>
                        </a:rPr>
                        <a:t>~CAD$800 M</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2870072808"/>
                  </a:ext>
                </a:extLst>
              </a:tr>
              <a:tr h="283559">
                <a:tc>
                  <a:txBody>
                    <a:bodyPr/>
                    <a:lstStyle/>
                    <a:p>
                      <a:pPr algn="l" fontAlgn="b"/>
                      <a:r>
                        <a:rPr lang="en-US" sz="900" u="none" strike="noStrike" dirty="0">
                          <a:effectLst/>
                          <a:latin typeface="Arial" panose="020B0604020202020204" pitchFamily="34" charset="0"/>
                          <a:cs typeface="Arial" panose="020B0604020202020204" pitchFamily="34" charset="0"/>
                        </a:rPr>
                        <a:t>Glencore</a:t>
                      </a:r>
                      <a:endParaRPr lang="en-US" sz="900" b="0" i="0" u="none" strike="noStrike" baseline="30000" dirty="0">
                        <a:solidFill>
                          <a:srgbClr val="000000"/>
                        </a:solidFill>
                        <a:effectLst/>
                        <a:latin typeface="Arial" panose="020B0604020202020204" pitchFamily="34" charset="0"/>
                        <a:cs typeface="Arial" panose="020B0604020202020204" pitchFamily="34" charset="0"/>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l" fontAlgn="b"/>
                      <a:r>
                        <a:rPr lang="en-CA" sz="900" b="0" i="0" u="none" strike="noStrike" dirty="0">
                          <a:solidFill>
                            <a:srgbClr val="000000"/>
                          </a:solidFill>
                          <a:effectLst/>
                          <a:latin typeface="Arial" panose="020B0604020202020204" pitchFamily="34" charset="0"/>
                          <a:cs typeface="Arial" panose="020B0604020202020204" pitchFamily="34" charset="0"/>
                        </a:rPr>
                        <a:t>First Coal and </a:t>
                      </a:r>
                      <a:r>
                        <a:rPr lang="en-CA" sz="900" b="0" i="0" u="none" strike="noStrike" dirty="0" err="1">
                          <a:solidFill>
                            <a:srgbClr val="000000"/>
                          </a:solidFill>
                          <a:effectLst/>
                          <a:latin typeface="Arial" panose="020B0604020202020204" pitchFamily="34" charset="0"/>
                          <a:cs typeface="Arial" panose="020B0604020202020204" pitchFamily="34" charset="0"/>
                        </a:rPr>
                        <a:t>Lossan</a:t>
                      </a:r>
                      <a:r>
                        <a:rPr lang="en-CA" sz="900" b="0" i="0" u="none" strike="noStrike" dirty="0">
                          <a:solidFill>
                            <a:srgbClr val="000000"/>
                          </a:solidFill>
                          <a:effectLst/>
                          <a:latin typeface="Arial" panose="020B0604020202020204" pitchFamily="34" charset="0"/>
                          <a:cs typeface="Arial" panose="020B0604020202020204" pitchFamily="34" charset="0"/>
                        </a:rPr>
                        <a:t> </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l" fontAlgn="b"/>
                      <a:r>
                        <a:rPr lang="en-CA" sz="900" b="0" i="0" u="none" strike="noStrike" dirty="0">
                          <a:solidFill>
                            <a:srgbClr val="000000"/>
                          </a:solidFill>
                          <a:effectLst/>
                          <a:latin typeface="Arial" panose="020B0604020202020204" pitchFamily="34" charset="0"/>
                          <a:cs typeface="Arial" panose="020B0604020202020204" pitchFamily="34" charset="0"/>
                        </a:rPr>
                        <a:t>US$193 M</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2197573433"/>
                  </a:ext>
                </a:extLst>
              </a:tr>
              <a:tr h="228349">
                <a:tc>
                  <a:txBody>
                    <a:bodyPr/>
                    <a:lstStyle/>
                    <a:p>
                      <a:pPr algn="l" fontAlgn="b"/>
                      <a:r>
                        <a:rPr lang="en-US" sz="900" b="0" u="none" strike="noStrike" dirty="0" err="1">
                          <a:effectLst/>
                          <a:latin typeface="Arial" panose="020B0604020202020204" pitchFamily="34" charset="0"/>
                          <a:cs typeface="Arial" panose="020B0604020202020204" pitchFamily="34" charset="0"/>
                        </a:rPr>
                        <a:t>Winsway</a:t>
                      </a:r>
                      <a:r>
                        <a:rPr lang="en-US" sz="900" b="0" u="none" strike="noStrike" dirty="0">
                          <a:effectLst/>
                          <a:latin typeface="Arial" panose="020B0604020202020204" pitchFamily="34" charset="0"/>
                          <a:cs typeface="Arial" panose="020B0604020202020204" pitchFamily="34" charset="0"/>
                        </a:rPr>
                        <a:t> / Marubeni</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l" fontAlgn="b"/>
                      <a:r>
                        <a:rPr lang="en-CA" sz="900" b="0" i="0" u="none" strike="noStrike" dirty="0">
                          <a:solidFill>
                            <a:srgbClr val="000000"/>
                          </a:solidFill>
                          <a:effectLst/>
                          <a:latin typeface="Arial" panose="020B0604020202020204" pitchFamily="34" charset="0"/>
                          <a:cs typeface="Arial" panose="020B0604020202020204" pitchFamily="34" charset="0"/>
                        </a:rPr>
                        <a:t>Grande Cache Coal</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l" fontAlgn="b"/>
                      <a:r>
                        <a:rPr lang="en-US" sz="900" u="none" strike="noStrike" dirty="0">
                          <a:effectLst/>
                          <a:latin typeface="Arial" panose="020B0604020202020204" pitchFamily="34" charset="0"/>
                          <a:cs typeface="Arial" panose="020B0604020202020204" pitchFamily="34" charset="0"/>
                        </a:rPr>
                        <a:t>CAD$1.0 B</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374937778"/>
                  </a:ext>
                </a:extLst>
              </a:tr>
              <a:tr h="273217">
                <a:tc>
                  <a:txBody>
                    <a:bodyPr/>
                    <a:lstStyle/>
                    <a:p>
                      <a:pPr algn="l" fontAlgn="b"/>
                      <a:r>
                        <a:rPr lang="en-US" sz="900" u="none" strike="noStrike" dirty="0">
                          <a:effectLst/>
                          <a:latin typeface="Arial" panose="020B0604020202020204" pitchFamily="34" charset="0"/>
                          <a:cs typeface="Arial" panose="020B0604020202020204" pitchFamily="34" charset="0"/>
                        </a:rPr>
                        <a:t>Glencore</a:t>
                      </a:r>
                      <a:r>
                        <a:rPr lang="en-US" sz="900" u="none" strike="noStrike" baseline="30000" dirty="0">
                          <a:effectLst/>
                          <a:latin typeface="Arial" panose="020B0604020202020204" pitchFamily="34" charset="0"/>
                          <a:cs typeface="Arial" panose="020B0604020202020204" pitchFamily="34" charset="0"/>
                        </a:rPr>
                        <a:t>1</a:t>
                      </a:r>
                      <a:endParaRPr lang="en-US" sz="900" b="0" i="0" u="none" strike="noStrike" baseline="30000" dirty="0">
                        <a:solidFill>
                          <a:srgbClr val="000000"/>
                        </a:solidFill>
                        <a:effectLst/>
                        <a:latin typeface="Arial" panose="020B0604020202020204" pitchFamily="34" charset="0"/>
                        <a:cs typeface="Arial" panose="020B0604020202020204" pitchFamily="34" charset="0"/>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CA" sz="900" b="0" i="0" u="none" strike="noStrike" dirty="0">
                          <a:solidFill>
                            <a:srgbClr val="000000"/>
                          </a:solidFill>
                          <a:effectLst/>
                          <a:latin typeface="Arial" panose="020B0604020202020204" pitchFamily="34" charset="0"/>
                          <a:cs typeface="Arial" panose="020B0604020202020204" pitchFamily="34" charset="0"/>
                        </a:rPr>
                        <a:t>Talisman’s </a:t>
                      </a:r>
                      <a:r>
                        <a:rPr lang="en-CA" sz="900" b="0" i="0" u="none" strike="noStrike" dirty="0" err="1">
                          <a:solidFill>
                            <a:srgbClr val="000000"/>
                          </a:solidFill>
                          <a:effectLst/>
                          <a:latin typeface="Arial" panose="020B0604020202020204" pitchFamily="34" charset="0"/>
                          <a:cs typeface="Arial" panose="020B0604020202020204" pitchFamily="34" charset="0"/>
                        </a:rPr>
                        <a:t>Sukunka</a:t>
                      </a:r>
                      <a:r>
                        <a:rPr lang="en-CA" sz="900" b="0" i="0" u="none" strike="noStrike" dirty="0">
                          <a:solidFill>
                            <a:srgbClr val="000000"/>
                          </a:solidFill>
                          <a:effectLst/>
                          <a:latin typeface="Arial" panose="020B0604020202020204" pitchFamily="34" charset="0"/>
                          <a:cs typeface="Arial" panose="020B0604020202020204" pitchFamily="34" charset="0"/>
                        </a:rPr>
                        <a:t> </a:t>
                      </a:r>
                      <a:r>
                        <a:rPr lang="en-CA" sz="900" b="0" i="0" u="none" strike="noStrike" dirty="0" err="1">
                          <a:solidFill>
                            <a:srgbClr val="000000"/>
                          </a:solidFill>
                          <a:effectLst/>
                          <a:latin typeface="Arial" panose="020B0604020202020204" pitchFamily="34" charset="0"/>
                          <a:cs typeface="Arial" panose="020B0604020202020204" pitchFamily="34" charset="0"/>
                        </a:rPr>
                        <a:t>Proj</a:t>
                      </a:r>
                      <a:r>
                        <a:rPr lang="en-CA" sz="900" b="0" i="0" u="none" strike="noStrike" dirty="0">
                          <a:solidFill>
                            <a:srgbClr val="000000"/>
                          </a:solidFill>
                          <a:effectLst/>
                          <a:latin typeface="Arial" panose="020B0604020202020204" pitchFamily="34" charset="0"/>
                          <a:cs typeface="Arial" panose="020B0604020202020204" pitchFamily="34" charset="0"/>
                        </a:rPr>
                        <a:t>.</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l" fontAlgn="b"/>
                      <a:r>
                        <a:rPr lang="en-CA" sz="900" b="0" i="0" u="none" strike="noStrike" dirty="0">
                          <a:solidFill>
                            <a:srgbClr val="000000"/>
                          </a:solidFill>
                          <a:effectLst/>
                          <a:latin typeface="Arial" panose="020B0604020202020204" pitchFamily="34" charset="0"/>
                          <a:cs typeface="Arial" panose="020B0604020202020204" pitchFamily="34" charset="0"/>
                        </a:rPr>
                        <a:t>US$500 M</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3109515816"/>
                  </a:ext>
                </a:extLst>
              </a:tr>
              <a:tr h="273217">
                <a:tc>
                  <a:txBody>
                    <a:bodyPr/>
                    <a:lstStyle/>
                    <a:p>
                      <a:pPr algn="l" fontAlgn="b"/>
                      <a:r>
                        <a:rPr lang="en-CA" sz="900" b="0" i="0" u="none" strike="noStrike" dirty="0">
                          <a:solidFill>
                            <a:srgbClr val="000000"/>
                          </a:solidFill>
                          <a:effectLst/>
                          <a:latin typeface="Arial" panose="020B0604020202020204" pitchFamily="34" charset="0"/>
                          <a:cs typeface="Arial" panose="020B0604020202020204" pitchFamily="34" charset="0"/>
                        </a:rPr>
                        <a:t>J</a:t>
                      </a:r>
                      <a:r>
                        <a:rPr lang="en-US" sz="900" b="0" i="0" u="none" strike="noStrike" dirty="0">
                          <a:solidFill>
                            <a:srgbClr val="000000"/>
                          </a:solidFill>
                          <a:effectLst/>
                          <a:latin typeface="Arial" panose="020B0604020202020204" pitchFamily="34" charset="0"/>
                          <a:cs typeface="Arial" panose="020B0604020202020204" pitchFamily="34" charset="0"/>
                        </a:rPr>
                        <a:t>X Nippon</a:t>
                      </a: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l" fontAlgn="b"/>
                      <a:r>
                        <a:rPr lang="en-CA" sz="900" b="0" i="0" u="none" strike="noStrike" dirty="0">
                          <a:solidFill>
                            <a:srgbClr val="000000"/>
                          </a:solidFill>
                          <a:effectLst/>
                          <a:latin typeface="Arial" panose="020B0604020202020204" pitchFamily="34" charset="0"/>
                          <a:cs typeface="Arial" panose="020B0604020202020204" pitchFamily="34" charset="0"/>
                        </a:rPr>
                        <a:t>2</a:t>
                      </a:r>
                      <a:r>
                        <a:rPr lang="en-US" sz="900" b="0" i="0" u="none" strike="noStrike" dirty="0">
                          <a:solidFill>
                            <a:srgbClr val="000000"/>
                          </a:solidFill>
                          <a:effectLst/>
                          <a:latin typeface="Arial" panose="020B0604020202020204" pitchFamily="34" charset="0"/>
                          <a:cs typeface="Arial" panose="020B0604020202020204" pitchFamily="34" charset="0"/>
                        </a:rPr>
                        <a:t>5% of Glencore’s</a:t>
                      </a:r>
                      <a:r>
                        <a:rPr lang="en-US" sz="900" b="0" i="0" u="none" strike="noStrike" baseline="30000" dirty="0">
                          <a:solidFill>
                            <a:srgbClr val="000000"/>
                          </a:solidFill>
                          <a:effectLst/>
                          <a:latin typeface="Arial" panose="020B0604020202020204" pitchFamily="34" charset="0"/>
                          <a:cs typeface="Arial" panose="020B0604020202020204" pitchFamily="34" charset="0"/>
                        </a:rPr>
                        <a:t>1</a:t>
                      </a:r>
                      <a:r>
                        <a:rPr lang="en-US" sz="900" b="0" i="0" u="none" strike="noStrike" baseline="0" dirty="0">
                          <a:solidFill>
                            <a:srgbClr val="000000"/>
                          </a:solidFill>
                          <a:effectLst/>
                          <a:latin typeface="Arial" panose="020B0604020202020204" pitchFamily="34" charset="0"/>
                          <a:cs typeface="Arial" panose="020B0604020202020204" pitchFamily="34" charset="0"/>
                        </a:rPr>
                        <a:t> </a:t>
                      </a:r>
                      <a:r>
                        <a:rPr lang="en-US" sz="900" b="0" i="0" u="none" strike="noStrike" dirty="0">
                          <a:solidFill>
                            <a:srgbClr val="000000"/>
                          </a:solidFill>
                          <a:effectLst/>
                          <a:latin typeface="Arial" panose="020B0604020202020204" pitchFamily="34" charset="0"/>
                          <a:cs typeface="Arial" panose="020B0604020202020204" pitchFamily="34" charset="0"/>
                        </a:rPr>
                        <a:t>BC coal assets</a:t>
                      </a:r>
                      <a:endParaRPr lang="en-US" sz="900" b="0" i="0" u="none" strike="noStrike" baseline="30000" dirty="0">
                        <a:solidFill>
                          <a:srgbClr val="000000"/>
                        </a:solidFill>
                        <a:effectLst/>
                        <a:latin typeface="Arial" panose="020B0604020202020204" pitchFamily="34" charset="0"/>
                        <a:cs typeface="Arial" panose="020B0604020202020204" pitchFamily="34" charset="0"/>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l" fontAlgn="b"/>
                      <a:r>
                        <a:rPr lang="en-CA" sz="900" b="0" i="0" u="none" strike="noStrike" dirty="0">
                          <a:solidFill>
                            <a:srgbClr val="000000"/>
                          </a:solidFill>
                          <a:effectLst/>
                          <a:latin typeface="Arial" panose="020B0604020202020204" pitchFamily="34" charset="0"/>
                          <a:cs typeface="Arial" panose="020B0604020202020204" pitchFamily="34" charset="0"/>
                        </a:rPr>
                        <a:t>US$</a:t>
                      </a:r>
                      <a:r>
                        <a:rPr lang="en-US" sz="900" b="0" i="0" u="none" strike="noStrike" dirty="0">
                          <a:solidFill>
                            <a:srgbClr val="000000"/>
                          </a:solidFill>
                          <a:effectLst/>
                          <a:latin typeface="Arial" panose="020B0604020202020204" pitchFamily="34" charset="0"/>
                          <a:cs typeface="Arial" panose="020B0604020202020204" pitchFamily="34" charset="0"/>
                        </a:rPr>
                        <a:t>435 M</a:t>
                      </a: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2012834155"/>
                  </a:ext>
                </a:extLst>
              </a:tr>
              <a:tr h="273217">
                <a:tc>
                  <a:txBody>
                    <a:bodyPr/>
                    <a:lstStyle/>
                    <a:p>
                      <a:pPr algn="l" fontAlgn="b"/>
                      <a:r>
                        <a:rPr lang="en-US" sz="900" b="0" i="0" u="none" strike="noStrike" dirty="0" err="1">
                          <a:solidFill>
                            <a:srgbClr val="000000"/>
                          </a:solidFill>
                          <a:effectLst/>
                          <a:latin typeface="Arial" panose="020B0604020202020204" pitchFamily="34" charset="0"/>
                          <a:cs typeface="Arial" panose="020B0604020202020204" pitchFamily="34" charset="0"/>
                        </a:rPr>
                        <a:t>SonicField</a:t>
                      </a:r>
                      <a:r>
                        <a:rPr lang="en-US" sz="900" b="0" i="0" u="none" strike="noStrike" dirty="0">
                          <a:solidFill>
                            <a:srgbClr val="000000"/>
                          </a:solidFill>
                          <a:effectLst/>
                          <a:latin typeface="Arial" panose="020B0604020202020204" pitchFamily="34" charset="0"/>
                          <a:cs typeface="Arial" panose="020B0604020202020204" pitchFamily="34" charset="0"/>
                        </a:rPr>
                        <a:t> (CST Coal)</a:t>
                      </a: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l" fontAlgn="b"/>
                      <a:r>
                        <a:rPr lang="en-US" sz="900" b="0" i="0" u="none" strike="noStrike" dirty="0" err="1">
                          <a:solidFill>
                            <a:srgbClr val="000000"/>
                          </a:solidFill>
                          <a:effectLst/>
                          <a:latin typeface="Arial" panose="020B0604020202020204" pitchFamily="34" charset="0"/>
                          <a:cs typeface="Arial" panose="020B0604020202020204" pitchFamily="34" charset="0"/>
                        </a:rPr>
                        <a:t>Winsway</a:t>
                      </a:r>
                      <a:r>
                        <a:rPr lang="en-US" sz="900" b="0" i="0" u="none" strike="noStrike" dirty="0">
                          <a:solidFill>
                            <a:srgbClr val="000000"/>
                          </a:solidFill>
                          <a:effectLst/>
                          <a:latin typeface="Arial" panose="020B0604020202020204" pitchFamily="34" charset="0"/>
                          <a:cs typeface="Arial" panose="020B0604020202020204" pitchFamily="34" charset="0"/>
                        </a:rPr>
                        <a:t> / Marubeni</a:t>
                      </a: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US$475 M</a:t>
                      </a: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181968927"/>
                  </a:ext>
                </a:extLst>
              </a:tr>
              <a:tr h="188561">
                <a:tc>
                  <a:txBody>
                    <a:bodyPr/>
                    <a:lstStyle/>
                    <a:p>
                      <a:pPr algn="l" fontAlgn="b"/>
                      <a:r>
                        <a:rPr lang="en-CA" sz="900" b="0" i="0" u="none" strike="noStrike" dirty="0">
                          <a:solidFill>
                            <a:srgbClr val="000000"/>
                          </a:solidFill>
                          <a:effectLst/>
                          <a:latin typeface="Arial" panose="020B0604020202020204" pitchFamily="34" charset="0"/>
                          <a:cs typeface="Arial" panose="020B0604020202020204" pitchFamily="34" charset="0"/>
                        </a:rPr>
                        <a:t>C</a:t>
                      </a:r>
                      <a:r>
                        <a:rPr lang="en-US" sz="900" b="0" i="0" u="none" strike="noStrike" dirty="0" err="1">
                          <a:solidFill>
                            <a:srgbClr val="000000"/>
                          </a:solidFill>
                          <a:effectLst/>
                          <a:latin typeface="Arial" panose="020B0604020202020204" pitchFamily="34" charset="0"/>
                          <a:cs typeface="Arial" panose="020B0604020202020204" pitchFamily="34" charset="0"/>
                        </a:rPr>
                        <a:t>onuma</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Arial" panose="020B0604020202020204" pitchFamily="34" charset="0"/>
                          <a:cs typeface="Arial" panose="020B0604020202020204" pitchFamily="34" charset="0"/>
                        </a:rPr>
                        <a:t>Quintette (Teck)</a:t>
                      </a: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~US120 M + ongoing 25% NP Royalty Interest</a:t>
                      </a: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1483160712"/>
                  </a:ext>
                </a:extLst>
              </a:tr>
              <a:tr h="273217">
                <a:tc>
                  <a:txBody>
                    <a:bodyPr/>
                    <a:lstStyle/>
                    <a:p>
                      <a:pPr algn="l" fontAlgn="b"/>
                      <a:r>
                        <a:rPr lang="en-US" sz="900" u="none" strike="noStrike" dirty="0">
                          <a:effectLst/>
                          <a:latin typeface="Arial" panose="020B0604020202020204" pitchFamily="34" charset="0"/>
                          <a:cs typeface="Arial" panose="020B0604020202020204" pitchFamily="34" charset="0"/>
                        </a:rPr>
                        <a:t>Hancock Prospecting</a:t>
                      </a:r>
                      <a:endParaRPr lang="en-US" sz="900" b="0" i="0" u="none" strike="noStrike" baseline="30000" dirty="0">
                        <a:solidFill>
                          <a:srgbClr val="000000"/>
                        </a:solidFill>
                        <a:effectLst/>
                        <a:latin typeface="Arial" panose="020B0604020202020204" pitchFamily="34" charset="0"/>
                        <a:cs typeface="Arial" panose="020B0604020202020204" pitchFamily="34" charset="0"/>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l" fontAlgn="b"/>
                      <a:r>
                        <a:rPr lang="en-CA" sz="900" b="0" i="0" u="none" strike="noStrike">
                          <a:solidFill>
                            <a:srgbClr val="000000"/>
                          </a:solidFill>
                          <a:effectLst/>
                          <a:latin typeface="Arial" panose="020B0604020202020204" pitchFamily="34" charset="0"/>
                          <a:cs typeface="Arial" panose="020B0604020202020204" pitchFamily="34" charset="0"/>
                        </a:rPr>
                        <a:t>R</a:t>
                      </a:r>
                      <a:r>
                        <a:rPr lang="en-US" sz="900" b="0" i="0" u="none" strike="noStrike">
                          <a:solidFill>
                            <a:srgbClr val="000000"/>
                          </a:solidFill>
                          <a:effectLst/>
                          <a:latin typeface="Arial" panose="020B0604020202020204" pitchFamily="34" charset="0"/>
                          <a:cs typeface="Arial" panose="020B0604020202020204" pitchFamily="34" charset="0"/>
                        </a:rPr>
                        <a:t>iversdale Resources</a:t>
                      </a: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l" fontAlgn="b"/>
                      <a:r>
                        <a:rPr lang="en-US" sz="900" u="none" strike="noStrike" dirty="0">
                          <a:effectLst/>
                          <a:latin typeface="Arial" panose="020B0604020202020204" pitchFamily="34" charset="0"/>
                          <a:cs typeface="Arial" panose="020B0604020202020204" pitchFamily="34" charset="0"/>
                        </a:rPr>
                        <a:t>AUS$737 M</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10009"/>
                  </a:ext>
                </a:extLst>
              </a:tr>
              <a:tr h="273217">
                <a:tc>
                  <a:txBody>
                    <a:bodyPr/>
                    <a:lstStyle/>
                    <a:p>
                      <a:pPr algn="l" fontAlgn="b"/>
                      <a:r>
                        <a:rPr lang="en-US" sz="900" u="none" strike="noStrike" dirty="0">
                          <a:effectLst/>
                          <a:latin typeface="Arial" panose="020B0604020202020204" pitchFamily="34" charset="0"/>
                          <a:cs typeface="Arial" panose="020B0604020202020204" pitchFamily="34" charset="0"/>
                        </a:rPr>
                        <a:t>Glencore</a:t>
                      </a:r>
                      <a:endParaRPr lang="en-US" sz="900" b="0" i="0" u="none" strike="noStrike" baseline="30000" dirty="0">
                        <a:solidFill>
                          <a:srgbClr val="000000"/>
                        </a:solidFill>
                        <a:effectLst/>
                        <a:latin typeface="Arial" panose="020B0604020202020204" pitchFamily="34" charset="0"/>
                        <a:cs typeface="Arial" panose="020B0604020202020204" pitchFamily="34" charset="0"/>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l" fontAlgn="b"/>
                      <a:r>
                        <a:rPr lang="en-CA" sz="900" b="0" i="0" u="none" strike="noStrike" dirty="0">
                          <a:solidFill>
                            <a:srgbClr val="000000"/>
                          </a:solidFill>
                          <a:effectLst/>
                          <a:latin typeface="Arial" panose="020B0604020202020204" pitchFamily="34" charset="0"/>
                          <a:cs typeface="Arial" panose="020B0604020202020204" pitchFamily="34" charset="0"/>
                        </a:rPr>
                        <a:t>Teck Coal’s BC coal assets</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l" fontAlgn="b"/>
                      <a:r>
                        <a:rPr lang="en-CA" sz="900" b="0" i="0" u="none" strike="noStrike" dirty="0">
                          <a:solidFill>
                            <a:srgbClr val="000000"/>
                          </a:solidFill>
                          <a:effectLst/>
                          <a:latin typeface="Arial" panose="020B0604020202020204" pitchFamily="34" charset="0"/>
                          <a:cs typeface="Arial" panose="020B0604020202020204" pitchFamily="34" charset="0"/>
                        </a:rPr>
                        <a:t>US$9.0B</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397142736"/>
                  </a:ext>
                </a:extLst>
              </a:tr>
            </a:tbl>
          </a:graphicData>
        </a:graphic>
      </p:graphicFrame>
      <p:sp>
        <p:nvSpPr>
          <p:cNvPr id="5" name="TextBox 4">
            <a:extLst>
              <a:ext uri="{FF2B5EF4-FFF2-40B4-BE49-F238E27FC236}">
                <a16:creationId xmlns:a16="http://schemas.microsoft.com/office/drawing/2014/main" id="{C32DE8C1-A25F-782F-8426-BF8B429AB004}"/>
              </a:ext>
            </a:extLst>
          </p:cNvPr>
          <p:cNvSpPr txBox="1"/>
          <p:nvPr/>
        </p:nvSpPr>
        <p:spPr>
          <a:xfrm>
            <a:off x="1716722" y="1714053"/>
            <a:ext cx="1512000" cy="216000"/>
          </a:xfrm>
          <a:prstGeom prst="rect">
            <a:avLst/>
          </a:prstGeom>
          <a:noFill/>
        </p:spPr>
        <p:txBody>
          <a:bodyPr wrap="square">
            <a:spAutoFit/>
          </a:bodyPr>
          <a:lstStyle/>
          <a:p>
            <a:r>
              <a:rPr lang="en-US" sz="800" dirty="0"/>
              <a:t>10-Year Average = 28.4 Mt/y</a:t>
            </a:r>
          </a:p>
        </p:txBody>
      </p:sp>
    </p:spTree>
    <p:custDataLst>
      <p:tags r:id="rId1"/>
    </p:custDataLst>
    <p:extLst>
      <p:ext uri="{BB962C8B-B14F-4D97-AF65-F5344CB8AC3E}">
        <p14:creationId xmlns:p14="http://schemas.microsoft.com/office/powerpoint/2010/main" val="32477118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32" name="Group 268"/>
          <p:cNvGraphicFramePr>
            <a:graphicFrameLocks noGrp="1"/>
          </p:cNvGraphicFramePr>
          <p:nvPr/>
        </p:nvGraphicFramePr>
        <p:xfrm>
          <a:off x="313765" y="1607549"/>
          <a:ext cx="9430870" cy="5557753"/>
        </p:xfrm>
        <a:graphic>
          <a:graphicData uri="http://schemas.openxmlformats.org/drawingml/2006/table">
            <a:tbl>
              <a:tblPr>
                <a:effectLst/>
              </a:tblPr>
              <a:tblGrid>
                <a:gridCol w="1869977">
                  <a:extLst>
                    <a:ext uri="{9D8B030D-6E8A-4147-A177-3AD203B41FA5}">
                      <a16:colId xmlns:a16="http://schemas.microsoft.com/office/drawing/2014/main" val="20000"/>
                    </a:ext>
                  </a:extLst>
                </a:gridCol>
                <a:gridCol w="7560893">
                  <a:extLst>
                    <a:ext uri="{9D8B030D-6E8A-4147-A177-3AD203B41FA5}">
                      <a16:colId xmlns:a16="http://schemas.microsoft.com/office/drawing/2014/main" val="20001"/>
                    </a:ext>
                  </a:extLst>
                </a:gridCol>
              </a:tblGrid>
              <a:tr h="995802">
                <a:tc>
                  <a:txBody>
                    <a:bodyPr/>
                    <a:lstStyle/>
                    <a:p>
                      <a:pPr marL="88900" marR="0" lvl="1" indent="0" algn="l" defTabSz="914400" rtl="0" eaLnBrk="1" fontAlgn="base" latinLnBrk="0" hangingPunct="1">
                        <a:lnSpc>
                          <a:spcPct val="100000"/>
                        </a:lnSpc>
                        <a:spcBef>
                          <a:spcPct val="10000"/>
                        </a:spcBef>
                        <a:spcAft>
                          <a:spcPct val="0"/>
                        </a:spcAft>
                        <a:buClrTx/>
                        <a:buSzPct val="120000"/>
                        <a:buFontTx/>
                        <a:buNone/>
                        <a:tabLst/>
                      </a:pPr>
                      <a:r>
                        <a:rPr kumimoji="0" lang="en-US" sz="1100" b="1" i="0" u="none" strike="noStrike" cap="none" normalizeH="0" baseline="0" dirty="0">
                          <a:ln>
                            <a:noFill/>
                          </a:ln>
                          <a:solidFill>
                            <a:schemeClr val="tx1"/>
                          </a:solidFill>
                          <a:effectLst/>
                          <a:latin typeface="Arial" pitchFamily="34" charset="0"/>
                          <a:ea typeface="ＭＳ Ｐゴシック"/>
                          <a:cs typeface="Arial" pitchFamily="34" charset="0"/>
                        </a:rPr>
                        <a:t>David Austin</a:t>
                      </a:r>
                    </a:p>
                    <a:p>
                      <a:pPr marL="88900" marR="0" lvl="1" indent="0" algn="l" defTabSz="914400" rtl="0" eaLnBrk="1" fontAlgn="base" latinLnBrk="0" hangingPunct="1">
                        <a:lnSpc>
                          <a:spcPct val="100000"/>
                        </a:lnSpc>
                        <a:spcBef>
                          <a:spcPct val="10000"/>
                        </a:spcBef>
                        <a:spcAft>
                          <a:spcPct val="0"/>
                        </a:spcAft>
                        <a:buClrTx/>
                        <a:buSzPct val="120000"/>
                        <a:buFontTx/>
                        <a:buNone/>
                        <a:tabLst/>
                      </a:pPr>
                      <a:r>
                        <a:rPr kumimoji="0" lang="en-US" sz="1050" b="0" i="1" u="none" strike="noStrike" cap="none" normalizeH="0" baseline="0" dirty="0">
                          <a:ln>
                            <a:noFill/>
                          </a:ln>
                          <a:solidFill>
                            <a:schemeClr val="tx1"/>
                          </a:solidFill>
                          <a:effectLst/>
                          <a:latin typeface="Arial" pitchFamily="34" charset="0"/>
                          <a:ea typeface="ＭＳ Ｐゴシック"/>
                          <a:cs typeface="Arial" pitchFamily="34" charset="0"/>
                        </a:rPr>
                        <a:t>Chairman, President &amp; CEO</a:t>
                      </a:r>
                    </a:p>
                  </a:txBody>
                  <a:tcPr marL="0" marR="0" marT="0" marB="0" anchor="ctr" horzOverflow="overflow">
                    <a:lnL>
                      <a:noFill/>
                    </a:lnL>
                    <a:lnR>
                      <a:noFill/>
                    </a:lnR>
                    <a:lnT w="6350" cap="flat" cmpd="sng" algn="ctr">
                      <a:solidFill>
                        <a:schemeClr val="tx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9388" marR="0" lvl="0" indent="-179388" algn="l" defTabSz="914400" rtl="0" eaLnBrk="1" fontAlgn="base" latinLnBrk="0" hangingPunct="1">
                        <a:lnSpc>
                          <a:spcPct val="100000"/>
                        </a:lnSpc>
                        <a:spcBef>
                          <a:spcPct val="10000"/>
                        </a:spcBef>
                        <a:spcAft>
                          <a:spcPct val="0"/>
                        </a:spcAft>
                        <a:buClr>
                          <a:srgbClr val="424242"/>
                        </a:buClr>
                        <a:buSzPct val="100000"/>
                        <a:buFont typeface="Franklin Gothic Medium" pitchFamily="34" charset="0"/>
                        <a:buChar char="●"/>
                        <a:tabLst/>
                      </a:pPr>
                      <a:r>
                        <a:rPr kumimoji="0" lang="en-US" sz="1100" b="0" i="0" u="none" strike="noStrike" kern="1200" cap="none" normalizeH="0" baseline="0" dirty="0">
                          <a:ln>
                            <a:noFill/>
                          </a:ln>
                          <a:solidFill>
                            <a:schemeClr val="tx1"/>
                          </a:solidFill>
                          <a:effectLst/>
                          <a:latin typeface="Arial" pitchFamily="34" charset="0"/>
                          <a:ea typeface="ＭＳ Ｐゴシック"/>
                          <a:cs typeface="Arial" pitchFamily="34" charset="0"/>
                        </a:rPr>
                        <a:t>Co-founder of Colonial Coal Corp., Western Coal Corp. (WCC),  and Northern Energy &amp; Mining Inc. (NEMI) </a:t>
                      </a:r>
                    </a:p>
                    <a:p>
                      <a:pPr marL="179388" marR="0" lvl="0" indent="-179388" algn="l" defTabSz="914400" rtl="0" eaLnBrk="1" fontAlgn="base" latinLnBrk="0" hangingPunct="1">
                        <a:lnSpc>
                          <a:spcPct val="100000"/>
                        </a:lnSpc>
                        <a:spcBef>
                          <a:spcPct val="10000"/>
                        </a:spcBef>
                        <a:spcAft>
                          <a:spcPct val="0"/>
                        </a:spcAft>
                        <a:buClr>
                          <a:srgbClr val="424242"/>
                        </a:buClr>
                        <a:buSzPct val="100000"/>
                        <a:buFont typeface="Franklin Gothic Medium" pitchFamily="34" charset="0"/>
                        <a:buChar char="●"/>
                        <a:tabLst/>
                      </a:pPr>
                      <a:r>
                        <a:rPr kumimoji="0" lang="en-US" sz="1100" b="0" i="0" u="none" strike="noStrike" kern="1200" cap="none" normalizeH="0" baseline="0" dirty="0">
                          <a:ln>
                            <a:noFill/>
                          </a:ln>
                          <a:solidFill>
                            <a:schemeClr val="tx1"/>
                          </a:solidFill>
                          <a:effectLst/>
                          <a:latin typeface="Arial" pitchFamily="34" charset="0"/>
                          <a:ea typeface="ＭＳ Ｐゴシック"/>
                          <a:cs typeface="Arial" pitchFamily="34" charset="0"/>
                        </a:rPr>
                        <a:t>One of the three founders credited for the success on the production of WCC projects </a:t>
                      </a:r>
                    </a:p>
                    <a:p>
                      <a:pPr marL="271463" marR="0" lvl="0" indent="-271463" algn="l" defTabSz="914400" rtl="0" eaLnBrk="1" fontAlgn="base" latinLnBrk="0" hangingPunct="1">
                        <a:lnSpc>
                          <a:spcPct val="100000"/>
                        </a:lnSpc>
                        <a:spcBef>
                          <a:spcPct val="10000"/>
                        </a:spcBef>
                        <a:spcAft>
                          <a:spcPct val="0"/>
                        </a:spcAft>
                        <a:buClr>
                          <a:srgbClr val="424242"/>
                        </a:buClr>
                        <a:buSzPct val="100000"/>
                        <a:buFont typeface="Franklin Gothic Medium" pitchFamily="34" charset="0"/>
                        <a:buNone/>
                        <a:tabLst/>
                      </a:pPr>
                      <a:r>
                        <a:rPr kumimoji="0" lang="en-US" sz="1100" b="0" i="0" u="none" strike="noStrike" kern="1200" cap="none" normalizeH="0" baseline="0" dirty="0">
                          <a:ln>
                            <a:noFill/>
                          </a:ln>
                          <a:solidFill>
                            <a:schemeClr val="tx1"/>
                          </a:solidFill>
                          <a:effectLst/>
                          <a:latin typeface="Arial" pitchFamily="34" charset="0"/>
                          <a:ea typeface="ＭＳ Ｐゴシック"/>
                          <a:cs typeface="Arial" pitchFamily="34" charset="0"/>
                        </a:rPr>
                        <a:t>      (WCC was sold CAD$3.3 billion to Walter Energy in 2010)</a:t>
                      </a:r>
                    </a:p>
                    <a:p>
                      <a:pPr marL="179388" marR="0" lvl="0" indent="-179388" algn="l" defTabSz="914400" rtl="0" eaLnBrk="1" fontAlgn="base" latinLnBrk="0" hangingPunct="1">
                        <a:lnSpc>
                          <a:spcPct val="100000"/>
                        </a:lnSpc>
                        <a:spcBef>
                          <a:spcPct val="10000"/>
                        </a:spcBef>
                        <a:spcAft>
                          <a:spcPct val="0"/>
                        </a:spcAft>
                        <a:buClr>
                          <a:srgbClr val="424242"/>
                        </a:buClr>
                        <a:buSzPct val="100000"/>
                        <a:buFont typeface="Franklin Gothic Medium" pitchFamily="34" charset="0"/>
                        <a:buChar char="●"/>
                        <a:tabLst/>
                      </a:pPr>
                      <a:r>
                        <a:rPr kumimoji="0" lang="en-US" sz="1100" b="0" i="0" u="none" strike="noStrike" kern="1200" cap="none" normalizeH="0" baseline="0" dirty="0">
                          <a:ln>
                            <a:noFill/>
                          </a:ln>
                          <a:solidFill>
                            <a:schemeClr val="tx1"/>
                          </a:solidFill>
                          <a:effectLst/>
                          <a:latin typeface="Arial" pitchFamily="34" charset="0"/>
                          <a:ea typeface="ＭＳ Ｐゴシック"/>
                          <a:cs typeface="Arial" pitchFamily="34" charset="0"/>
                        </a:rPr>
                        <a:t>Credited for the  success on the exploration/development and sale of NEMI to Anglo (for +CAD$400mm)</a:t>
                      </a:r>
                    </a:p>
                  </a:txBody>
                  <a:tcPr marL="0" marR="0" marT="0" marB="0" anchor="ctr" horzOverflow="overflow">
                    <a:lnL>
                      <a:noFill/>
                    </a:lnL>
                    <a:lnR>
                      <a:noFill/>
                    </a:lnR>
                    <a:lnT w="6350" cap="flat" cmpd="sng" algn="ctr">
                      <a:solidFill>
                        <a:schemeClr val="tx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822339">
                <a:tc>
                  <a:txBody>
                    <a:bodyPr/>
                    <a:lstStyle/>
                    <a:p>
                      <a:pPr marL="88900" marR="0" lvl="1" indent="0" algn="l" defTabSz="914400" rtl="0" eaLnBrk="1" fontAlgn="base" latinLnBrk="0" hangingPunct="1">
                        <a:lnSpc>
                          <a:spcPct val="100000"/>
                        </a:lnSpc>
                        <a:spcBef>
                          <a:spcPct val="10000"/>
                        </a:spcBef>
                        <a:spcAft>
                          <a:spcPct val="0"/>
                        </a:spcAft>
                        <a:buClrTx/>
                        <a:buSzPct val="120000"/>
                        <a:buFontTx/>
                        <a:buNone/>
                        <a:tabLst/>
                      </a:pPr>
                      <a:r>
                        <a:rPr kumimoji="0" lang="en-US" sz="1100" b="1" i="0" u="none" strike="noStrike" cap="none" normalizeH="0" baseline="0" dirty="0" err="1">
                          <a:ln>
                            <a:noFill/>
                          </a:ln>
                          <a:solidFill>
                            <a:schemeClr val="tx1"/>
                          </a:solidFill>
                          <a:effectLst/>
                          <a:latin typeface="Arial" pitchFamily="34" charset="0"/>
                          <a:ea typeface="ＭＳ Ｐゴシック"/>
                          <a:cs typeface="Arial" pitchFamily="34" charset="0"/>
                        </a:rPr>
                        <a:t>Ke</a:t>
                      </a:r>
                      <a:r>
                        <a:rPr kumimoji="0" lang="en-US" sz="1100" b="1" i="0" u="none" strike="noStrike" cap="none" normalizeH="0" baseline="0" dirty="0">
                          <a:ln>
                            <a:noFill/>
                          </a:ln>
                          <a:solidFill>
                            <a:schemeClr val="tx1"/>
                          </a:solidFill>
                          <a:effectLst/>
                          <a:latin typeface="Arial" pitchFamily="34" charset="0"/>
                          <a:ea typeface="ＭＳ Ｐゴシック"/>
                          <a:cs typeface="Arial" pitchFamily="34" charset="0"/>
                        </a:rPr>
                        <a:t> Feng (Andrea) Yuan</a:t>
                      </a:r>
                    </a:p>
                    <a:p>
                      <a:pPr marL="88900" marR="0" lvl="1" indent="0" algn="l" defTabSz="914400" rtl="0" eaLnBrk="1" fontAlgn="base" latinLnBrk="0" hangingPunct="1">
                        <a:lnSpc>
                          <a:spcPct val="100000"/>
                        </a:lnSpc>
                        <a:spcBef>
                          <a:spcPct val="10000"/>
                        </a:spcBef>
                        <a:spcAft>
                          <a:spcPct val="0"/>
                        </a:spcAft>
                        <a:buClrTx/>
                        <a:buSzPct val="120000"/>
                        <a:buFontTx/>
                        <a:buNone/>
                        <a:tabLst/>
                      </a:pPr>
                      <a:r>
                        <a:rPr kumimoji="0" lang="en-US" sz="1050" b="0" i="1" u="none" strike="noStrike" cap="none" normalizeH="0" baseline="0" dirty="0">
                          <a:ln>
                            <a:noFill/>
                          </a:ln>
                          <a:solidFill>
                            <a:schemeClr val="tx1"/>
                          </a:solidFill>
                          <a:effectLst/>
                          <a:latin typeface="Arial" pitchFamily="34" charset="0"/>
                          <a:ea typeface="ＭＳ Ｐゴシック"/>
                          <a:cs typeface="Arial" pitchFamily="34" charset="0"/>
                        </a:rPr>
                        <a:t>CFO</a:t>
                      </a:r>
                      <a:endParaRPr kumimoji="0" lang="en-US" sz="1100" b="0" i="1" u="none" strike="noStrike" cap="none" normalizeH="0" baseline="0" dirty="0">
                        <a:ln>
                          <a:noFill/>
                        </a:ln>
                        <a:solidFill>
                          <a:schemeClr val="tx1"/>
                        </a:solidFill>
                        <a:effectLst/>
                        <a:latin typeface="Arial" pitchFamily="34" charset="0"/>
                        <a:ea typeface="ＭＳ Ｐゴシック"/>
                        <a:cs typeface="Arial" pitchFamily="34" charset="0"/>
                      </a:endParaRPr>
                    </a:p>
                  </a:txBody>
                  <a:tcPr marL="0" marR="0" marT="0" marB="0" anchor="ctr" horzOverflow="overflow">
                    <a:lnL>
                      <a:noFill/>
                    </a:lnL>
                    <a:lnR>
                      <a:noFill/>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noFill/>
                  </a:tcPr>
                </a:tc>
                <a:tc>
                  <a:txBody>
                    <a:bodyPr/>
                    <a:lstStyle/>
                    <a:p>
                      <a:pPr marL="179388" marR="0" lvl="0" indent="-179388" algn="l" defTabSz="914400" rtl="0" eaLnBrk="1" fontAlgn="base" latinLnBrk="0" hangingPunct="1">
                        <a:lnSpc>
                          <a:spcPct val="100000"/>
                        </a:lnSpc>
                        <a:spcBef>
                          <a:spcPct val="10000"/>
                        </a:spcBef>
                        <a:spcAft>
                          <a:spcPct val="0"/>
                        </a:spcAft>
                        <a:buClr>
                          <a:srgbClr val="424242"/>
                        </a:buClr>
                        <a:buSzPct val="100000"/>
                        <a:buFont typeface="Franklin Gothic Medium" pitchFamily="34" charset="0"/>
                        <a:buChar char="●"/>
                        <a:tabLst/>
                      </a:pPr>
                      <a:r>
                        <a:rPr kumimoji="0" lang="en-CA" sz="1100" b="0" i="0" u="none" strike="noStrike" kern="1200" cap="none" normalizeH="0" baseline="0" dirty="0">
                          <a:ln>
                            <a:noFill/>
                          </a:ln>
                          <a:solidFill>
                            <a:schemeClr val="tx1"/>
                          </a:solidFill>
                          <a:effectLst/>
                          <a:latin typeface="Arial" pitchFamily="34" charset="0"/>
                          <a:ea typeface="ＭＳ Ｐゴシック"/>
                          <a:cs typeface="Arial" pitchFamily="34" charset="0"/>
                        </a:rPr>
                        <a:t>Chartered Professional Accountant (CPA) and Certified General Accountant (CGA)  Canada since 2005</a:t>
                      </a:r>
                    </a:p>
                    <a:p>
                      <a:pPr marL="179388" marR="0" lvl="0" indent="-179388" algn="l" defTabSz="914400" rtl="0" eaLnBrk="1" fontAlgn="base" latinLnBrk="0" hangingPunct="1">
                        <a:lnSpc>
                          <a:spcPct val="100000"/>
                        </a:lnSpc>
                        <a:spcBef>
                          <a:spcPct val="10000"/>
                        </a:spcBef>
                        <a:spcAft>
                          <a:spcPct val="0"/>
                        </a:spcAft>
                        <a:buClr>
                          <a:srgbClr val="424242"/>
                        </a:buClr>
                        <a:buSzPct val="100000"/>
                        <a:buFont typeface="Franklin Gothic Medium" pitchFamily="34" charset="0"/>
                        <a:buChar char="●"/>
                        <a:tabLst/>
                      </a:pPr>
                      <a:r>
                        <a:rPr kumimoji="0" lang="en-CA" sz="1100" b="0" i="0" u="none" strike="noStrike" kern="1200" cap="none" normalizeH="0" baseline="0" dirty="0">
                          <a:ln>
                            <a:noFill/>
                          </a:ln>
                          <a:solidFill>
                            <a:schemeClr val="tx1"/>
                          </a:solidFill>
                          <a:effectLst/>
                          <a:latin typeface="Arial" pitchFamily="34" charset="0"/>
                          <a:ea typeface="ＭＳ Ｐゴシック"/>
                          <a:cs typeface="Arial" pitchFamily="34" charset="0"/>
                        </a:rPr>
                        <a:t>Certified Public Accountant (New Hampshire, USA) since 2007</a:t>
                      </a:r>
                    </a:p>
                    <a:p>
                      <a:pPr marL="179388" marR="0" lvl="0" indent="-179388" algn="l" defTabSz="914400" rtl="0" eaLnBrk="1" fontAlgn="base" latinLnBrk="0" hangingPunct="1">
                        <a:lnSpc>
                          <a:spcPct val="100000"/>
                        </a:lnSpc>
                        <a:spcBef>
                          <a:spcPct val="10000"/>
                        </a:spcBef>
                        <a:spcAft>
                          <a:spcPct val="0"/>
                        </a:spcAft>
                        <a:buClr>
                          <a:srgbClr val="424242"/>
                        </a:buClr>
                        <a:buSzPct val="100000"/>
                        <a:buFont typeface="Franklin Gothic Medium" pitchFamily="34" charset="0"/>
                        <a:buChar char="●"/>
                        <a:tabLst/>
                      </a:pPr>
                      <a:r>
                        <a:rPr kumimoji="0" lang="en-CA" sz="1100" b="0" i="0" u="none" strike="noStrike" kern="1200" cap="none" normalizeH="0" baseline="0" dirty="0">
                          <a:ln>
                            <a:noFill/>
                          </a:ln>
                          <a:solidFill>
                            <a:schemeClr val="tx1"/>
                          </a:solidFill>
                          <a:effectLst/>
                          <a:latin typeface="Arial" pitchFamily="34" charset="0"/>
                          <a:ea typeface="ＭＳ Ｐゴシック"/>
                          <a:cs typeface="Arial" pitchFamily="34" charset="0"/>
                        </a:rPr>
                        <a:t>Bachelor of Economics – Shanghai University of Finance &amp; Economics</a:t>
                      </a:r>
                    </a:p>
                    <a:p>
                      <a:pPr marL="179388" marR="0" lvl="0" indent="-179388" algn="l" defTabSz="914400" rtl="0" eaLnBrk="1" fontAlgn="base" latinLnBrk="0" hangingPunct="1">
                        <a:lnSpc>
                          <a:spcPct val="100000"/>
                        </a:lnSpc>
                        <a:spcBef>
                          <a:spcPct val="10000"/>
                        </a:spcBef>
                        <a:spcAft>
                          <a:spcPct val="0"/>
                        </a:spcAft>
                        <a:buClr>
                          <a:srgbClr val="424242"/>
                        </a:buClr>
                        <a:buSzPct val="100000"/>
                        <a:buFont typeface="Franklin Gothic Medium" pitchFamily="34" charset="0"/>
                        <a:buChar char="●"/>
                        <a:tabLst/>
                      </a:pPr>
                      <a:r>
                        <a:rPr kumimoji="0" lang="en-CA" sz="1100" b="0" i="0" u="none" strike="noStrike" kern="1200" cap="none" normalizeH="0" baseline="0" dirty="0">
                          <a:ln>
                            <a:noFill/>
                          </a:ln>
                          <a:solidFill>
                            <a:schemeClr val="tx1"/>
                          </a:solidFill>
                          <a:effectLst/>
                          <a:latin typeface="Arial" pitchFamily="34" charset="0"/>
                          <a:ea typeface="ＭＳ Ｐゴシック"/>
                          <a:cs typeface="Arial" pitchFamily="34" charset="0"/>
                        </a:rPr>
                        <a:t>Over 10 years experience as CFO of junior public companies listed on the TSX-V, CSE, and with OTC companies </a:t>
                      </a:r>
                      <a:endParaRPr kumimoji="0" lang="en-CA" sz="1100" b="0" i="0" u="none" strike="sngStrike" kern="1200" cap="none" normalizeH="0" baseline="0" dirty="0">
                        <a:ln>
                          <a:noFill/>
                        </a:ln>
                        <a:solidFill>
                          <a:schemeClr val="tx1"/>
                        </a:solidFill>
                        <a:effectLst/>
                        <a:latin typeface="Arial" pitchFamily="34" charset="0"/>
                        <a:ea typeface="ＭＳ Ｐゴシック"/>
                        <a:cs typeface="Arial" pitchFamily="34" charset="0"/>
                      </a:endParaRPr>
                    </a:p>
                  </a:txBody>
                  <a:tcPr marL="0" marR="0" marT="0" marB="0" anchor="ctr" horzOverflow="overflow">
                    <a:lnL>
                      <a:noFill/>
                    </a:lnL>
                    <a:lnR>
                      <a:noFill/>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88126">
                <a:tc>
                  <a:txBody>
                    <a:bodyPr/>
                    <a:lstStyle/>
                    <a:p>
                      <a:pPr marL="88900" marR="0" lvl="1" indent="0" algn="l" defTabSz="914400" rtl="0" eaLnBrk="1" fontAlgn="base" latinLnBrk="0" hangingPunct="1">
                        <a:lnSpc>
                          <a:spcPct val="100000"/>
                        </a:lnSpc>
                        <a:spcBef>
                          <a:spcPct val="10000"/>
                        </a:spcBef>
                        <a:spcAft>
                          <a:spcPct val="0"/>
                        </a:spcAft>
                        <a:buClrTx/>
                        <a:buSzPct val="120000"/>
                        <a:buFontTx/>
                        <a:buNone/>
                        <a:tabLst/>
                      </a:pPr>
                      <a:r>
                        <a:rPr kumimoji="0" lang="en-US" sz="1100" b="1" i="0" u="none" strike="noStrike" cap="none" normalizeH="0" baseline="0">
                          <a:ln>
                            <a:noFill/>
                          </a:ln>
                          <a:solidFill>
                            <a:schemeClr val="tx1"/>
                          </a:solidFill>
                          <a:effectLst/>
                          <a:latin typeface="Arial" pitchFamily="34" charset="0"/>
                          <a:ea typeface="ＭＳ Ｐゴシック"/>
                          <a:cs typeface="Arial" pitchFamily="34" charset="0"/>
                        </a:rPr>
                        <a:t>John Perry</a:t>
                      </a:r>
                    </a:p>
                    <a:p>
                      <a:pPr marL="88900" marR="0" lvl="1" indent="0" algn="l" defTabSz="914400" rtl="0" eaLnBrk="1" fontAlgn="base" latinLnBrk="0" hangingPunct="1">
                        <a:lnSpc>
                          <a:spcPct val="100000"/>
                        </a:lnSpc>
                        <a:spcBef>
                          <a:spcPct val="10000"/>
                        </a:spcBef>
                        <a:spcAft>
                          <a:spcPct val="0"/>
                        </a:spcAft>
                        <a:buClrTx/>
                        <a:buSzPct val="120000"/>
                        <a:buFontTx/>
                        <a:buNone/>
                        <a:tabLst/>
                      </a:pPr>
                      <a:r>
                        <a:rPr kumimoji="0" lang="en-US" sz="1050" b="0" i="1" u="none" strike="noStrike" cap="none" normalizeH="0" baseline="0">
                          <a:ln>
                            <a:noFill/>
                          </a:ln>
                          <a:solidFill>
                            <a:schemeClr val="tx1"/>
                          </a:solidFill>
                          <a:effectLst/>
                          <a:latin typeface="Arial" pitchFamily="34" charset="0"/>
                          <a:ea typeface="ＭＳ Ｐゴシック"/>
                          <a:cs typeface="Arial" pitchFamily="34" charset="0"/>
                        </a:rPr>
                        <a:t>COO &amp; Director</a:t>
                      </a:r>
                      <a:endParaRPr kumimoji="0" lang="en-US" sz="1100" b="0" i="1" u="none" strike="noStrike" cap="none" normalizeH="0" baseline="0">
                        <a:ln>
                          <a:noFill/>
                        </a:ln>
                        <a:solidFill>
                          <a:schemeClr val="tx1"/>
                        </a:solidFill>
                        <a:effectLst/>
                        <a:latin typeface="Arial" pitchFamily="34" charset="0"/>
                        <a:ea typeface="ＭＳ Ｐゴシック"/>
                        <a:cs typeface="Arial" pitchFamily="34" charset="0"/>
                      </a:endParaRPr>
                    </a:p>
                  </a:txBody>
                  <a:tcPr marL="0" marR="0" marT="0" marB="0" anchor="ctr" horzOverflow="overflow">
                    <a:lnL>
                      <a:noFill/>
                    </a:lnL>
                    <a:lnR>
                      <a:noFill/>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9388" marR="0" lvl="0" indent="-179388" algn="l" defTabSz="914400" rtl="0" eaLnBrk="1" fontAlgn="base" latinLnBrk="0" hangingPunct="1">
                        <a:lnSpc>
                          <a:spcPct val="100000"/>
                        </a:lnSpc>
                        <a:spcBef>
                          <a:spcPct val="10000"/>
                        </a:spcBef>
                        <a:spcAft>
                          <a:spcPct val="0"/>
                        </a:spcAft>
                        <a:buClr>
                          <a:srgbClr val="424242"/>
                        </a:buClr>
                        <a:buSzPct val="100000"/>
                        <a:buFont typeface="Franklin Gothic Medium" pitchFamily="34" charset="0"/>
                        <a:buChar char="●"/>
                        <a:tabLst/>
                      </a:pPr>
                      <a:r>
                        <a:rPr kumimoji="0" lang="en-US" sz="1100" b="0" i="0" u="none" strike="noStrike" kern="1200" cap="none" normalizeH="0" baseline="0" dirty="0">
                          <a:ln>
                            <a:noFill/>
                          </a:ln>
                          <a:solidFill>
                            <a:schemeClr val="tx1"/>
                          </a:solidFill>
                          <a:effectLst/>
                          <a:latin typeface="Arial" pitchFamily="34" charset="0"/>
                          <a:ea typeface="ＭＳ Ｐゴシック"/>
                          <a:cs typeface="Arial" pitchFamily="34" charset="0"/>
                        </a:rPr>
                        <a:t>45 years as a professional geologist  in exploration and development of </a:t>
                      </a:r>
                      <a:r>
                        <a:rPr kumimoji="0" lang="en-CA" sz="1100" b="0" i="0" u="none" strike="noStrike" kern="1200" cap="none" normalizeH="0" baseline="0" dirty="0">
                          <a:ln>
                            <a:noFill/>
                          </a:ln>
                          <a:solidFill>
                            <a:schemeClr val="tx1"/>
                          </a:solidFill>
                          <a:effectLst/>
                          <a:latin typeface="Arial" pitchFamily="34" charset="0"/>
                          <a:ea typeface="ＭＳ Ｐゴシック"/>
                          <a:cs typeface="Arial" pitchFamily="34" charset="0"/>
                        </a:rPr>
                        <a:t>coal &amp; mineral projects (domestic and int’l.)</a:t>
                      </a:r>
                      <a:endParaRPr kumimoji="0" lang="en-US" sz="1100" b="0" i="0" u="none" strike="noStrike" kern="1200" cap="none" normalizeH="0" baseline="0" dirty="0">
                        <a:ln>
                          <a:noFill/>
                        </a:ln>
                        <a:solidFill>
                          <a:schemeClr val="tx1"/>
                        </a:solidFill>
                        <a:effectLst/>
                        <a:latin typeface="Arial" pitchFamily="34" charset="0"/>
                        <a:ea typeface="ＭＳ Ｐゴシック"/>
                        <a:cs typeface="Arial" pitchFamily="34" charset="0"/>
                      </a:endParaRPr>
                    </a:p>
                    <a:p>
                      <a:pPr marL="179388" marR="0" lvl="0" indent="-179388" algn="l" defTabSz="914400" rtl="0" eaLnBrk="1" fontAlgn="base" latinLnBrk="0" hangingPunct="1">
                        <a:lnSpc>
                          <a:spcPct val="100000"/>
                        </a:lnSpc>
                        <a:spcBef>
                          <a:spcPct val="10000"/>
                        </a:spcBef>
                        <a:spcAft>
                          <a:spcPct val="0"/>
                        </a:spcAft>
                        <a:buClr>
                          <a:srgbClr val="424242"/>
                        </a:buClr>
                        <a:buSzPct val="100000"/>
                        <a:buFont typeface="Franklin Gothic Medium" pitchFamily="34" charset="0"/>
                        <a:buChar char="●"/>
                        <a:tabLst/>
                        <a:defRPr/>
                      </a:pPr>
                      <a:r>
                        <a:rPr kumimoji="0" lang="en-CA" sz="1100" b="0" i="0" u="none" strike="noStrike" kern="1200" cap="none" normalizeH="0" baseline="0" dirty="0">
                          <a:ln>
                            <a:noFill/>
                          </a:ln>
                          <a:solidFill>
                            <a:schemeClr val="tx1"/>
                          </a:solidFill>
                          <a:effectLst/>
                          <a:latin typeface="Arial" pitchFamily="34" charset="0"/>
                          <a:ea typeface="ＭＳ Ｐゴシック"/>
                          <a:cs typeface="Arial" pitchFamily="34" charset="0"/>
                        </a:rPr>
                        <a:t>Occupied senior corporate &amp; exploration management roles for many </a:t>
                      </a:r>
                      <a:r>
                        <a:rPr kumimoji="0" lang="en-US" sz="1100" b="0" i="0" u="none" strike="noStrike" kern="1200" cap="none" normalizeH="0" baseline="0" dirty="0">
                          <a:ln>
                            <a:noFill/>
                          </a:ln>
                          <a:solidFill>
                            <a:schemeClr val="tx1"/>
                          </a:solidFill>
                          <a:effectLst/>
                          <a:latin typeface="Arial" pitchFamily="34" charset="0"/>
                          <a:ea typeface="ＭＳ Ｐゴシック"/>
                          <a:cs typeface="Arial" pitchFamily="34" charset="0"/>
                        </a:rPr>
                        <a:t>coal projects </a:t>
                      </a:r>
                      <a:r>
                        <a:rPr kumimoji="0" lang="en-CA" sz="1100" b="0" i="0" u="none" strike="noStrike" kern="1200" cap="none" normalizeH="0" baseline="0" dirty="0">
                          <a:ln>
                            <a:noFill/>
                          </a:ln>
                          <a:solidFill>
                            <a:schemeClr val="tx1"/>
                          </a:solidFill>
                          <a:effectLst/>
                          <a:latin typeface="Arial" pitchFamily="34" charset="0"/>
                          <a:ea typeface="ＭＳ Ｐゴシック"/>
                          <a:cs typeface="Arial" pitchFamily="34" charset="0"/>
                        </a:rPr>
                        <a:t>in northeast British Columbia</a:t>
                      </a:r>
                    </a:p>
                    <a:p>
                      <a:pPr marL="179388" marR="0" lvl="0" indent="-179388" algn="l" defTabSz="914400" rtl="0" eaLnBrk="1" fontAlgn="base" latinLnBrk="0" hangingPunct="1">
                        <a:lnSpc>
                          <a:spcPct val="100000"/>
                        </a:lnSpc>
                        <a:spcBef>
                          <a:spcPct val="10000"/>
                        </a:spcBef>
                        <a:spcAft>
                          <a:spcPct val="0"/>
                        </a:spcAft>
                        <a:buClr>
                          <a:srgbClr val="424242"/>
                        </a:buClr>
                        <a:buSzPct val="100000"/>
                        <a:buFont typeface="Franklin Gothic Medium" pitchFamily="34" charset="0"/>
                        <a:buChar char="●"/>
                        <a:tabLst/>
                      </a:pPr>
                      <a:r>
                        <a:rPr kumimoji="0" lang="en-CA" sz="1100" b="0" i="0" u="none" strike="noStrike" kern="1200" cap="none" normalizeH="0" baseline="0" dirty="0">
                          <a:ln>
                            <a:noFill/>
                          </a:ln>
                          <a:solidFill>
                            <a:schemeClr val="tx1"/>
                          </a:solidFill>
                          <a:effectLst/>
                          <a:latin typeface="Arial" pitchFamily="34" charset="0"/>
                          <a:ea typeface="ＭＳ Ｐゴシック"/>
                          <a:cs typeface="Arial" pitchFamily="34" charset="0"/>
                        </a:rPr>
                        <a:t>Former Director of Exploration  - Belcourt Saxon Coal Limited Partnership  2005-2008</a:t>
                      </a:r>
                    </a:p>
                    <a:p>
                      <a:pPr marL="179388" marR="0" lvl="0" indent="-179388" algn="l" defTabSz="914400" rtl="0" eaLnBrk="1" fontAlgn="base" latinLnBrk="0" hangingPunct="1">
                        <a:lnSpc>
                          <a:spcPct val="100000"/>
                        </a:lnSpc>
                        <a:spcBef>
                          <a:spcPct val="10000"/>
                        </a:spcBef>
                        <a:spcAft>
                          <a:spcPct val="0"/>
                        </a:spcAft>
                        <a:buClr>
                          <a:srgbClr val="424242"/>
                        </a:buClr>
                        <a:buSzPct val="100000"/>
                        <a:buFont typeface="Franklin Gothic Medium" pitchFamily="34" charset="0"/>
                        <a:buChar char="●"/>
                        <a:tabLst/>
                      </a:pPr>
                      <a:r>
                        <a:rPr kumimoji="0" lang="en-US" sz="1100" b="0" i="0" u="none" strike="noStrike" kern="1200" cap="none" normalizeH="0" baseline="0" dirty="0">
                          <a:ln>
                            <a:noFill/>
                          </a:ln>
                          <a:solidFill>
                            <a:schemeClr val="tx1"/>
                          </a:solidFill>
                          <a:effectLst/>
                          <a:latin typeface="Arial" pitchFamily="34" charset="0"/>
                          <a:ea typeface="ＭＳ Ｐゴシック"/>
                          <a:cs typeface="Arial" pitchFamily="34" charset="0"/>
                        </a:rPr>
                        <a:t>Former Manager of Exploration - Northern Energy and Mining Inc. (NEMI)   2004-2005</a:t>
                      </a:r>
                      <a:endParaRPr kumimoji="0" lang="en-CA" sz="1100" b="0" i="0" u="none" strike="noStrike" kern="1200" cap="none" normalizeH="0" baseline="0" dirty="0">
                        <a:ln>
                          <a:noFill/>
                        </a:ln>
                        <a:solidFill>
                          <a:schemeClr val="tx1"/>
                        </a:solidFill>
                        <a:effectLst/>
                        <a:latin typeface="Arial" pitchFamily="34" charset="0"/>
                        <a:ea typeface="ＭＳ Ｐゴシック"/>
                        <a:cs typeface="Arial" pitchFamily="34" charset="0"/>
                      </a:endParaRPr>
                    </a:p>
                  </a:txBody>
                  <a:tcPr marL="0" marR="0" marT="0" marB="0" anchor="ctr" horzOverflow="overflow">
                    <a:lnL>
                      <a:noFill/>
                    </a:lnL>
                    <a:lnR>
                      <a:noFill/>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1000462">
                <a:tc>
                  <a:txBody>
                    <a:bodyPr/>
                    <a:lstStyle/>
                    <a:p>
                      <a:pPr marL="88900" marR="0" lvl="1" indent="0" algn="l" defTabSz="914400" rtl="0" eaLnBrk="1" fontAlgn="base" latinLnBrk="0" hangingPunct="1">
                        <a:lnSpc>
                          <a:spcPct val="100000"/>
                        </a:lnSpc>
                        <a:spcBef>
                          <a:spcPct val="10000"/>
                        </a:spcBef>
                        <a:spcAft>
                          <a:spcPct val="0"/>
                        </a:spcAft>
                        <a:buClrTx/>
                        <a:buSzPct val="120000"/>
                        <a:buFontTx/>
                        <a:buNone/>
                        <a:tabLst/>
                      </a:pPr>
                      <a:r>
                        <a:rPr kumimoji="0" lang="en-US" sz="1100" b="1" i="0" u="none" strike="noStrike" kern="1200" cap="none" normalizeH="0" baseline="0" err="1">
                          <a:ln>
                            <a:noFill/>
                          </a:ln>
                          <a:solidFill>
                            <a:schemeClr val="tx1"/>
                          </a:solidFill>
                          <a:effectLst/>
                          <a:latin typeface="Arial" pitchFamily="34" charset="0"/>
                          <a:ea typeface="ＭＳ Ｐゴシック"/>
                          <a:cs typeface="Arial" pitchFamily="34" charset="0"/>
                        </a:rPr>
                        <a:t>Partha</a:t>
                      </a:r>
                      <a:r>
                        <a:rPr kumimoji="0" lang="en-US" sz="1100" b="1" i="0" u="none" strike="noStrike" kern="1200" cap="none" normalizeH="0" baseline="0">
                          <a:ln>
                            <a:noFill/>
                          </a:ln>
                          <a:solidFill>
                            <a:schemeClr val="tx1"/>
                          </a:solidFill>
                          <a:effectLst/>
                          <a:latin typeface="Arial" pitchFamily="34" charset="0"/>
                          <a:ea typeface="ＭＳ Ｐゴシック"/>
                          <a:cs typeface="Arial" pitchFamily="34" charset="0"/>
                        </a:rPr>
                        <a:t> S. Bhattacharyya</a:t>
                      </a:r>
                    </a:p>
                    <a:p>
                      <a:pPr marL="88900" marR="0" lvl="1" indent="0" algn="l" defTabSz="914400" rtl="0" eaLnBrk="1" fontAlgn="base" latinLnBrk="0" hangingPunct="1">
                        <a:lnSpc>
                          <a:spcPct val="100000"/>
                        </a:lnSpc>
                        <a:spcBef>
                          <a:spcPct val="10000"/>
                        </a:spcBef>
                        <a:spcAft>
                          <a:spcPct val="0"/>
                        </a:spcAft>
                        <a:buClrTx/>
                        <a:buSzPct val="120000"/>
                        <a:buFontTx/>
                        <a:buNone/>
                        <a:tabLst/>
                      </a:pPr>
                      <a:r>
                        <a:rPr kumimoji="0" lang="en-US" sz="1050" b="0" i="1" u="none" strike="noStrike" cap="none" normalizeH="0" baseline="0">
                          <a:ln>
                            <a:noFill/>
                          </a:ln>
                          <a:solidFill>
                            <a:schemeClr val="tx1"/>
                          </a:solidFill>
                          <a:effectLst/>
                          <a:latin typeface="Arial" pitchFamily="34" charset="0"/>
                          <a:ea typeface="ＭＳ Ｐゴシック"/>
                          <a:cs typeface="Arial" pitchFamily="34" charset="0"/>
                        </a:rPr>
                        <a:t>Director </a:t>
                      </a:r>
                      <a:endParaRPr kumimoji="0" lang="en-US" sz="1100" b="0" i="1" u="none" strike="noStrike" cap="none" normalizeH="0" baseline="0">
                        <a:ln>
                          <a:noFill/>
                        </a:ln>
                        <a:solidFill>
                          <a:schemeClr val="tx1"/>
                        </a:solidFill>
                        <a:effectLst/>
                        <a:latin typeface="Arial" pitchFamily="34" charset="0"/>
                        <a:ea typeface="ＭＳ Ｐゴシック"/>
                        <a:cs typeface="Arial" pitchFamily="34" charset="0"/>
                      </a:endParaRPr>
                    </a:p>
                  </a:txBody>
                  <a:tcPr marL="0" marR="0" marT="0" marB="0" anchor="ctr" horzOverflow="overflow">
                    <a:lnL>
                      <a:noFill/>
                    </a:lnL>
                    <a:lnR>
                      <a:noFill/>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noFill/>
                  </a:tcPr>
                </a:tc>
                <a:tc>
                  <a:txBody>
                    <a:bodyPr/>
                    <a:lstStyle/>
                    <a:p>
                      <a:pPr marL="179388" marR="0" lvl="0" indent="-179388" algn="l" defTabSz="914400" rtl="0" eaLnBrk="1" fontAlgn="base" latinLnBrk="0" hangingPunct="1">
                        <a:lnSpc>
                          <a:spcPct val="100000"/>
                        </a:lnSpc>
                        <a:spcBef>
                          <a:spcPct val="10000"/>
                        </a:spcBef>
                        <a:spcAft>
                          <a:spcPct val="0"/>
                        </a:spcAft>
                        <a:buClr>
                          <a:srgbClr val="424242"/>
                        </a:buClr>
                        <a:buSzPct val="100000"/>
                        <a:buFont typeface="Franklin Gothic Medium" pitchFamily="34" charset="0"/>
                        <a:buChar char="●"/>
                        <a:tabLst/>
                      </a:pPr>
                      <a:r>
                        <a:rPr kumimoji="0" lang="en-CA" sz="1100" b="0" i="0" u="none" strike="noStrike" kern="1200" cap="none" normalizeH="0" baseline="0" dirty="0">
                          <a:ln>
                            <a:noFill/>
                          </a:ln>
                          <a:solidFill>
                            <a:schemeClr val="tx1"/>
                          </a:solidFill>
                          <a:effectLst/>
                          <a:latin typeface="Arial" pitchFamily="34" charset="0"/>
                          <a:ea typeface="ＭＳ Ｐゴシック"/>
                          <a:cs typeface="Arial" pitchFamily="34" charset="0"/>
                        </a:rPr>
                        <a:t>Director - Deepak Fertilizers and Petrochem. Corp. Ltd. &amp;  Haldia Petrochem. Ltd.  2016-Present </a:t>
                      </a:r>
                    </a:p>
                    <a:p>
                      <a:pPr marL="179388" marR="0" lvl="0" indent="-179388" algn="l" defTabSz="914400" rtl="0" eaLnBrk="1" fontAlgn="base" latinLnBrk="0" hangingPunct="1">
                        <a:lnSpc>
                          <a:spcPct val="100000"/>
                        </a:lnSpc>
                        <a:spcBef>
                          <a:spcPct val="10000"/>
                        </a:spcBef>
                        <a:spcAft>
                          <a:spcPct val="0"/>
                        </a:spcAft>
                        <a:buClr>
                          <a:srgbClr val="424242"/>
                        </a:buClr>
                        <a:buSzPct val="100000"/>
                        <a:buFont typeface="Franklin Gothic Medium" pitchFamily="34" charset="0"/>
                        <a:buChar char="●"/>
                        <a:tabLst/>
                      </a:pPr>
                      <a:r>
                        <a:rPr kumimoji="0" lang="en-CA" sz="1100" b="0" i="0" u="none" strike="noStrike" kern="1200" cap="none" normalizeH="0" baseline="0" dirty="0">
                          <a:ln>
                            <a:noFill/>
                          </a:ln>
                          <a:solidFill>
                            <a:schemeClr val="tx1"/>
                          </a:solidFill>
                          <a:effectLst/>
                          <a:latin typeface="Arial" pitchFamily="34" charset="0"/>
                          <a:ea typeface="ＭＳ Ｐゴシック"/>
                          <a:cs typeface="Arial" pitchFamily="34" charset="0"/>
                        </a:rPr>
                        <a:t>Former Chairman &amp; Managing Director - Coal India Limited  2006-2011</a:t>
                      </a:r>
                      <a:endParaRPr kumimoji="0" lang="en-US" sz="1100" b="0" i="0" u="none" strike="noStrike" kern="1200" cap="none" normalizeH="0" baseline="0" dirty="0">
                        <a:ln>
                          <a:noFill/>
                        </a:ln>
                        <a:solidFill>
                          <a:schemeClr val="tx1"/>
                        </a:solidFill>
                        <a:effectLst/>
                        <a:latin typeface="Arial" pitchFamily="34" charset="0"/>
                        <a:ea typeface="ＭＳ Ｐゴシック"/>
                        <a:cs typeface="Arial" pitchFamily="34" charset="0"/>
                      </a:endParaRPr>
                    </a:p>
                    <a:p>
                      <a:pPr marL="179388" marR="0" lvl="0" indent="-179388" algn="l" defTabSz="914400" rtl="0" eaLnBrk="1" fontAlgn="base" latinLnBrk="0" hangingPunct="1">
                        <a:lnSpc>
                          <a:spcPct val="100000"/>
                        </a:lnSpc>
                        <a:spcBef>
                          <a:spcPct val="10000"/>
                        </a:spcBef>
                        <a:spcAft>
                          <a:spcPct val="0"/>
                        </a:spcAft>
                        <a:buClr>
                          <a:srgbClr val="424242"/>
                        </a:buClr>
                        <a:buSzPct val="100000"/>
                        <a:buFont typeface="Franklin Gothic Medium" pitchFamily="34" charset="0"/>
                        <a:buChar char="●"/>
                        <a:tabLst/>
                      </a:pPr>
                      <a:r>
                        <a:rPr kumimoji="0" lang="en-CA" sz="1100" b="0" i="0" u="none" strike="noStrike" kern="1200" cap="none" normalizeH="0" baseline="0" dirty="0">
                          <a:ln>
                            <a:noFill/>
                          </a:ln>
                          <a:solidFill>
                            <a:schemeClr val="tx1"/>
                          </a:solidFill>
                          <a:effectLst/>
                          <a:latin typeface="Arial" pitchFamily="34" charset="0"/>
                          <a:ea typeface="ＭＳ Ｐゴシック"/>
                          <a:cs typeface="Arial" pitchFamily="34" charset="0"/>
                        </a:rPr>
                        <a:t>Former Chairman &amp; Managing Director - Bharat Coking Coal Ltd. (BCCL)   2003-2006</a:t>
                      </a:r>
                    </a:p>
                    <a:p>
                      <a:pPr marL="179388" marR="0" lvl="0" indent="-179388" algn="l" defTabSz="914400" rtl="0" eaLnBrk="1" fontAlgn="base" latinLnBrk="0" hangingPunct="1">
                        <a:lnSpc>
                          <a:spcPct val="100000"/>
                        </a:lnSpc>
                        <a:spcBef>
                          <a:spcPct val="10000"/>
                        </a:spcBef>
                        <a:spcAft>
                          <a:spcPct val="0"/>
                        </a:spcAft>
                        <a:buClr>
                          <a:srgbClr val="424242"/>
                        </a:buClr>
                        <a:buSzPct val="100000"/>
                        <a:buFont typeface="Franklin Gothic Medium" pitchFamily="34" charset="0"/>
                        <a:buChar char="●"/>
                        <a:tabLst/>
                      </a:pPr>
                      <a:r>
                        <a:rPr kumimoji="0" lang="en-CA" sz="1100" b="0" i="0" u="none" strike="noStrike" kern="1200" cap="none" normalizeH="0" baseline="0" dirty="0">
                          <a:ln>
                            <a:noFill/>
                          </a:ln>
                          <a:solidFill>
                            <a:schemeClr val="tx1"/>
                          </a:solidFill>
                          <a:effectLst/>
                          <a:latin typeface="Arial" pitchFamily="34" charset="0"/>
                          <a:ea typeface="ＭＳ Ｐゴシック"/>
                          <a:cs typeface="Arial" pitchFamily="34" charset="0"/>
                        </a:rPr>
                        <a:t>Fellow - the Institute of Cost and Works Accountants of India &amp; of the World Academy of Productivity Science</a:t>
                      </a:r>
                      <a:endParaRPr kumimoji="0" lang="en-US" sz="1100" b="0" i="0" u="none" strike="noStrike" kern="1200" cap="none" normalizeH="0" baseline="0" dirty="0">
                        <a:ln>
                          <a:noFill/>
                        </a:ln>
                        <a:solidFill>
                          <a:schemeClr val="tx1"/>
                        </a:solidFill>
                        <a:effectLst/>
                        <a:latin typeface="Arial" pitchFamily="34" charset="0"/>
                        <a:ea typeface="ＭＳ Ｐゴシック"/>
                        <a:cs typeface="Arial" pitchFamily="34" charset="0"/>
                      </a:endParaRPr>
                    </a:p>
                  </a:txBody>
                  <a:tcPr marL="0" marR="0" marT="0" marB="0" anchor="ctr" horzOverflow="overflow">
                    <a:lnL>
                      <a:noFill/>
                    </a:lnL>
                    <a:lnR>
                      <a:noFill/>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673">
                <a:tc>
                  <a:txBody>
                    <a:bodyPr/>
                    <a:lstStyle/>
                    <a:p>
                      <a:pPr marL="88900" marR="0" lvl="1" indent="0" algn="l" defTabSz="914400" rtl="0" eaLnBrk="1" fontAlgn="base" latinLnBrk="0" hangingPunct="1">
                        <a:lnSpc>
                          <a:spcPct val="100000"/>
                        </a:lnSpc>
                        <a:spcBef>
                          <a:spcPct val="10000"/>
                        </a:spcBef>
                        <a:spcAft>
                          <a:spcPct val="0"/>
                        </a:spcAft>
                        <a:buClrTx/>
                        <a:buSzPct val="120000"/>
                        <a:buFontTx/>
                        <a:buNone/>
                        <a:tabLst/>
                      </a:pPr>
                      <a:r>
                        <a:rPr kumimoji="0" lang="en-US" sz="1100" b="1" i="0" u="none" strike="noStrike" cap="none" normalizeH="0" baseline="0" dirty="0">
                          <a:ln>
                            <a:noFill/>
                          </a:ln>
                          <a:solidFill>
                            <a:schemeClr val="tx1"/>
                          </a:solidFill>
                          <a:effectLst/>
                          <a:latin typeface="Arial" pitchFamily="34" charset="0"/>
                          <a:ea typeface="ＭＳ Ｐゴシック"/>
                          <a:cs typeface="Arial" pitchFamily="34" charset="0"/>
                        </a:rPr>
                        <a:t>Ian Downie</a:t>
                      </a:r>
                    </a:p>
                    <a:p>
                      <a:pPr marL="88900" marR="0" lvl="1" indent="0" algn="l" defTabSz="914400" rtl="0" eaLnBrk="1" fontAlgn="base" latinLnBrk="0" hangingPunct="1">
                        <a:lnSpc>
                          <a:spcPct val="100000"/>
                        </a:lnSpc>
                        <a:spcBef>
                          <a:spcPct val="10000"/>
                        </a:spcBef>
                        <a:spcAft>
                          <a:spcPct val="0"/>
                        </a:spcAft>
                        <a:buClrTx/>
                        <a:buSzPct val="120000"/>
                        <a:buFontTx/>
                        <a:buNone/>
                        <a:tabLst/>
                      </a:pPr>
                      <a:r>
                        <a:rPr kumimoji="0" lang="en-US" sz="1050" b="0" i="1" u="none" strike="noStrike" cap="none" normalizeH="0" baseline="0" dirty="0">
                          <a:ln>
                            <a:noFill/>
                          </a:ln>
                          <a:solidFill>
                            <a:schemeClr val="tx1"/>
                          </a:solidFill>
                          <a:effectLst/>
                          <a:latin typeface="Arial" pitchFamily="34" charset="0"/>
                          <a:ea typeface="ＭＳ Ｐゴシック"/>
                          <a:cs typeface="Arial" pitchFamily="34" charset="0"/>
                        </a:rPr>
                        <a:t>Director</a:t>
                      </a:r>
                      <a:endParaRPr kumimoji="0" lang="en-US" sz="1100" b="0" i="1" u="none" strike="noStrike" cap="none" normalizeH="0" baseline="0" dirty="0">
                        <a:ln>
                          <a:noFill/>
                        </a:ln>
                        <a:solidFill>
                          <a:schemeClr val="tx1"/>
                        </a:solidFill>
                        <a:effectLst/>
                        <a:latin typeface="Arial" pitchFamily="34" charset="0"/>
                        <a:ea typeface="ＭＳ Ｐゴシック"/>
                        <a:cs typeface="Arial" pitchFamily="34" charset="0"/>
                      </a:endParaRPr>
                    </a:p>
                  </a:txBody>
                  <a:tcPr marL="0" marR="0" marT="0" marB="0" anchor="ctr" horzOverflow="overflow">
                    <a:lnL>
                      <a:noFill/>
                    </a:lnL>
                    <a:lnR>
                      <a:noFill/>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9388" marR="0" lvl="0" indent="-179388" algn="l" defTabSz="914400" rtl="0" eaLnBrk="1" fontAlgn="base" latinLnBrk="0" hangingPunct="1">
                        <a:lnSpc>
                          <a:spcPct val="100000"/>
                        </a:lnSpc>
                        <a:spcBef>
                          <a:spcPct val="10000"/>
                        </a:spcBef>
                        <a:spcAft>
                          <a:spcPct val="0"/>
                        </a:spcAft>
                        <a:buClr>
                          <a:srgbClr val="424242"/>
                        </a:buClr>
                        <a:buSzPct val="100000"/>
                        <a:buFont typeface="Franklin Gothic Medium" pitchFamily="34" charset="0"/>
                        <a:buChar char="●"/>
                        <a:tabLst/>
                      </a:pPr>
                      <a:r>
                        <a:rPr kumimoji="0" lang="en-US" sz="1100" b="0" i="0" u="none" strike="noStrike" cap="none" normalizeH="0" baseline="0" dirty="0">
                          <a:ln>
                            <a:noFill/>
                          </a:ln>
                          <a:solidFill>
                            <a:schemeClr val="tx1"/>
                          </a:solidFill>
                          <a:effectLst/>
                          <a:latin typeface="Arial" pitchFamily="34" charset="0"/>
                          <a:ea typeface="ＭＳ Ｐゴシック"/>
                          <a:cs typeface="Arial" pitchFamily="34" charset="0"/>
                        </a:rPr>
                        <a:t>Professional negotiator with an established mediation and dispute resolution consulting company</a:t>
                      </a:r>
                    </a:p>
                    <a:p>
                      <a:pPr marL="179388" marR="0" lvl="0" indent="-179388" algn="l" defTabSz="914400" rtl="0" eaLnBrk="1" fontAlgn="base" latinLnBrk="0" hangingPunct="1">
                        <a:lnSpc>
                          <a:spcPct val="100000"/>
                        </a:lnSpc>
                        <a:spcBef>
                          <a:spcPct val="10000"/>
                        </a:spcBef>
                        <a:spcAft>
                          <a:spcPct val="0"/>
                        </a:spcAft>
                        <a:buClr>
                          <a:srgbClr val="424242"/>
                        </a:buClr>
                        <a:buSzPct val="100000"/>
                        <a:buFont typeface="Franklin Gothic Medium" pitchFamily="34" charset="0"/>
                        <a:buChar char="●"/>
                        <a:tabLst/>
                      </a:pPr>
                      <a:r>
                        <a:rPr kumimoji="0" lang="en-CA" sz="1100" b="0" i="0" u="none" strike="noStrike" kern="1200" cap="none" normalizeH="0" baseline="0" dirty="0">
                          <a:ln>
                            <a:noFill/>
                          </a:ln>
                          <a:solidFill>
                            <a:schemeClr val="tx1"/>
                          </a:solidFill>
                          <a:effectLst/>
                          <a:latin typeface="Arial" pitchFamily="34" charset="0"/>
                          <a:ea typeface="ＭＳ Ｐゴシック"/>
                          <a:cs typeface="Arial" pitchFamily="34" charset="0"/>
                        </a:rPr>
                        <a:t>Former Director of Terminal Operations - BC Ferry Corporation  1999-2007</a:t>
                      </a:r>
                    </a:p>
                    <a:p>
                      <a:pPr marL="179388" marR="0" lvl="0" indent="-179388" algn="l" defTabSz="914400" rtl="0" eaLnBrk="1" fontAlgn="base" latinLnBrk="0" hangingPunct="1">
                        <a:lnSpc>
                          <a:spcPct val="100000"/>
                        </a:lnSpc>
                        <a:spcBef>
                          <a:spcPct val="10000"/>
                        </a:spcBef>
                        <a:spcAft>
                          <a:spcPct val="0"/>
                        </a:spcAft>
                        <a:buClr>
                          <a:srgbClr val="424242"/>
                        </a:buClr>
                        <a:buSzPct val="100000"/>
                        <a:buFont typeface="Franklin Gothic Medium" pitchFamily="34" charset="0"/>
                        <a:buChar char="●"/>
                        <a:tabLst/>
                      </a:pPr>
                      <a:r>
                        <a:rPr kumimoji="0" lang="en-CA" sz="1100" b="0" i="0" u="none" strike="noStrike" kern="1200" cap="none" normalizeH="0" baseline="0" dirty="0">
                          <a:ln>
                            <a:noFill/>
                          </a:ln>
                          <a:solidFill>
                            <a:schemeClr val="tx1"/>
                          </a:solidFill>
                          <a:effectLst/>
                          <a:latin typeface="Arial" pitchFamily="34" charset="0"/>
                          <a:ea typeface="ＭＳ Ｐゴシック"/>
                          <a:cs typeface="Arial" pitchFamily="34" charset="0"/>
                        </a:rPr>
                        <a:t>Former Director - Cranbrook Credit Union &amp; the Credit Union Deposit Insurance Corp. </a:t>
                      </a:r>
                      <a:endParaRPr kumimoji="0" lang="en-US" sz="1100" b="0" i="0" u="none" strike="noStrike" cap="none" normalizeH="0" baseline="0" dirty="0">
                        <a:ln>
                          <a:noFill/>
                        </a:ln>
                        <a:solidFill>
                          <a:schemeClr val="tx1"/>
                        </a:solidFill>
                        <a:effectLst/>
                        <a:latin typeface="Arial" pitchFamily="34" charset="0"/>
                        <a:ea typeface="ＭＳ Ｐゴシック"/>
                        <a:cs typeface="Arial" pitchFamily="34" charset="0"/>
                      </a:endParaRPr>
                    </a:p>
                    <a:p>
                      <a:pPr marL="179388" marR="0" lvl="0" indent="-179388" algn="l" defTabSz="914400" rtl="0" eaLnBrk="1" fontAlgn="base" latinLnBrk="0" hangingPunct="1">
                        <a:lnSpc>
                          <a:spcPct val="100000"/>
                        </a:lnSpc>
                        <a:spcBef>
                          <a:spcPct val="10000"/>
                        </a:spcBef>
                        <a:spcAft>
                          <a:spcPct val="0"/>
                        </a:spcAft>
                        <a:buClr>
                          <a:srgbClr val="424242"/>
                        </a:buClr>
                        <a:buSzPct val="100000"/>
                        <a:buFont typeface="Franklin Gothic Medium" pitchFamily="34" charset="0"/>
                        <a:buChar char="●"/>
                        <a:tabLst/>
                      </a:pPr>
                      <a:r>
                        <a:rPr kumimoji="0" lang="en-CA" sz="1100" b="0" i="0" u="none" strike="noStrike" kern="1200" cap="none" normalizeH="0" baseline="0" dirty="0">
                          <a:ln>
                            <a:noFill/>
                          </a:ln>
                          <a:solidFill>
                            <a:schemeClr val="tx1"/>
                          </a:solidFill>
                          <a:effectLst/>
                          <a:latin typeface="Arial" pitchFamily="34" charset="0"/>
                          <a:ea typeface="ＭＳ Ｐゴシック"/>
                          <a:cs typeface="Arial" pitchFamily="34" charset="0"/>
                        </a:rPr>
                        <a:t>Former Commissioner – the Financial Institution Commission</a:t>
                      </a:r>
                    </a:p>
                  </a:txBody>
                  <a:tcPr marL="0" marR="0" marT="0" marB="0" anchor="ctr" horzOverflow="overflow">
                    <a:lnL>
                      <a:noFill/>
                    </a:lnL>
                    <a:lnR>
                      <a:noFill/>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904351">
                <a:tc>
                  <a:txBody>
                    <a:bodyPr/>
                    <a:lstStyle/>
                    <a:p>
                      <a:pPr marL="88900" marR="0" lvl="1" indent="0" algn="l" defTabSz="914400" rtl="0" eaLnBrk="1" fontAlgn="base" latinLnBrk="0" hangingPunct="1">
                        <a:lnSpc>
                          <a:spcPct val="100000"/>
                        </a:lnSpc>
                        <a:spcBef>
                          <a:spcPct val="10000"/>
                        </a:spcBef>
                        <a:spcAft>
                          <a:spcPct val="0"/>
                        </a:spcAft>
                        <a:buClrTx/>
                        <a:buSzPct val="120000"/>
                        <a:buFontTx/>
                        <a:buNone/>
                        <a:tabLst/>
                      </a:pPr>
                      <a:r>
                        <a:rPr kumimoji="0" lang="en-US" sz="1100" b="1" i="0" u="none" strike="noStrike" kern="1200" cap="none" normalizeH="0" baseline="0" dirty="0">
                          <a:ln>
                            <a:noFill/>
                          </a:ln>
                          <a:solidFill>
                            <a:schemeClr val="tx1"/>
                          </a:solidFill>
                          <a:effectLst/>
                          <a:latin typeface="Arial" pitchFamily="34" charset="0"/>
                          <a:ea typeface="ＭＳ Ｐゴシック"/>
                          <a:cs typeface="Arial" pitchFamily="34" charset="0"/>
                        </a:rPr>
                        <a:t>Greg Waller</a:t>
                      </a:r>
                    </a:p>
                    <a:p>
                      <a:pPr marL="88900" marR="0" lvl="1" indent="0" algn="l" defTabSz="914400" rtl="0" eaLnBrk="1" fontAlgn="base" latinLnBrk="0" hangingPunct="1">
                        <a:lnSpc>
                          <a:spcPct val="100000"/>
                        </a:lnSpc>
                        <a:spcBef>
                          <a:spcPct val="10000"/>
                        </a:spcBef>
                        <a:spcAft>
                          <a:spcPct val="0"/>
                        </a:spcAft>
                        <a:buClrTx/>
                        <a:buSzPct val="120000"/>
                        <a:buFontTx/>
                        <a:buNone/>
                        <a:tabLst/>
                      </a:pPr>
                      <a:r>
                        <a:rPr kumimoji="0" lang="en-US" sz="1050" b="0" i="1" u="none" strike="noStrike" kern="1200" cap="none" normalizeH="0" baseline="0" dirty="0">
                          <a:ln>
                            <a:noFill/>
                          </a:ln>
                          <a:solidFill>
                            <a:schemeClr val="tx1"/>
                          </a:solidFill>
                          <a:effectLst/>
                          <a:latin typeface="Arial" pitchFamily="34" charset="0"/>
                          <a:ea typeface="ＭＳ Ｐゴシック"/>
                          <a:cs typeface="Arial" pitchFamily="34" charset="0"/>
                        </a:rPr>
                        <a:t>Director</a:t>
                      </a:r>
                      <a:endParaRPr kumimoji="0" lang="en-US" sz="1100" b="0" i="1" u="none" strike="noStrike" kern="1200" cap="none" normalizeH="0" baseline="0" dirty="0">
                        <a:ln>
                          <a:noFill/>
                        </a:ln>
                        <a:solidFill>
                          <a:schemeClr val="tx1"/>
                        </a:solidFill>
                        <a:effectLst/>
                        <a:latin typeface="Arial" pitchFamily="34" charset="0"/>
                        <a:ea typeface="ＭＳ Ｐゴシック"/>
                        <a:cs typeface="Arial" pitchFamily="34" charset="0"/>
                      </a:endParaRPr>
                    </a:p>
                  </a:txBody>
                  <a:tcPr marL="0" marR="0" marT="0" marB="0" anchor="ctr" horzOverflow="overflow">
                    <a:lnL>
                      <a:noFill/>
                    </a:lnL>
                    <a:lnR>
                      <a:noFill/>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9388" marR="0" lvl="0" indent="-179388" algn="l" defTabSz="914400" rtl="0" eaLnBrk="1" fontAlgn="base" latinLnBrk="0" hangingPunct="1">
                        <a:lnSpc>
                          <a:spcPct val="100000"/>
                        </a:lnSpc>
                        <a:spcBef>
                          <a:spcPct val="10000"/>
                        </a:spcBef>
                        <a:spcAft>
                          <a:spcPct val="0"/>
                        </a:spcAft>
                        <a:buClr>
                          <a:srgbClr val="424242"/>
                        </a:buClr>
                        <a:buSzPct val="100000"/>
                        <a:buFont typeface="Franklin Gothic Medium" pitchFamily="34" charset="0"/>
                        <a:buChar char="●"/>
                        <a:tabLst/>
                        <a:defRPr/>
                      </a:pPr>
                      <a:r>
                        <a:rPr kumimoji="0" lang="en-CA" sz="1100" b="0" i="0" u="none" strike="noStrike" kern="1200" cap="none" normalizeH="0" baseline="0" dirty="0">
                          <a:ln>
                            <a:noFill/>
                          </a:ln>
                          <a:solidFill>
                            <a:schemeClr val="tx1"/>
                          </a:solidFill>
                          <a:effectLst/>
                          <a:latin typeface="Arial" pitchFamily="34" charset="0"/>
                          <a:ea typeface="ＭＳ Ｐゴシック"/>
                          <a:cs typeface="Arial" pitchFamily="34" charset="0"/>
                        </a:rPr>
                        <a:t>Retired in 2017 as Senior Vice President Investor Relations &amp; Strategic Analysis - Teck Resources (the world's second largest, &amp; North America's largest, steelmaking coal producer)</a:t>
                      </a:r>
                    </a:p>
                    <a:p>
                      <a:pPr marL="179388" marR="0" lvl="0" indent="-179388" algn="l" defTabSz="914400" rtl="0" eaLnBrk="1" fontAlgn="base" latinLnBrk="0" hangingPunct="1">
                        <a:lnSpc>
                          <a:spcPct val="100000"/>
                        </a:lnSpc>
                        <a:spcBef>
                          <a:spcPct val="10000"/>
                        </a:spcBef>
                        <a:spcAft>
                          <a:spcPct val="0"/>
                        </a:spcAft>
                        <a:buClr>
                          <a:srgbClr val="424242"/>
                        </a:buClr>
                        <a:buSzPct val="100000"/>
                        <a:buFont typeface="Franklin Gothic Medium" pitchFamily="34" charset="0"/>
                        <a:buChar char="●"/>
                        <a:tabLst/>
                        <a:defRPr/>
                      </a:pPr>
                      <a:r>
                        <a:rPr kumimoji="0" lang="en-CA" sz="1100" b="0" i="0" u="none" strike="noStrike" kern="1200" cap="none" normalizeH="0" baseline="0" dirty="0">
                          <a:ln>
                            <a:noFill/>
                          </a:ln>
                          <a:solidFill>
                            <a:schemeClr val="tx1"/>
                          </a:solidFill>
                          <a:effectLst/>
                          <a:latin typeface="Arial" pitchFamily="34" charset="0"/>
                          <a:ea typeface="ＭＳ Ｐゴシック"/>
                          <a:cs typeface="Arial" pitchFamily="34" charset="0"/>
                        </a:rPr>
                        <a:t>Extensive knowledge of various commodity markets, industry participants and significant global mining assets</a:t>
                      </a:r>
                    </a:p>
                    <a:p>
                      <a:pPr marL="179388" marR="0" lvl="0" indent="-179388" algn="l" defTabSz="914400" rtl="0" eaLnBrk="1" fontAlgn="base" latinLnBrk="0" hangingPunct="1">
                        <a:lnSpc>
                          <a:spcPct val="100000"/>
                        </a:lnSpc>
                        <a:spcBef>
                          <a:spcPct val="10000"/>
                        </a:spcBef>
                        <a:spcAft>
                          <a:spcPct val="0"/>
                        </a:spcAft>
                        <a:buClr>
                          <a:srgbClr val="424242"/>
                        </a:buClr>
                        <a:buSzPct val="100000"/>
                        <a:buFont typeface="Franklin Gothic Medium" pitchFamily="34" charset="0"/>
                        <a:buChar char="●"/>
                        <a:tabLst/>
                        <a:defRPr/>
                      </a:pPr>
                      <a:r>
                        <a:rPr kumimoji="0" lang="en-CA" sz="1100" b="0" i="0" u="none" strike="noStrike" kern="1200" cap="none" normalizeH="0" baseline="0" dirty="0">
                          <a:ln>
                            <a:noFill/>
                          </a:ln>
                          <a:solidFill>
                            <a:schemeClr val="tx1"/>
                          </a:solidFill>
                          <a:effectLst/>
                          <a:latin typeface="Arial" pitchFamily="34" charset="0"/>
                          <a:ea typeface="ＭＳ Ｐゴシック"/>
                          <a:cs typeface="Arial" pitchFamily="34" charset="0"/>
                        </a:rPr>
                        <a:t>Involved with major strategic decisions as leading spokesperson &amp; member of the Teck’s senior management team </a:t>
                      </a:r>
                      <a:endParaRPr kumimoji="0" lang="en-US" sz="1100" b="0" i="0" u="none" strike="noStrike" kern="1200" cap="none" normalizeH="0" baseline="0" dirty="0">
                        <a:ln>
                          <a:noFill/>
                        </a:ln>
                        <a:solidFill>
                          <a:schemeClr val="tx1"/>
                        </a:solidFill>
                        <a:effectLst/>
                        <a:latin typeface="Arial" pitchFamily="34" charset="0"/>
                        <a:ea typeface="ＭＳ Ｐゴシック"/>
                        <a:cs typeface="Arial" pitchFamily="34" charset="0"/>
                      </a:endParaRPr>
                    </a:p>
                  </a:txBody>
                  <a:tcPr marL="0" marR="0" marT="0" marB="0" anchor="ctr" horzOverflow="overflow">
                    <a:lnL>
                      <a:noFill/>
                    </a:lnL>
                    <a:lnR>
                      <a:noFill/>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bl>
          </a:graphicData>
        </a:graphic>
      </p:graphicFrame>
      <p:sp>
        <p:nvSpPr>
          <p:cNvPr id="3" name="Rectangle 146">
            <a:extLst>
              <a:ext uri="{FF2B5EF4-FFF2-40B4-BE49-F238E27FC236}">
                <a16:creationId xmlns:a16="http://schemas.microsoft.com/office/drawing/2014/main" id="{33394D78-6106-4097-843F-22B429945C89}"/>
              </a:ext>
            </a:extLst>
          </p:cNvPr>
          <p:cNvSpPr txBox="1">
            <a:spLocks noChangeArrowheads="1"/>
          </p:cNvSpPr>
          <p:nvPr/>
        </p:nvSpPr>
        <p:spPr bwMode="gray">
          <a:xfrm>
            <a:off x="432000" y="417025"/>
            <a:ext cx="7200000" cy="4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0941" rIns="0" bIns="50941" numCol="1" anchor="ctr" anchorCtr="0" compatLnSpc="1">
            <a:prstTxWarp prst="textNoShape">
              <a:avLst/>
            </a:prstTxWarp>
            <a:spAutoFit/>
          </a:bodyPr>
          <a:lstStyle>
            <a:lvl1pPr algn="l" defTabSz="1019175" rtl="0" eaLnBrk="1" fontAlgn="base" hangingPunct="1">
              <a:lnSpc>
                <a:spcPts val="2788"/>
              </a:lnSpc>
              <a:spcBef>
                <a:spcPct val="0"/>
              </a:spcBef>
              <a:spcAft>
                <a:spcPct val="0"/>
              </a:spcAft>
              <a:defRPr sz="2400">
                <a:solidFill>
                  <a:srgbClr val="FFFFFF"/>
                </a:solidFill>
                <a:latin typeface="+mj-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pPr fontAlgn="auto">
              <a:spcAft>
                <a:spcPts val="0"/>
              </a:spcAft>
              <a:defRPr/>
            </a:pPr>
            <a:r>
              <a:rPr lang="en-US" dirty="0"/>
              <a:t>Management Team and Board of Directors</a:t>
            </a:r>
            <a:endParaRPr lang="en-US" kern="0" dirty="0"/>
          </a:p>
        </p:txBody>
      </p:sp>
    </p:spTree>
    <p:custDataLst>
      <p:tags r:id="rId1"/>
    </p:custDataLst>
    <p:extLst>
      <p:ext uri="{BB962C8B-B14F-4D97-AF65-F5344CB8AC3E}">
        <p14:creationId xmlns:p14="http://schemas.microsoft.com/office/powerpoint/2010/main" val="854152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Rectangle 11">
            <a:extLst>
              <a:ext uri="{FF2B5EF4-FFF2-40B4-BE49-F238E27FC236}">
                <a16:creationId xmlns:a16="http://schemas.microsoft.com/office/drawing/2014/main" id="{48BD275D-C07D-49F3-ACAD-C05498CB1CF7}"/>
              </a:ext>
            </a:extLst>
          </p:cNvPr>
          <p:cNvSpPr txBox="1">
            <a:spLocks noChangeArrowheads="1"/>
          </p:cNvSpPr>
          <p:nvPr>
            <p:custDataLst>
              <p:tags r:id="rId3"/>
            </p:custDataLst>
          </p:nvPr>
        </p:nvSpPr>
        <p:spPr bwMode="gray">
          <a:xfrm>
            <a:off x="324677" y="1260000"/>
            <a:ext cx="9431701" cy="1138080"/>
          </a:xfrm>
          <a:prstGeom prst="rect">
            <a:avLst/>
          </a:prstGeom>
          <a:solidFill>
            <a:srgbClr val="E8E7E8"/>
          </a:solidFill>
          <a:ln>
            <a:noFill/>
          </a:ln>
        </p:spPr>
        <p:txBody>
          <a:bodyPr lIns="0" tIns="0" rIns="0" bIns="0"/>
          <a:lstStyle>
            <a:lvl1pPr marL="231775" indent="-231775" defTabSz="892175" eaLnBrk="0" hangingPunct="0">
              <a:defRPr sz="2400">
                <a:solidFill>
                  <a:schemeClr val="tx1"/>
                </a:solidFill>
                <a:latin typeface="Arial" charset="0"/>
                <a:ea typeface="ＭＳ Ｐゴシック" pitchFamily="34" charset="-128"/>
              </a:defRPr>
            </a:lvl1pPr>
            <a:lvl2pPr marL="342900" indent="-109538" defTabSz="892175" eaLnBrk="0" hangingPunct="0">
              <a:defRPr sz="2400">
                <a:solidFill>
                  <a:schemeClr val="tx1"/>
                </a:solidFill>
                <a:latin typeface="Arial" charset="0"/>
                <a:ea typeface="ＭＳ Ｐゴシック" pitchFamily="34" charset="-128"/>
              </a:defRPr>
            </a:lvl2pPr>
            <a:lvl3pPr marL="1143000" indent="-228600" defTabSz="892175" eaLnBrk="0" hangingPunct="0">
              <a:defRPr sz="2400">
                <a:solidFill>
                  <a:schemeClr val="tx1"/>
                </a:solidFill>
                <a:latin typeface="Arial" charset="0"/>
                <a:ea typeface="ＭＳ Ｐゴシック" pitchFamily="34" charset="-128"/>
              </a:defRPr>
            </a:lvl3pPr>
            <a:lvl4pPr marL="1600200" indent="-228600" defTabSz="892175" eaLnBrk="0" hangingPunct="0">
              <a:defRPr sz="2400">
                <a:solidFill>
                  <a:schemeClr val="tx1"/>
                </a:solidFill>
                <a:latin typeface="Arial" charset="0"/>
                <a:ea typeface="ＭＳ Ｐゴシック" pitchFamily="34" charset="-128"/>
              </a:defRPr>
            </a:lvl4pPr>
            <a:lvl5pPr marL="2057400" indent="-228600" defTabSz="892175" eaLnBrk="0" hangingPunct="0">
              <a:defRPr sz="2400">
                <a:solidFill>
                  <a:schemeClr val="tx1"/>
                </a:solidFill>
                <a:latin typeface="Arial" charset="0"/>
                <a:ea typeface="ＭＳ Ｐゴシック" pitchFamily="34" charset="-128"/>
              </a:defRPr>
            </a:lvl5pPr>
            <a:lvl6pPr marL="25146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9pPr>
          </a:lstStyle>
          <a:p>
            <a:pPr marL="271463" marR="0" lvl="0" indent="-180975" algn="l" defTabSz="892175" rtl="0" eaLnBrk="1" fontAlgn="base" latinLnBrk="0" hangingPunct="1">
              <a:spcBef>
                <a:spcPct val="75000"/>
              </a:spcBef>
              <a:spcAft>
                <a:spcPct val="0"/>
              </a:spcAft>
              <a:buClr>
                <a:srgbClr val="424242"/>
              </a:buClr>
              <a:buSzPct val="100000"/>
              <a:buFont typeface="Arial" pitchFamily="34" charset="0"/>
              <a:buChar char="●"/>
              <a:tabLst/>
              <a:defRPr/>
            </a:pPr>
            <a:r>
              <a:rPr kumimoji="0" lang="en-CA" sz="1100" b="0" i="0" u="none" strike="noStrike" kern="1200" cap="none" spc="0" normalizeH="0" baseline="0" noProof="0" dirty="0">
                <a:ln>
                  <a:noFill/>
                </a:ln>
                <a:solidFill>
                  <a:srgbClr val="000000"/>
                </a:solidFill>
                <a:effectLst/>
                <a:uLnTx/>
                <a:uFillTx/>
              </a:rPr>
              <a:t>I</a:t>
            </a:r>
            <a:r>
              <a:rPr kumimoji="0" lang="en-US" sz="1100" b="0" i="0" u="none" strike="noStrike" kern="1200" cap="none" spc="0" normalizeH="0" baseline="0" noProof="0" dirty="0">
                <a:ln>
                  <a:noFill/>
                </a:ln>
                <a:solidFill>
                  <a:srgbClr val="000000"/>
                </a:solidFill>
                <a:effectLst/>
                <a:uLnTx/>
                <a:uFillTx/>
              </a:rPr>
              <a:t>n </a:t>
            </a:r>
            <a:r>
              <a:rPr lang="en-US" sz="1100" dirty="0">
                <a:solidFill>
                  <a:srgbClr val="000000"/>
                </a:solidFill>
              </a:rPr>
              <a:t>m</a:t>
            </a:r>
            <a:r>
              <a:rPr kumimoji="0" lang="en-US" sz="1100" b="0" i="0" u="none" strike="noStrike" kern="1200" cap="none" spc="0" normalizeH="0" baseline="0" noProof="0" dirty="0">
                <a:ln>
                  <a:noFill/>
                </a:ln>
                <a:solidFill>
                  <a:srgbClr val="000000"/>
                </a:solidFill>
                <a:effectLst/>
                <a:uLnTx/>
                <a:uFillTx/>
              </a:rPr>
              <a:t>id-2019, Hancock Prospecting Pty Ltd announced that it had acquired all of the outstanding ordinary shares of Riversdale Resources Limited that it did not already own</a:t>
            </a:r>
          </a:p>
          <a:p>
            <a:pPr marL="271463" lvl="0" indent="-180975" algn="l" eaLnBrk="1" hangingPunct="1">
              <a:spcBef>
                <a:spcPct val="75000"/>
              </a:spcBef>
              <a:buClr>
                <a:srgbClr val="424242"/>
              </a:buClr>
              <a:buSzPct val="100000"/>
              <a:buFont typeface="Arial" pitchFamily="34" charset="0"/>
              <a:buChar char="●"/>
              <a:defRPr/>
            </a:pPr>
            <a:r>
              <a:rPr lang="en-US" sz="1100" dirty="0">
                <a:solidFill>
                  <a:srgbClr val="000000"/>
                </a:solidFill>
              </a:rPr>
              <a:t>Implies a TEV of </a:t>
            </a:r>
            <a:r>
              <a:rPr kumimoji="0" lang="en-US" sz="1100" b="0" i="0" u="none" strike="noStrike" kern="1200" cap="none" spc="0" normalizeH="0" baseline="0" noProof="0" dirty="0">
                <a:ln>
                  <a:noFill/>
                </a:ln>
                <a:solidFill>
                  <a:srgbClr val="000000"/>
                </a:solidFill>
                <a:effectLst/>
                <a:uLnTx/>
                <a:uFillTx/>
              </a:rPr>
              <a:t>AUS$737 million for Riversdale</a:t>
            </a:r>
            <a:r>
              <a:rPr kumimoji="0" lang="en-US" sz="1100" b="0" i="0" u="none" strike="noStrike" kern="1200" cap="none" spc="0" normalizeH="0" noProof="0" dirty="0">
                <a:ln>
                  <a:noFill/>
                </a:ln>
                <a:solidFill>
                  <a:srgbClr val="000000"/>
                </a:solidFill>
                <a:effectLst/>
                <a:uLnTx/>
                <a:uFillTx/>
              </a:rPr>
              <a:t> </a:t>
            </a:r>
            <a:r>
              <a:rPr lang="en-US" sz="1100" dirty="0">
                <a:solidFill>
                  <a:srgbClr val="000000"/>
                </a:solidFill>
              </a:rPr>
              <a:t>(</a:t>
            </a:r>
            <a:r>
              <a:rPr kumimoji="0" lang="en-US" sz="1100" b="0" i="0" u="none" strike="noStrike" kern="1200" cap="none" spc="0" normalizeH="0" baseline="0" noProof="0" dirty="0">
                <a:ln>
                  <a:noFill/>
                </a:ln>
                <a:solidFill>
                  <a:srgbClr val="000000"/>
                </a:solidFill>
                <a:effectLst/>
                <a:uLnTx/>
                <a:uFillTx/>
              </a:rPr>
              <a:t>100.0% basis)</a:t>
            </a:r>
          </a:p>
          <a:p>
            <a:pPr marL="271463" lvl="0" indent="-180975" algn="l" eaLnBrk="1" hangingPunct="1">
              <a:spcBef>
                <a:spcPct val="75000"/>
              </a:spcBef>
              <a:buClr>
                <a:srgbClr val="424242"/>
              </a:buClr>
              <a:buSzPct val="100000"/>
              <a:buFont typeface="Arial" pitchFamily="34" charset="0"/>
              <a:buChar char="●"/>
              <a:defRPr/>
            </a:pPr>
            <a:r>
              <a:rPr lang="en-CA" sz="1100" dirty="0">
                <a:solidFill>
                  <a:srgbClr val="000000"/>
                </a:solidFill>
              </a:rPr>
              <a:t>Riversdale's primary asset is the Grassy Mountain coking coal project, which is within the Crowsnest Pass Coalfield and is located in the province of Alberta</a:t>
            </a:r>
            <a:endParaRPr kumimoji="0" lang="en-US" sz="12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1863295186"/>
              </p:ext>
            </p:extLst>
          </p:nvPr>
        </p:nvGraphicFramePr>
        <p:xfrm>
          <a:off x="324676" y="2461373"/>
          <a:ext cx="9431702" cy="4790767"/>
        </p:xfrm>
        <a:graphic>
          <a:graphicData uri="http://schemas.openxmlformats.org/drawingml/2006/table">
            <a:tbl>
              <a:tblPr>
                <a:tableStyleId>{5C22544A-7EE6-4342-B048-85BDC9FD1C3A}</a:tableStyleId>
              </a:tblPr>
              <a:tblGrid>
                <a:gridCol w="2375150">
                  <a:extLst>
                    <a:ext uri="{9D8B030D-6E8A-4147-A177-3AD203B41FA5}">
                      <a16:colId xmlns:a16="http://schemas.microsoft.com/office/drawing/2014/main" val="20000"/>
                    </a:ext>
                  </a:extLst>
                </a:gridCol>
                <a:gridCol w="1718775">
                  <a:extLst>
                    <a:ext uri="{9D8B030D-6E8A-4147-A177-3AD203B41FA5}">
                      <a16:colId xmlns:a16="http://schemas.microsoft.com/office/drawing/2014/main" val="20001"/>
                    </a:ext>
                  </a:extLst>
                </a:gridCol>
                <a:gridCol w="1807729">
                  <a:extLst>
                    <a:ext uri="{9D8B030D-6E8A-4147-A177-3AD203B41FA5}">
                      <a16:colId xmlns:a16="http://schemas.microsoft.com/office/drawing/2014/main" val="20003"/>
                    </a:ext>
                  </a:extLst>
                </a:gridCol>
                <a:gridCol w="1596268">
                  <a:extLst>
                    <a:ext uri="{9D8B030D-6E8A-4147-A177-3AD203B41FA5}">
                      <a16:colId xmlns:a16="http://schemas.microsoft.com/office/drawing/2014/main" val="20004"/>
                    </a:ext>
                  </a:extLst>
                </a:gridCol>
                <a:gridCol w="1933780">
                  <a:extLst>
                    <a:ext uri="{9D8B030D-6E8A-4147-A177-3AD203B41FA5}">
                      <a16:colId xmlns:a16="http://schemas.microsoft.com/office/drawing/2014/main" val="577670400"/>
                    </a:ext>
                  </a:extLst>
                </a:gridCol>
              </a:tblGrid>
              <a:tr h="230553">
                <a:tc>
                  <a:txBody>
                    <a:bodyPr/>
                    <a:lstStyle/>
                    <a:p>
                      <a:pPr algn="l" fontAlgn="ctr"/>
                      <a:r>
                        <a:rPr lang="en-CA" sz="1100" u="none" strike="noStrike" dirty="0">
                          <a:effectLst/>
                        </a:rPr>
                        <a:t> </a:t>
                      </a:r>
                      <a:endParaRPr lang="en-CA" sz="1100" b="1" i="0" u="none" strike="noStrike" dirty="0">
                        <a:solidFill>
                          <a:srgbClr val="000000"/>
                        </a:solidFill>
                        <a:effectLst/>
                        <a:latin typeface="Calibri"/>
                      </a:endParaRPr>
                    </a:p>
                  </a:txBody>
                  <a:tcPr marL="857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a:r>
                        <a:rPr lang="en-CA" sz="1200" b="1" u="sng" strike="noStrike" dirty="0">
                          <a:effectLst/>
                          <a:latin typeface="Arial" panose="020B0604020202020204" pitchFamily="34" charset="0"/>
                          <a:cs typeface="Arial" panose="020B0604020202020204" pitchFamily="34" charset="0"/>
                        </a:rPr>
                        <a:t>Grassy Mountain</a:t>
                      </a:r>
                      <a:endParaRPr lang="en-CA" u="sng" dirty="0"/>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gridSpan="2">
                  <a:txBody>
                    <a:bodyPr/>
                    <a:lstStyle/>
                    <a:p>
                      <a:pPr algn="ctr" fontAlgn="ctr"/>
                      <a:r>
                        <a:rPr lang="en-CA" sz="1200" b="1" u="sng" strike="noStrike" dirty="0">
                          <a:effectLst/>
                          <a:latin typeface="Arial" panose="020B0604020202020204" pitchFamily="34" charset="0"/>
                          <a:cs typeface="Arial" panose="020B0604020202020204" pitchFamily="34" charset="0"/>
                        </a:rPr>
                        <a:t>Huguenot</a:t>
                      </a:r>
                      <a:endParaRPr lang="en-CA" sz="1200" b="1" i="0" u="sng"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hMerge="1">
                  <a:txBody>
                    <a:bodyPr/>
                    <a:lstStyle/>
                    <a:p>
                      <a:endParaRPr lang="en-CA"/>
                    </a:p>
                  </a:txBody>
                  <a:tcPr/>
                </a:tc>
                <a:tc>
                  <a:txBody>
                    <a:bodyPr/>
                    <a:lstStyle/>
                    <a:p>
                      <a:pPr algn="ctr" fontAlgn="ctr"/>
                      <a:r>
                        <a:rPr lang="en-CA" sz="1200" b="1" u="sng" strike="noStrike" dirty="0">
                          <a:effectLst/>
                          <a:latin typeface="Arial" panose="020B0604020202020204" pitchFamily="34" charset="0"/>
                          <a:cs typeface="Arial" panose="020B0604020202020204" pitchFamily="34" charset="0"/>
                        </a:rPr>
                        <a:t>Gordon Creek (Flatbed)</a:t>
                      </a:r>
                      <a:endParaRPr lang="en-CA" sz="1200" b="1" i="0" u="sng"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10000"/>
                  </a:ext>
                </a:extLst>
              </a:tr>
              <a:tr h="159397">
                <a:tc gridSpan="5">
                  <a:txBody>
                    <a:bodyPr/>
                    <a:lstStyle/>
                    <a:p>
                      <a:pPr algn="l" fontAlgn="ctr"/>
                      <a:r>
                        <a:rPr lang="en-CA" sz="1000" b="1" i="1" u="none" strike="noStrike" dirty="0">
                          <a:effectLst/>
                        </a:rPr>
                        <a:t>Project Description</a:t>
                      </a:r>
                      <a:endParaRPr lang="en-CA" sz="1000" b="1" i="1" u="none" strike="noStrike" dirty="0">
                        <a:solidFill>
                          <a:srgbClr val="000000"/>
                        </a:solidFill>
                        <a:effectLst/>
                        <a:latin typeface="Arial"/>
                      </a:endParaRPr>
                    </a:p>
                  </a:txBody>
                  <a:tcPr marL="857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0001"/>
                  </a:ext>
                </a:extLst>
              </a:tr>
              <a:tr h="166898">
                <a:tc>
                  <a:txBody>
                    <a:bodyPr/>
                    <a:lstStyle/>
                    <a:p>
                      <a:pPr algn="l" fontAlgn="ctr"/>
                      <a:r>
                        <a:rPr lang="en-CA" sz="1050" u="none" strike="noStrike" dirty="0">
                          <a:effectLst/>
                        </a:rPr>
                        <a:t>Stage</a:t>
                      </a:r>
                      <a:endParaRPr lang="en-CA" sz="1050" b="0" i="0" u="none" strike="noStrike" dirty="0">
                        <a:solidFill>
                          <a:srgbClr val="000000"/>
                        </a:solidFill>
                        <a:effectLst/>
                        <a:latin typeface="Arial"/>
                      </a:endParaRPr>
                    </a:p>
                  </a:txBody>
                  <a:tcPr marL="171450"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fontAlgn="ctr"/>
                      <a:r>
                        <a:rPr lang="en-CA" sz="1050" u="none" strike="noStrike" dirty="0">
                          <a:effectLst/>
                        </a:rPr>
                        <a:t>Fed. Env. Review - Permitting</a:t>
                      </a:r>
                      <a:endParaRPr lang="en-CA" sz="1050" b="0" i="0" u="none" strike="noStrike" dirty="0">
                        <a:solidFill>
                          <a:srgbClr val="000000"/>
                        </a:solidFill>
                        <a:effectLst/>
                        <a:latin typeface="Arial"/>
                      </a:endParaRPr>
                    </a:p>
                  </a:txBody>
                  <a:tcPr marL="9525" marR="9525" marT="9525" marB="0" anchor="ctr">
                    <a:gradFill flip="none" rotWithShape="1">
                      <a:gsLst>
                        <a:gs pos="100000">
                          <a:schemeClr val="accent3">
                            <a:lumMod val="20000"/>
                            <a:lumOff val="80000"/>
                          </a:schemeClr>
                        </a:gs>
                        <a:gs pos="100000">
                          <a:schemeClr val="accent3">
                            <a:lumMod val="45000"/>
                            <a:lumOff val="55000"/>
                          </a:schemeClr>
                        </a:gs>
                        <a:gs pos="60000">
                          <a:schemeClr val="bg1">
                            <a:lumMod val="95000"/>
                          </a:schemeClr>
                        </a:gs>
                        <a:gs pos="69000">
                          <a:schemeClr val="accent3">
                            <a:lumMod val="30000"/>
                            <a:lumOff val="70000"/>
                          </a:schemeClr>
                        </a:gs>
                      </a:gsLst>
                      <a:lin ang="5400000" scaled="1"/>
                      <a:tileRect/>
                    </a:gradFill>
                  </a:tcPr>
                </a:tc>
                <a:tc gridSpan="2">
                  <a:txBody>
                    <a:bodyPr/>
                    <a:lstStyle/>
                    <a:p>
                      <a:pPr algn="ctr" fontAlgn="ctr"/>
                      <a:r>
                        <a:rPr lang="en-CA" sz="1050" u="none" strike="noStrike" dirty="0">
                          <a:effectLst/>
                        </a:rPr>
                        <a:t>PEA</a:t>
                      </a:r>
                      <a:endParaRPr lang="en-CA" sz="1050" b="0" i="0" u="none" strike="noStrike"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hMerge="1">
                  <a:txBody>
                    <a:bodyPr/>
                    <a:lstStyle/>
                    <a:p>
                      <a:endParaRPr lang="en-CA"/>
                    </a:p>
                  </a:txBody>
                  <a:tcPr/>
                </a:tc>
                <a:tc>
                  <a:txBody>
                    <a:bodyPr/>
                    <a:lstStyle/>
                    <a:p>
                      <a:pPr algn="ctr" fontAlgn="ctr"/>
                      <a:r>
                        <a:rPr lang="en-CA" sz="1050" u="none" strike="noStrike" dirty="0">
                          <a:effectLst/>
                        </a:rPr>
                        <a:t>PEA</a:t>
                      </a:r>
                      <a:endParaRPr lang="en-CA" sz="1050" b="0" i="0" u="none" strike="noStrike"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10002"/>
                  </a:ext>
                </a:extLst>
              </a:tr>
              <a:tr h="166898">
                <a:tc>
                  <a:txBody>
                    <a:bodyPr/>
                    <a:lstStyle/>
                    <a:p>
                      <a:pPr algn="l" fontAlgn="ctr"/>
                      <a:r>
                        <a:rPr lang="en-CA" sz="1050" u="none" strike="noStrike" dirty="0">
                          <a:effectLst/>
                        </a:rPr>
                        <a:t>Location</a:t>
                      </a:r>
                      <a:endParaRPr lang="en-CA" sz="1050" b="0" i="0" u="none" strike="noStrike" dirty="0">
                        <a:solidFill>
                          <a:srgbClr val="000000"/>
                        </a:solidFill>
                        <a:effectLst/>
                        <a:latin typeface="Arial"/>
                      </a:endParaRPr>
                    </a:p>
                  </a:txBody>
                  <a:tcPr marL="171450"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fontAlgn="ctr"/>
                      <a:r>
                        <a:rPr lang="en-CA" sz="1050" u="none" strike="noStrike" dirty="0">
                          <a:effectLst/>
                        </a:rPr>
                        <a:t>Southwest Alberta</a:t>
                      </a:r>
                      <a:endParaRPr lang="en-CA" sz="1050" b="0" i="0" u="none" strike="noStrike"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gridSpan="2">
                  <a:txBody>
                    <a:bodyPr/>
                    <a:lstStyle/>
                    <a:p>
                      <a:pPr algn="ctr" fontAlgn="ctr"/>
                      <a:r>
                        <a:rPr lang="en-CA" sz="1050" u="none" strike="noStrike" dirty="0">
                          <a:effectLst/>
                        </a:rPr>
                        <a:t>Northeast BC</a:t>
                      </a:r>
                      <a:endParaRPr lang="en-CA" sz="1050" b="0" i="0" u="none" strike="noStrike"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hMerge="1">
                  <a:txBody>
                    <a:bodyPr/>
                    <a:lstStyle/>
                    <a:p>
                      <a:endParaRPr lang="en-CA"/>
                    </a:p>
                  </a:txBody>
                  <a:tcPr/>
                </a:tc>
                <a:tc>
                  <a:txBody>
                    <a:bodyPr/>
                    <a:lstStyle/>
                    <a:p>
                      <a:pPr algn="ctr" fontAlgn="ctr"/>
                      <a:r>
                        <a:rPr lang="en-CA" sz="1050" u="none" strike="noStrike" dirty="0">
                          <a:effectLst/>
                        </a:rPr>
                        <a:t>Northeast BC</a:t>
                      </a:r>
                      <a:endParaRPr lang="en-CA" sz="1050" b="0" i="0" u="none" strike="noStrike"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10003"/>
                  </a:ext>
                </a:extLst>
              </a:tr>
              <a:tr h="166898">
                <a:tc>
                  <a:txBody>
                    <a:bodyPr/>
                    <a:lstStyle/>
                    <a:p>
                      <a:pPr algn="l" fontAlgn="ctr"/>
                      <a:r>
                        <a:rPr lang="en-CA" sz="1050" u="none" strike="noStrike" dirty="0">
                          <a:effectLst/>
                        </a:rPr>
                        <a:t>Coal Type</a:t>
                      </a:r>
                      <a:endParaRPr lang="en-CA" sz="1050" b="0" i="0" u="none" strike="noStrike" dirty="0">
                        <a:solidFill>
                          <a:srgbClr val="000000"/>
                        </a:solidFill>
                        <a:effectLst/>
                        <a:latin typeface="Arial"/>
                      </a:endParaRPr>
                    </a:p>
                  </a:txBody>
                  <a:tcPr marL="171450"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fontAlgn="ctr"/>
                      <a:r>
                        <a:rPr lang="en-CA" sz="1050" u="none" strike="noStrike" dirty="0">
                          <a:effectLst/>
                        </a:rPr>
                        <a:t>HCC</a:t>
                      </a:r>
                      <a:endParaRPr lang="en-CA" sz="1050" b="0" i="0" u="none" strike="noStrike"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gridSpan="2">
                  <a:txBody>
                    <a:bodyPr/>
                    <a:lstStyle/>
                    <a:p>
                      <a:pPr algn="ctr" fontAlgn="ctr"/>
                      <a:r>
                        <a:rPr lang="en-CA" sz="1050" u="none" strike="noStrike" dirty="0">
                          <a:effectLst/>
                        </a:rPr>
                        <a:t>HCC</a:t>
                      </a:r>
                      <a:endParaRPr lang="en-CA" sz="1050" b="0" i="0" u="none" strike="noStrike"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hMerge="1">
                  <a:txBody>
                    <a:bodyPr/>
                    <a:lstStyle/>
                    <a:p>
                      <a:endParaRPr lang="en-CA"/>
                    </a:p>
                  </a:txBody>
                  <a:tcPr/>
                </a:tc>
                <a:tc>
                  <a:txBody>
                    <a:bodyPr/>
                    <a:lstStyle/>
                    <a:p>
                      <a:pPr algn="ctr" fontAlgn="ctr"/>
                      <a:r>
                        <a:rPr lang="en-CA" sz="1050" u="none" strike="noStrike">
                          <a:effectLst/>
                        </a:rPr>
                        <a:t>HCC &amp; PCI</a:t>
                      </a:r>
                      <a:endParaRPr lang="en-CA" sz="1050" b="0" i="0" u="none" strike="noStrike"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10004"/>
                  </a:ext>
                </a:extLst>
              </a:tr>
              <a:tr h="229882">
                <a:tc>
                  <a:txBody>
                    <a:bodyPr/>
                    <a:lstStyle/>
                    <a:p>
                      <a:pPr algn="l" fontAlgn="ctr"/>
                      <a:r>
                        <a:rPr lang="en-CA" sz="1050" u="none" strike="noStrike" dirty="0">
                          <a:effectLst/>
                        </a:rPr>
                        <a:t>Total Resource</a:t>
                      </a:r>
                      <a:endParaRPr lang="en-CA" sz="1050" b="0" i="0" u="none" strike="noStrike" dirty="0">
                        <a:solidFill>
                          <a:srgbClr val="000000"/>
                        </a:solidFill>
                        <a:effectLst/>
                        <a:latin typeface="Arial"/>
                      </a:endParaRPr>
                    </a:p>
                  </a:txBody>
                  <a:tcPr marL="171450"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fontAlgn="ctr"/>
                      <a:r>
                        <a:rPr lang="en-CA" sz="1050" u="none" strike="noStrike" dirty="0">
                          <a:effectLst/>
                        </a:rPr>
                        <a:t>195 Mt</a:t>
                      </a:r>
                      <a:endParaRPr lang="en-CA" sz="1050" b="0" i="0" u="none" strike="noStrike"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gridSpan="2">
                  <a:txBody>
                    <a:bodyPr/>
                    <a:lstStyle/>
                    <a:p>
                      <a:pPr algn="ctr" fontAlgn="ctr"/>
                      <a:r>
                        <a:rPr lang="en-CA" sz="1050" u="none" strike="noStrike" dirty="0">
                          <a:effectLst/>
                        </a:rPr>
                        <a:t>278 Mt (Measured + Indicated) and 119 Mt (Inferred)</a:t>
                      </a:r>
                      <a:endParaRPr lang="en-CA" sz="1050" b="0" i="0" u="none" strike="noStrike"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hMerge="1">
                  <a:txBody>
                    <a:bodyPr/>
                    <a:lstStyle/>
                    <a:p>
                      <a:endParaRPr lang="en-CA"/>
                    </a:p>
                  </a:txBody>
                  <a:tcPr/>
                </a:tc>
                <a:tc>
                  <a:txBody>
                    <a:bodyPr/>
                    <a:lstStyle/>
                    <a:p>
                      <a:pPr algn="ctr" fontAlgn="ctr"/>
                      <a:r>
                        <a:rPr lang="en-CA" sz="1050" u="none" strike="noStrike" dirty="0">
                          <a:effectLst/>
                        </a:rPr>
                        <a:t>298 Mt (Inferred)</a:t>
                      </a:r>
                      <a:endParaRPr lang="en-CA" sz="1050" b="0" i="0" u="none" strike="noStrike"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10005"/>
                  </a:ext>
                </a:extLst>
              </a:tr>
              <a:tr h="166898">
                <a:tc>
                  <a:txBody>
                    <a:bodyPr/>
                    <a:lstStyle/>
                    <a:p>
                      <a:pPr algn="l" fontAlgn="ctr"/>
                      <a:r>
                        <a:rPr lang="en-CA" sz="1050" u="none" strike="noStrike" dirty="0">
                          <a:effectLst/>
                        </a:rPr>
                        <a:t>Acquisition Offer / Total Resource</a:t>
                      </a:r>
                      <a:endParaRPr lang="en-CA" sz="1050" b="0" i="1" u="none" strike="noStrike" dirty="0">
                        <a:solidFill>
                          <a:srgbClr val="000000"/>
                        </a:solidFill>
                        <a:effectLst/>
                        <a:latin typeface="Arial"/>
                      </a:endParaRPr>
                    </a:p>
                  </a:txBody>
                  <a:tcPr marL="171450"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fontAlgn="ctr"/>
                      <a:r>
                        <a:rPr lang="en-CA" sz="1050" u="none" strike="noStrike" dirty="0">
                          <a:effectLst/>
                        </a:rPr>
                        <a:t>AUS$3.78 per tonne</a:t>
                      </a:r>
                      <a:endParaRPr lang="en-CA" sz="1050" b="0" i="1" u="none" strike="noStrike"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gridSpan="2">
                  <a:txBody>
                    <a:bodyPr/>
                    <a:lstStyle/>
                    <a:p>
                      <a:pPr algn="ctr" fontAlgn="ctr"/>
                      <a:r>
                        <a:rPr lang="en-CA" sz="1050" u="none" strike="noStrike" dirty="0">
                          <a:effectLst/>
                        </a:rPr>
                        <a:t>•</a:t>
                      </a:r>
                      <a:endParaRPr lang="en-CA" sz="1050" b="0" i="0" u="none" strike="noStrike"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hMerge="1">
                  <a:txBody>
                    <a:bodyPr/>
                    <a:lstStyle/>
                    <a:p>
                      <a:endParaRPr lang="en-CA"/>
                    </a:p>
                  </a:txBody>
                  <a:tcPr/>
                </a:tc>
                <a:tc>
                  <a:txBody>
                    <a:bodyPr/>
                    <a:lstStyle/>
                    <a:p>
                      <a:pPr algn="ctr" fontAlgn="ctr"/>
                      <a:r>
                        <a:rPr lang="en-CA" sz="1050" u="none" strike="noStrike" dirty="0">
                          <a:effectLst/>
                        </a:rPr>
                        <a:t>•</a:t>
                      </a:r>
                      <a:endParaRPr lang="en-CA" sz="1050" b="0" i="0" u="none" strike="noStrike"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10006"/>
                  </a:ext>
                </a:extLst>
              </a:tr>
              <a:tr h="174399">
                <a:tc gridSpan="2">
                  <a:txBody>
                    <a:bodyPr/>
                    <a:lstStyle/>
                    <a:p>
                      <a:pPr algn="l" fontAlgn="ctr"/>
                      <a:r>
                        <a:rPr lang="en-CA" sz="1000" b="1" i="1" u="none" strike="noStrike" dirty="0">
                          <a:effectLst/>
                        </a:rPr>
                        <a:t>Operating Metrics</a:t>
                      </a:r>
                      <a:r>
                        <a:rPr lang="en-CA" sz="1000" u="none" strike="noStrike" dirty="0">
                          <a:effectLst/>
                        </a:rPr>
                        <a:t>                                   </a:t>
                      </a:r>
                      <a:endParaRPr lang="en-CA" sz="1000" b="1" i="0" u="none" strike="noStrike" dirty="0">
                        <a:solidFill>
                          <a:srgbClr val="000000"/>
                        </a:solidFill>
                        <a:effectLst/>
                        <a:latin typeface="Arial"/>
                      </a:endParaRPr>
                    </a:p>
                  </a:txBody>
                  <a:tcPr marL="85725" marR="9525" marT="9525" marB="0" anchor="ct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tcPr>
                </a:tc>
                <a:tc hMerge="1">
                  <a:txBody>
                    <a:bodyPr/>
                    <a:lstStyle/>
                    <a:p>
                      <a:endParaRPr lang="en-CA"/>
                    </a:p>
                  </a:txBody>
                  <a:tcPr/>
                </a:tc>
                <a:tc>
                  <a:txBody>
                    <a:bodyPr/>
                    <a:lstStyle/>
                    <a:p>
                      <a:pPr algn="ctr" fontAlgn="ctr"/>
                      <a:r>
                        <a:rPr lang="en-CA" sz="1100" b="0" i="1" u="none" strike="noStrike" dirty="0">
                          <a:effectLst/>
                          <a:latin typeface="Arial" panose="020B0604020202020204" pitchFamily="34" charset="0"/>
                          <a:cs typeface="Arial" panose="020B0604020202020204" pitchFamily="34" charset="0"/>
                        </a:rPr>
                        <a:t>Option 1</a:t>
                      </a:r>
                      <a:endParaRPr lang="en-CA" sz="1100" b="0"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fontAlgn="ctr"/>
                      <a:r>
                        <a:rPr lang="en-CA" sz="1100" b="0" i="1" u="none" strike="noStrike" dirty="0">
                          <a:effectLst/>
                          <a:latin typeface="Arial" panose="020B0604020202020204" pitchFamily="34" charset="0"/>
                          <a:cs typeface="Arial" panose="020B0604020202020204" pitchFamily="34" charset="0"/>
                        </a:rPr>
                        <a:t>Option 2</a:t>
                      </a:r>
                      <a:endParaRPr lang="en-CA" sz="1100" b="0"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fontAlgn="ctr"/>
                      <a:r>
                        <a:rPr lang="en-CA" sz="1000" u="none" strike="noStrike" dirty="0">
                          <a:effectLst/>
                        </a:rPr>
                        <a:t> </a:t>
                      </a:r>
                      <a:endParaRPr lang="en-CA" sz="1100" b="0"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10007"/>
                  </a:ext>
                </a:extLst>
              </a:tr>
              <a:tr h="166898">
                <a:tc>
                  <a:txBody>
                    <a:bodyPr/>
                    <a:lstStyle/>
                    <a:p>
                      <a:pPr algn="l" fontAlgn="ctr"/>
                      <a:r>
                        <a:rPr lang="en-CA" sz="1050" u="none" strike="noStrike" dirty="0">
                          <a:effectLst/>
                        </a:rPr>
                        <a:t>Mine Type</a:t>
                      </a:r>
                      <a:endParaRPr lang="en-CA" sz="1050" b="0" i="0" u="none" strike="noStrike" dirty="0">
                        <a:solidFill>
                          <a:srgbClr val="000000"/>
                        </a:solidFill>
                        <a:effectLst/>
                        <a:latin typeface="Arial"/>
                      </a:endParaRPr>
                    </a:p>
                  </a:txBody>
                  <a:tcPr marL="171450"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fontAlgn="ctr"/>
                      <a:r>
                        <a:rPr lang="en-CA" sz="1050" u="none" strike="noStrike" dirty="0">
                          <a:effectLst/>
                        </a:rPr>
                        <a:t>Surface</a:t>
                      </a:r>
                      <a:endParaRPr lang="en-CA" sz="1050" b="0" i="0" u="none" strike="noStrike"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fontAlgn="ctr"/>
                      <a:r>
                        <a:rPr lang="en-CA" sz="1050" u="none" strike="noStrike" dirty="0">
                          <a:effectLst/>
                        </a:rPr>
                        <a:t>Surface Only</a:t>
                      </a:r>
                      <a:endParaRPr lang="en-CA" sz="1050" b="0" i="0" u="none" strike="noStrike"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fontAlgn="ctr"/>
                      <a:r>
                        <a:rPr lang="en-CA" sz="1050" u="none" strike="noStrike" dirty="0">
                          <a:effectLst/>
                        </a:rPr>
                        <a:t>Surface &amp; UG</a:t>
                      </a:r>
                      <a:endParaRPr lang="en-CA" sz="1050" b="0" i="0" u="none" strike="noStrike"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fontAlgn="ctr"/>
                      <a:r>
                        <a:rPr lang="en-CA" sz="1050" u="none" strike="noStrike" dirty="0">
                          <a:effectLst/>
                        </a:rPr>
                        <a:t>UG</a:t>
                      </a:r>
                      <a:endParaRPr lang="en-CA" sz="1050" b="0" i="0" u="none" strike="noStrike"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10008"/>
                  </a:ext>
                </a:extLst>
              </a:tr>
              <a:tr h="166898">
                <a:tc>
                  <a:txBody>
                    <a:bodyPr/>
                    <a:lstStyle/>
                    <a:p>
                      <a:pPr algn="l" fontAlgn="ctr"/>
                      <a:r>
                        <a:rPr lang="en-CA" sz="1050" u="none" strike="noStrike" dirty="0">
                          <a:effectLst/>
                        </a:rPr>
                        <a:t>Mine Life</a:t>
                      </a:r>
                      <a:endParaRPr lang="en-CA" sz="1050" b="0" i="0" u="none" strike="noStrike" dirty="0">
                        <a:solidFill>
                          <a:srgbClr val="000000"/>
                        </a:solidFill>
                        <a:effectLst/>
                        <a:latin typeface="Arial"/>
                      </a:endParaRPr>
                    </a:p>
                  </a:txBody>
                  <a:tcPr marL="171450"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fontAlgn="ctr"/>
                      <a:r>
                        <a:rPr lang="en-CA" sz="1050" u="none" strike="noStrike" dirty="0">
                          <a:effectLst/>
                        </a:rPr>
                        <a:t>24 years</a:t>
                      </a:r>
                      <a:endParaRPr lang="en-CA" sz="1050" b="0" i="0" u="none" strike="noStrike"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fontAlgn="ctr"/>
                      <a:r>
                        <a:rPr lang="en-CA" sz="1050" u="none" strike="noStrike" dirty="0">
                          <a:effectLst/>
                        </a:rPr>
                        <a:t>27 years</a:t>
                      </a:r>
                      <a:endParaRPr lang="en-CA" sz="1050" b="0" i="0" u="none" strike="noStrike"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fontAlgn="ctr"/>
                      <a:r>
                        <a:rPr lang="en-CA" sz="1050" u="none" strike="noStrike" dirty="0">
                          <a:effectLst/>
                        </a:rPr>
                        <a:t>31 years</a:t>
                      </a:r>
                      <a:endParaRPr lang="en-CA" sz="1050" b="0" i="0" u="none" strike="noStrike"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fontAlgn="ctr"/>
                      <a:r>
                        <a:rPr lang="en-CA" sz="1050" u="none" strike="noStrike" dirty="0">
                          <a:effectLst/>
                        </a:rPr>
                        <a:t>30 years</a:t>
                      </a:r>
                      <a:endParaRPr lang="en-CA" sz="1050" b="0" i="0" u="none" strike="noStrike"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10009"/>
                  </a:ext>
                </a:extLst>
              </a:tr>
              <a:tr h="166898">
                <a:tc>
                  <a:txBody>
                    <a:bodyPr/>
                    <a:lstStyle/>
                    <a:p>
                      <a:pPr algn="l" fontAlgn="ctr"/>
                      <a:r>
                        <a:rPr lang="en-CA" sz="1050" u="none" strike="noStrike" dirty="0">
                          <a:effectLst/>
                        </a:rPr>
                        <a:t>Strip Ratio</a:t>
                      </a:r>
                      <a:endParaRPr lang="en-CA" sz="1050" b="0" i="0" u="none" strike="noStrike" dirty="0">
                        <a:solidFill>
                          <a:srgbClr val="000000"/>
                        </a:solidFill>
                        <a:effectLst/>
                        <a:latin typeface="Arial"/>
                      </a:endParaRPr>
                    </a:p>
                  </a:txBody>
                  <a:tcPr marL="171450"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fontAlgn="ctr"/>
                      <a:r>
                        <a:rPr lang="en-CA" sz="1050" u="none" strike="noStrike" dirty="0">
                          <a:effectLst/>
                        </a:rPr>
                        <a:t>9.2:1</a:t>
                      </a:r>
                      <a:endParaRPr lang="en-CA" sz="1050" b="0" i="0" u="none" strike="noStrike"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fontAlgn="ctr"/>
                      <a:r>
                        <a:rPr lang="en-CA" sz="1050" u="none" strike="noStrike" dirty="0">
                          <a:effectLst/>
                        </a:rPr>
                        <a:t>10.5:1</a:t>
                      </a:r>
                      <a:endParaRPr lang="en-CA" sz="1050" b="0" i="0" u="none" strike="noStrike"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fontAlgn="ctr"/>
                      <a:r>
                        <a:rPr lang="en-CA" sz="1050" u="none" strike="noStrike" dirty="0">
                          <a:effectLst/>
                        </a:rPr>
                        <a:t>8.6:1</a:t>
                      </a:r>
                      <a:endParaRPr lang="en-CA" sz="1050" b="0" i="0" u="none" strike="noStrike"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fontAlgn="ctr"/>
                      <a:r>
                        <a:rPr lang="en-CA" sz="1050" u="none" strike="noStrike" dirty="0">
                          <a:effectLst/>
                        </a:rPr>
                        <a:t>-</a:t>
                      </a:r>
                      <a:endParaRPr lang="en-CA" sz="1050" b="0" i="0" u="none" strike="noStrike"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10010"/>
                  </a:ext>
                </a:extLst>
              </a:tr>
              <a:tr h="166898">
                <a:tc>
                  <a:txBody>
                    <a:bodyPr/>
                    <a:lstStyle/>
                    <a:p>
                      <a:pPr algn="l" fontAlgn="ctr"/>
                      <a:r>
                        <a:rPr lang="en-CA" sz="1050" u="none" strike="noStrike" dirty="0">
                          <a:effectLst/>
                        </a:rPr>
                        <a:t>LOM ROM Coal Production</a:t>
                      </a:r>
                      <a:endParaRPr lang="en-CA" sz="1050" b="0" i="0" u="none" strike="noStrike" dirty="0">
                        <a:solidFill>
                          <a:srgbClr val="000000"/>
                        </a:solidFill>
                        <a:effectLst/>
                        <a:latin typeface="Arial"/>
                      </a:endParaRPr>
                    </a:p>
                  </a:txBody>
                  <a:tcPr marL="171450"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fontAlgn="ctr"/>
                      <a:r>
                        <a:rPr lang="en-CA" sz="1050" u="none" strike="noStrike" dirty="0">
                          <a:effectLst/>
                        </a:rPr>
                        <a:t>154 Mt</a:t>
                      </a:r>
                      <a:endParaRPr lang="en-CA" sz="1050" b="0" i="0" u="none" strike="noStrike"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fontAlgn="ctr"/>
                      <a:r>
                        <a:rPr lang="en-CA" sz="1050" u="none" strike="noStrike" dirty="0">
                          <a:effectLst/>
                        </a:rPr>
                        <a:t>99 Mt</a:t>
                      </a:r>
                      <a:endParaRPr lang="en-CA" sz="1050" b="0" i="0" u="none" strike="noStrike"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fontAlgn="ctr"/>
                      <a:r>
                        <a:rPr lang="en-CA" sz="1050" u="none" strike="noStrike" dirty="0">
                          <a:effectLst/>
                        </a:rPr>
                        <a:t>122 Mt</a:t>
                      </a:r>
                      <a:endParaRPr lang="en-CA" sz="1050" b="0" i="0" u="none" strike="noStrike"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fontAlgn="ctr"/>
                      <a:r>
                        <a:rPr lang="en-CA" sz="1050" u="none" strike="noStrike" dirty="0">
                          <a:effectLst/>
                        </a:rPr>
                        <a:t>112 Mt</a:t>
                      </a:r>
                      <a:endParaRPr lang="en-CA" sz="1050" b="0" i="0" u="none" strike="noStrike"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10011"/>
                  </a:ext>
                </a:extLst>
              </a:tr>
              <a:tr h="166898">
                <a:tc>
                  <a:txBody>
                    <a:bodyPr/>
                    <a:lstStyle/>
                    <a:p>
                      <a:pPr algn="l" fontAlgn="ctr"/>
                      <a:r>
                        <a:rPr lang="en-CA" sz="1050" u="none" strike="noStrike" dirty="0">
                          <a:effectLst/>
                        </a:rPr>
                        <a:t>LOM Clean Coal Production</a:t>
                      </a:r>
                      <a:endParaRPr lang="en-CA" sz="1050" b="0" i="0" u="none" strike="noStrike" dirty="0">
                        <a:solidFill>
                          <a:srgbClr val="000000"/>
                        </a:solidFill>
                        <a:effectLst/>
                        <a:latin typeface="Arial"/>
                      </a:endParaRPr>
                    </a:p>
                  </a:txBody>
                  <a:tcPr marL="171450"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fontAlgn="ctr"/>
                      <a:r>
                        <a:rPr lang="en-CA" sz="1050" u="none" strike="noStrike" dirty="0">
                          <a:effectLst/>
                        </a:rPr>
                        <a:t>88 Mt</a:t>
                      </a:r>
                      <a:endParaRPr lang="en-CA" sz="1050" b="0" i="0" u="none" strike="noStrike"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fontAlgn="ctr"/>
                      <a:r>
                        <a:rPr lang="en-CA" sz="1050" u="none" strike="noStrike" dirty="0">
                          <a:effectLst/>
                        </a:rPr>
                        <a:t>72 Mt</a:t>
                      </a:r>
                      <a:endParaRPr lang="en-CA" sz="1050" b="0" i="0" u="none" strike="noStrike"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fontAlgn="ctr"/>
                      <a:r>
                        <a:rPr lang="en-CA" sz="1050" u="none" strike="noStrike" dirty="0">
                          <a:effectLst/>
                        </a:rPr>
                        <a:t>89 Mt</a:t>
                      </a:r>
                      <a:endParaRPr lang="en-CA" sz="1050" b="0" i="0" u="none" strike="noStrike"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fontAlgn="ctr"/>
                      <a:r>
                        <a:rPr lang="en-CA" sz="1050" u="none" strike="noStrike" dirty="0">
                          <a:effectLst/>
                        </a:rPr>
                        <a:t>57 Mt</a:t>
                      </a:r>
                      <a:endParaRPr lang="en-CA" sz="1050" b="0" i="0" u="none" strike="noStrike"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10012"/>
                  </a:ext>
                </a:extLst>
              </a:tr>
              <a:tr h="324420">
                <a:tc>
                  <a:txBody>
                    <a:bodyPr/>
                    <a:lstStyle/>
                    <a:p>
                      <a:pPr algn="l" fontAlgn="ctr"/>
                      <a:r>
                        <a:rPr lang="en-CA" sz="1050" u="none" strike="noStrike" dirty="0">
                          <a:effectLst/>
                        </a:rPr>
                        <a:t>LOM Avg. Annual Clean Coal Production</a:t>
                      </a:r>
                      <a:endParaRPr lang="en-CA" sz="1050" b="0" i="0" u="none" strike="noStrike" dirty="0">
                        <a:solidFill>
                          <a:srgbClr val="000000"/>
                        </a:solidFill>
                        <a:effectLst/>
                        <a:latin typeface="Arial"/>
                      </a:endParaRPr>
                    </a:p>
                  </a:txBody>
                  <a:tcPr marL="171450"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fontAlgn="ctr"/>
                      <a:r>
                        <a:rPr lang="en-CA" sz="1050" u="none" strike="noStrike" dirty="0">
                          <a:effectLst/>
                        </a:rPr>
                        <a:t>3.7 Mt</a:t>
                      </a:r>
                      <a:endParaRPr lang="en-CA" sz="1050" b="0" i="0" u="none" strike="noStrike"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fontAlgn="ctr"/>
                      <a:r>
                        <a:rPr lang="en-CA" sz="1050" u="none" strike="noStrike" dirty="0">
                          <a:effectLst/>
                        </a:rPr>
                        <a:t>2.7 Mt </a:t>
                      </a:r>
                      <a:endParaRPr lang="en-CA" sz="1050" b="0" i="0" u="none" strike="noStrike"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fontAlgn="ctr"/>
                      <a:r>
                        <a:rPr lang="en-CA" sz="1050" u="none" strike="noStrike" dirty="0">
                          <a:effectLst/>
                        </a:rPr>
                        <a:t>3.0 Mt (Surface + UG)</a:t>
                      </a:r>
                      <a:endParaRPr lang="en-CA" sz="1050" b="0" i="0" u="none" strike="noStrike"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fontAlgn="ctr"/>
                      <a:r>
                        <a:rPr lang="en-CA" sz="1050" u="none" strike="noStrike" dirty="0">
                          <a:effectLst/>
                        </a:rPr>
                        <a:t>1.9 Mt</a:t>
                      </a:r>
                      <a:endParaRPr lang="en-CA" sz="1050" b="0" i="0" u="none" strike="noStrike"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10013"/>
                  </a:ext>
                </a:extLst>
              </a:tr>
              <a:tr h="166898">
                <a:tc>
                  <a:txBody>
                    <a:bodyPr/>
                    <a:lstStyle/>
                    <a:p>
                      <a:pPr algn="l" fontAlgn="ctr"/>
                      <a:r>
                        <a:rPr lang="en-CA" sz="1050" u="none" strike="noStrike" dirty="0">
                          <a:effectLst/>
                        </a:rPr>
                        <a:t>LOM Avg. Yield</a:t>
                      </a:r>
                      <a:endParaRPr lang="en-CA" sz="1050" b="0" i="0" u="none" strike="noStrike" dirty="0">
                        <a:solidFill>
                          <a:srgbClr val="000000"/>
                        </a:solidFill>
                        <a:effectLst/>
                        <a:latin typeface="Arial"/>
                      </a:endParaRPr>
                    </a:p>
                  </a:txBody>
                  <a:tcPr marL="171450"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fontAlgn="ctr"/>
                      <a:r>
                        <a:rPr lang="en-CA" sz="1050" u="none" strike="noStrike" dirty="0">
                          <a:effectLst/>
                        </a:rPr>
                        <a:t>57%</a:t>
                      </a:r>
                      <a:endParaRPr lang="en-CA" sz="1050" b="0" i="0" u="none" strike="noStrike"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fontAlgn="ctr"/>
                      <a:r>
                        <a:rPr lang="en-CA" sz="1050" u="none" strike="noStrike">
                          <a:effectLst/>
                        </a:rPr>
                        <a:t>73%</a:t>
                      </a:r>
                      <a:endParaRPr lang="en-CA" sz="1050" b="0" i="0" u="none" strike="noStrike">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fontAlgn="ctr"/>
                      <a:r>
                        <a:rPr lang="en-CA" sz="1050" u="none" strike="noStrike" dirty="0">
                          <a:effectLst/>
                        </a:rPr>
                        <a:t>73%</a:t>
                      </a:r>
                      <a:endParaRPr lang="en-CA" sz="1050" b="0" i="0" u="none" strike="noStrike"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fontAlgn="ctr"/>
                      <a:r>
                        <a:rPr lang="en-CA" sz="1050" u="none" strike="noStrike" dirty="0">
                          <a:effectLst/>
                        </a:rPr>
                        <a:t>51%</a:t>
                      </a:r>
                      <a:endParaRPr lang="en-CA" sz="1050" b="0" i="0" u="none" strike="noStrike"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10014"/>
                  </a:ext>
                </a:extLst>
              </a:tr>
              <a:tr h="166898">
                <a:tc>
                  <a:txBody>
                    <a:bodyPr/>
                    <a:lstStyle/>
                    <a:p>
                      <a:pPr algn="l" fontAlgn="ctr"/>
                      <a:r>
                        <a:rPr lang="en-CA" sz="1050" b="1" i="1" u="none" strike="noStrike" kern="1200" dirty="0">
                          <a:solidFill>
                            <a:schemeClr val="dk1"/>
                          </a:solidFill>
                          <a:effectLst/>
                          <a:latin typeface="+mn-lt"/>
                          <a:ea typeface="+mn-ea"/>
                          <a:cs typeface="+mn-cs"/>
                        </a:rPr>
                        <a:t>Costs</a:t>
                      </a:r>
                    </a:p>
                  </a:txBody>
                  <a:tcPr marL="171450"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l" fontAlgn="ctr"/>
                      <a:r>
                        <a:rPr lang="en-CA" sz="1050" u="none" strike="noStrike" dirty="0">
                          <a:effectLst/>
                        </a:rPr>
                        <a:t> </a:t>
                      </a:r>
                      <a:endParaRPr lang="en-CA" sz="1050" b="1" i="0" u="none" strike="noStrike" dirty="0">
                        <a:solidFill>
                          <a:srgbClr val="000000"/>
                        </a:solidFill>
                        <a:effectLst/>
                        <a:latin typeface="Arial"/>
                      </a:endParaRPr>
                    </a:p>
                  </a:txBody>
                  <a:tcPr marL="857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fontAlgn="ctr"/>
                      <a:r>
                        <a:rPr lang="en-CA" sz="1050" u="none" strike="noStrike" dirty="0">
                          <a:effectLst/>
                        </a:rPr>
                        <a:t> </a:t>
                      </a:r>
                      <a:endParaRPr lang="en-CA" sz="1050" b="1" i="0" u="none" strike="noStrike"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fontAlgn="ctr"/>
                      <a:r>
                        <a:rPr lang="en-CA" sz="1050" u="none" strike="noStrike" dirty="0">
                          <a:effectLst/>
                        </a:rPr>
                        <a:t> </a:t>
                      </a:r>
                      <a:endParaRPr lang="en-CA" sz="1050" b="1" i="0" u="none" strike="noStrike"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fontAlgn="ctr"/>
                      <a:r>
                        <a:rPr lang="en-CA" sz="1050" u="none" strike="noStrike">
                          <a:effectLst/>
                        </a:rPr>
                        <a:t> </a:t>
                      </a:r>
                      <a:endParaRPr lang="en-CA" sz="1050" b="1" i="0" u="none" strike="noStrike"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10015"/>
                  </a:ext>
                </a:extLst>
              </a:tr>
              <a:tr h="209817">
                <a:tc>
                  <a:txBody>
                    <a:bodyPr/>
                    <a:lstStyle/>
                    <a:p>
                      <a:pPr algn="l" fontAlgn="ctr"/>
                      <a:r>
                        <a:rPr lang="en-CA" sz="1050" u="none" strike="noStrike" dirty="0">
                          <a:effectLst/>
                        </a:rPr>
                        <a:t>Total FOB Cost </a:t>
                      </a:r>
                      <a:endParaRPr lang="en-CA" sz="1050" b="0" i="0" u="none" strike="noStrike" dirty="0">
                        <a:solidFill>
                          <a:srgbClr val="000000"/>
                        </a:solidFill>
                        <a:effectLst/>
                        <a:latin typeface="Arial"/>
                      </a:endParaRPr>
                    </a:p>
                  </a:txBody>
                  <a:tcPr marL="171450"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fontAlgn="ctr"/>
                      <a:r>
                        <a:rPr lang="en-CA" sz="1050" u="none" strike="noStrike" dirty="0">
                          <a:effectLst/>
                        </a:rPr>
                        <a:t>US$96/clean tonne</a:t>
                      </a:r>
                      <a:r>
                        <a:rPr lang="en-CA" sz="1050" u="none" strike="noStrike" baseline="30000" dirty="0">
                          <a:effectLst/>
                        </a:rPr>
                        <a:t>1</a:t>
                      </a:r>
                      <a:endParaRPr lang="en-CA" sz="1050" b="0" i="0" u="none" strike="noStrike" baseline="30000" dirty="0">
                        <a:solidFill>
                          <a:srgbClr val="000000"/>
                        </a:solidFill>
                        <a:effectLst/>
                        <a:latin typeface="Arial"/>
                      </a:endParaRPr>
                    </a:p>
                  </a:txBody>
                  <a:tcPr marL="857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fontAlgn="ctr"/>
                      <a:r>
                        <a:rPr lang="en-CA" sz="1050" u="none" strike="noStrike" dirty="0">
                          <a:effectLst/>
                        </a:rPr>
                        <a:t>  US$110.38/clean tonne </a:t>
                      </a:r>
                      <a:r>
                        <a:rPr lang="en-CA" sz="1050" u="none" strike="noStrike" baseline="30000" dirty="0">
                          <a:effectLst/>
                        </a:rPr>
                        <a:t>2,3</a:t>
                      </a:r>
                      <a:endParaRPr lang="en-CA" sz="1050" b="0" i="0" u="none" strike="noStrike" baseline="30000"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fontAlgn="ctr"/>
                      <a:r>
                        <a:rPr lang="en-CA" sz="1050" u="none" strike="noStrike" dirty="0">
                          <a:effectLst/>
                        </a:rPr>
                        <a:t>  US$106.96/clean tonne </a:t>
                      </a:r>
                      <a:r>
                        <a:rPr lang="en-CA" sz="1050" u="none" strike="noStrike" baseline="30000" dirty="0">
                          <a:effectLst/>
                        </a:rPr>
                        <a:t>4</a:t>
                      </a:r>
                      <a:endParaRPr lang="en-CA" sz="1050" b="0" i="0" u="none" strike="noStrike" baseline="30000"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fontAlgn="ctr"/>
                      <a:r>
                        <a:rPr lang="en-CA" sz="1050" u="none" strike="noStrike" dirty="0">
                          <a:effectLst/>
                        </a:rPr>
                        <a:t>  US$80.91/clean tonne </a:t>
                      </a:r>
                      <a:r>
                        <a:rPr lang="en-CA" sz="1050" u="none" strike="noStrike" baseline="30000" dirty="0">
                          <a:effectLst/>
                        </a:rPr>
                        <a:t>5</a:t>
                      </a:r>
                      <a:endParaRPr lang="en-CA" sz="1050" b="0" i="0" u="none" strike="noStrike" baseline="30000"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10016"/>
                  </a:ext>
                </a:extLst>
              </a:tr>
              <a:tr h="166898">
                <a:tc>
                  <a:txBody>
                    <a:bodyPr/>
                    <a:lstStyle/>
                    <a:p>
                      <a:pPr algn="l" fontAlgn="ctr"/>
                      <a:r>
                        <a:rPr lang="en-CA" sz="1050" u="none" strike="noStrike" dirty="0">
                          <a:effectLst/>
                        </a:rPr>
                        <a:t>Initial Capital Cost</a:t>
                      </a:r>
                      <a:endParaRPr lang="en-CA" sz="1050" b="0" i="0" u="none" strike="noStrike" dirty="0">
                        <a:solidFill>
                          <a:srgbClr val="000000"/>
                        </a:solidFill>
                        <a:effectLst/>
                        <a:latin typeface="Arial"/>
                      </a:endParaRPr>
                    </a:p>
                  </a:txBody>
                  <a:tcPr marL="171450"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fontAlgn="ctr"/>
                      <a:r>
                        <a:rPr lang="en-CA" sz="1050" u="none" strike="noStrike" dirty="0">
                          <a:effectLst/>
                        </a:rPr>
                        <a:t>US$488 M</a:t>
                      </a:r>
                      <a:endParaRPr lang="en-CA" sz="1050" b="0" i="0" u="none" strike="noStrike" dirty="0">
                        <a:solidFill>
                          <a:srgbClr val="000000"/>
                        </a:solidFill>
                        <a:effectLst/>
                        <a:latin typeface="Arial"/>
                      </a:endParaRPr>
                    </a:p>
                  </a:txBody>
                  <a:tcPr marL="857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fontAlgn="ctr"/>
                      <a:r>
                        <a:rPr lang="en-CA" sz="1050" u="none" strike="noStrike" dirty="0">
                          <a:effectLst/>
                        </a:rPr>
                        <a:t>  US$303 M </a:t>
                      </a:r>
                      <a:r>
                        <a:rPr lang="en-CA" sz="1050" u="none" strike="noStrike" baseline="30000" dirty="0">
                          <a:effectLst/>
                        </a:rPr>
                        <a:t>2, 3</a:t>
                      </a:r>
                      <a:endParaRPr lang="en-CA" sz="1050" b="0" i="0" u="none" strike="noStrike" baseline="30000"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fontAlgn="ctr"/>
                      <a:r>
                        <a:rPr lang="en-CA" sz="1050" u="none" strike="noStrike" dirty="0">
                          <a:effectLst/>
                        </a:rPr>
                        <a:t>  US$661 M </a:t>
                      </a:r>
                      <a:r>
                        <a:rPr lang="en-CA" sz="1050" u="none" strike="noStrike" baseline="30000" dirty="0">
                          <a:effectLst/>
                        </a:rPr>
                        <a:t>4</a:t>
                      </a:r>
                      <a:endParaRPr lang="en-CA" sz="1050" b="0" i="0" u="none" strike="noStrike" baseline="30000"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fontAlgn="ctr"/>
                      <a:r>
                        <a:rPr lang="en-CA" sz="1050" u="none" strike="noStrike" dirty="0">
                          <a:effectLst/>
                        </a:rPr>
                        <a:t>  US$300 M </a:t>
                      </a:r>
                      <a:r>
                        <a:rPr lang="en-CA" sz="1050" u="none" strike="noStrike" baseline="30000" dirty="0">
                          <a:effectLst/>
                        </a:rPr>
                        <a:t>5</a:t>
                      </a:r>
                      <a:endParaRPr lang="en-CA" sz="1050" b="0" i="0" u="none" strike="noStrike" baseline="30000"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10017"/>
                  </a:ext>
                </a:extLst>
              </a:tr>
              <a:tr h="166898">
                <a:tc>
                  <a:txBody>
                    <a:bodyPr/>
                    <a:lstStyle/>
                    <a:p>
                      <a:pPr algn="l" fontAlgn="ctr"/>
                      <a:endParaRPr lang="en-CA" sz="1050" b="0" i="0" u="none" strike="noStrike" dirty="0">
                        <a:solidFill>
                          <a:srgbClr val="000000"/>
                        </a:solidFill>
                        <a:effectLst/>
                        <a:latin typeface="Arial"/>
                      </a:endParaRPr>
                    </a:p>
                  </a:txBody>
                  <a:tcPr marL="171450"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l" fontAlgn="ctr"/>
                      <a:endParaRPr lang="en-CA" sz="1050" b="0" i="0" u="none" strike="noStrike" dirty="0">
                        <a:solidFill>
                          <a:srgbClr val="000000"/>
                        </a:solidFill>
                        <a:effectLst/>
                        <a:latin typeface="Arial"/>
                      </a:endParaRPr>
                    </a:p>
                  </a:txBody>
                  <a:tcPr marL="857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l" fontAlgn="ctr"/>
                      <a:endParaRPr lang="en-CA" sz="1050" b="0" i="0" u="none" strike="noStrike" baseline="30000"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l" fontAlgn="ctr"/>
                      <a:endParaRPr lang="en-CA" sz="1050" b="0" i="0" u="none" strike="noStrike" baseline="30000"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l" fontAlgn="ctr"/>
                      <a:endParaRPr lang="en-CA" sz="1050" b="0" i="0" u="none" strike="noStrike" baseline="30000"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3528999624"/>
                  </a:ext>
                </a:extLst>
              </a:tr>
              <a:tr h="30941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Arial"/>
                        </a:rPr>
                        <a:t>Notes:</a:t>
                      </a:r>
                    </a:p>
                    <a:p>
                      <a:pPr marL="0" marR="0" lvl="0" indent="0" algn="l" defTabSz="914400" rtl="0" eaLnBrk="1" fontAlgn="ctr" latinLnBrk="0" hangingPunct="1">
                        <a:lnSpc>
                          <a:spcPct val="100000"/>
                        </a:lnSpc>
                        <a:spcBef>
                          <a:spcPts val="0"/>
                        </a:spcBef>
                        <a:spcAft>
                          <a:spcPts val="0"/>
                        </a:spcAft>
                        <a:buClrTx/>
                        <a:buSzTx/>
                        <a:buFontTx/>
                        <a:buNone/>
                        <a:tabLst/>
                        <a:defRPr/>
                      </a:pPr>
                      <a:endParaRPr lang="en-CA" sz="1000" b="0" i="0" u="none" strike="noStrike" dirty="0">
                        <a:solidFill>
                          <a:srgbClr val="000000"/>
                        </a:solidFill>
                        <a:effectLst/>
                        <a:latin typeface="Arial"/>
                      </a:endParaRPr>
                    </a:p>
                  </a:txBody>
                  <a:tcPr marL="171450"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CA" sz="1000" b="1" u="none" strike="noStrike" baseline="30000" dirty="0">
                          <a:effectLst/>
                        </a:rPr>
                        <a:t>1</a:t>
                      </a:r>
                      <a:r>
                        <a:rPr lang="en-CA" sz="1000" u="none" strike="noStrike" baseline="30000" dirty="0">
                          <a:effectLst/>
                        </a:rPr>
                        <a:t>   </a:t>
                      </a:r>
                      <a:r>
                        <a:rPr lang="en-CA" sz="1000" i="1" u="none" strike="noStrike" baseline="0" dirty="0">
                          <a:effectLst/>
                        </a:rPr>
                        <a:t>From other sources   </a:t>
                      </a:r>
                    </a:p>
                    <a:p>
                      <a:pPr marL="0" marR="0" lvl="0" indent="0" algn="l" defTabSz="914400" rtl="0" eaLnBrk="1" fontAlgn="ctr" latinLnBrk="0" hangingPunct="1">
                        <a:lnSpc>
                          <a:spcPct val="100000"/>
                        </a:lnSpc>
                        <a:spcBef>
                          <a:spcPts val="0"/>
                        </a:spcBef>
                        <a:spcAft>
                          <a:spcPts val="0"/>
                        </a:spcAft>
                        <a:buClrTx/>
                        <a:buSzTx/>
                        <a:buFontTx/>
                        <a:buNone/>
                        <a:tabLst/>
                        <a:defRPr/>
                      </a:pPr>
                      <a:r>
                        <a:rPr lang="en-CA" sz="1000" i="1" u="none" strike="noStrike" baseline="0" dirty="0">
                          <a:effectLst/>
                        </a:rPr>
                        <a:t>            </a:t>
                      </a:r>
                    </a:p>
                  </a:txBody>
                  <a:tcPr marL="857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marL="174625" indent="-174625" algn="l" fontAlgn="ctr"/>
                      <a:r>
                        <a:rPr lang="en-CA" sz="1000" u="none" strike="noStrike" baseline="30000" dirty="0">
                          <a:effectLst/>
                        </a:rPr>
                        <a:t>   </a:t>
                      </a:r>
                      <a:r>
                        <a:rPr lang="en-CA" sz="1000" b="1" u="none" strike="noStrike" baseline="30000" dirty="0">
                          <a:effectLst/>
                        </a:rPr>
                        <a:t>2   </a:t>
                      </a:r>
                      <a:r>
                        <a:rPr lang="en-CA" sz="1000" i="1" u="none" strike="noStrike" baseline="0" dirty="0">
                          <a:effectLst/>
                        </a:rPr>
                        <a:t>Option for Leased Surface</a:t>
                      </a:r>
                    </a:p>
                    <a:p>
                      <a:pPr marL="0" marR="0" lvl="0" indent="0" algn="l" defTabSz="914400" rtl="0" eaLnBrk="1" fontAlgn="ctr" latinLnBrk="0" hangingPunct="1">
                        <a:lnSpc>
                          <a:spcPct val="100000"/>
                        </a:lnSpc>
                        <a:spcBef>
                          <a:spcPts val="0"/>
                        </a:spcBef>
                        <a:spcAft>
                          <a:spcPts val="0"/>
                        </a:spcAft>
                        <a:buClrTx/>
                        <a:buSzTx/>
                        <a:buFontTx/>
                        <a:buNone/>
                        <a:tabLst/>
                        <a:defRPr/>
                      </a:pPr>
                      <a:r>
                        <a:rPr lang="en-CA" sz="1000" i="1" u="none" strike="noStrike" baseline="0" dirty="0">
                          <a:solidFill>
                            <a:srgbClr val="000000"/>
                          </a:solidFill>
                          <a:effectLst/>
                        </a:rPr>
                        <a:t>      </a:t>
                      </a:r>
                      <a:r>
                        <a:rPr lang="en-CA" sz="1000" i="1" u="none" strike="noStrike" kern="1200" baseline="0" dirty="0">
                          <a:solidFill>
                            <a:schemeClr val="dk1"/>
                          </a:solidFill>
                          <a:effectLst/>
                          <a:latin typeface="+mn-lt"/>
                          <a:ea typeface="+mn-ea"/>
                          <a:cs typeface="+mn-cs"/>
                        </a:rPr>
                        <a:t>Mining Equipment</a:t>
                      </a: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marL="174625" indent="-174625" algn="l" fontAlgn="ctr"/>
                      <a:r>
                        <a:rPr lang="en-CA" sz="1000" b="1" u="none" strike="noStrike" baseline="30000" dirty="0">
                          <a:effectLst/>
                        </a:rPr>
                        <a:t>  4   </a:t>
                      </a:r>
                      <a:r>
                        <a:rPr lang="en-CA" sz="1000" i="1" u="none" strike="noStrike" baseline="0" dirty="0">
                          <a:effectLst/>
                        </a:rPr>
                        <a:t>Exchange Rate Used: </a:t>
                      </a:r>
                    </a:p>
                    <a:p>
                      <a:pPr marL="0" marR="0" lvl="0" indent="0" algn="l" defTabSz="914400" rtl="0" eaLnBrk="1" fontAlgn="ctr" latinLnBrk="0" hangingPunct="1">
                        <a:lnSpc>
                          <a:spcPct val="100000"/>
                        </a:lnSpc>
                        <a:spcBef>
                          <a:spcPts val="0"/>
                        </a:spcBef>
                        <a:spcAft>
                          <a:spcPts val="0"/>
                        </a:spcAft>
                        <a:buClrTx/>
                        <a:buSzTx/>
                        <a:buFontTx/>
                        <a:buNone/>
                        <a:tabLst/>
                        <a:defRPr/>
                      </a:pPr>
                      <a:r>
                        <a:rPr lang="en-CA" sz="1000" i="1" u="none" strike="noStrike" baseline="0" dirty="0">
                          <a:solidFill>
                            <a:srgbClr val="000000"/>
                          </a:solidFill>
                          <a:effectLst/>
                        </a:rPr>
                        <a:t>     </a:t>
                      </a:r>
                      <a:r>
                        <a:rPr lang="en-CA" sz="800" i="1" dirty="0">
                          <a:solidFill>
                            <a:srgbClr val="000000"/>
                          </a:solidFill>
                        </a:rPr>
                        <a:t>US$1.00  = CAD$1.30</a:t>
                      </a:r>
                      <a:endParaRPr lang="en-CA" sz="1000" b="0" i="1" u="none" strike="noStrike" baseline="30000"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marL="174625" indent="-174625" algn="l" fontAlgn="ctr"/>
                      <a:r>
                        <a:rPr lang="en-CA" sz="1000" b="1" i="1" u="none" strike="noStrike" baseline="30000" dirty="0">
                          <a:effectLst/>
                        </a:rPr>
                        <a:t> 5  </a:t>
                      </a:r>
                      <a:r>
                        <a:rPr lang="en-CA" sz="1000" i="1" u="none" strike="noStrike" baseline="0" dirty="0">
                          <a:effectLst/>
                        </a:rPr>
                        <a:t>Exchange Rate Used: </a:t>
                      </a:r>
                    </a:p>
                    <a:p>
                      <a:pPr marL="0" marR="0" lvl="0" indent="0" algn="l" defTabSz="914400" rtl="0" eaLnBrk="1" fontAlgn="ctr" latinLnBrk="0" hangingPunct="1">
                        <a:lnSpc>
                          <a:spcPct val="100000"/>
                        </a:lnSpc>
                        <a:spcBef>
                          <a:spcPts val="0"/>
                        </a:spcBef>
                        <a:spcAft>
                          <a:spcPts val="0"/>
                        </a:spcAft>
                        <a:buClrTx/>
                        <a:buSzTx/>
                        <a:buFontTx/>
                        <a:buNone/>
                        <a:tabLst/>
                        <a:defRPr/>
                      </a:pPr>
                      <a:r>
                        <a:rPr lang="en-CA" sz="1000" i="1" u="none" strike="noStrike" baseline="0" dirty="0">
                          <a:solidFill>
                            <a:srgbClr val="000000"/>
                          </a:solidFill>
                          <a:effectLst/>
                        </a:rPr>
                        <a:t>    </a:t>
                      </a:r>
                      <a:r>
                        <a:rPr lang="en-CA" sz="800" i="1" dirty="0">
                          <a:solidFill>
                            <a:srgbClr val="000000"/>
                          </a:solidFill>
                        </a:rPr>
                        <a:t>US$1.00  = CAD$1.30</a:t>
                      </a:r>
                      <a:endParaRPr lang="en-CA" sz="1000" b="0" i="1" u="none" strike="noStrike" baseline="30000"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1813319804"/>
                  </a:ext>
                </a:extLst>
              </a:tr>
              <a:tr h="309418">
                <a:tc>
                  <a:txBody>
                    <a:bodyPr/>
                    <a:lstStyle/>
                    <a:p>
                      <a:pPr algn="l" fontAlgn="ctr"/>
                      <a:endParaRPr lang="en-CA" sz="1000" b="0" i="0" u="none" strike="noStrike" dirty="0">
                        <a:solidFill>
                          <a:srgbClr val="000000"/>
                        </a:solidFill>
                        <a:effectLst/>
                        <a:latin typeface="Arial"/>
                      </a:endParaRPr>
                    </a:p>
                  </a:txBody>
                  <a:tcPr marL="171450"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l" fontAlgn="ctr"/>
                      <a:endParaRPr lang="en-CA" sz="1000" b="0" i="0" u="none" strike="noStrike" dirty="0">
                        <a:solidFill>
                          <a:srgbClr val="000000"/>
                        </a:solidFill>
                        <a:effectLst/>
                        <a:latin typeface="Arial"/>
                      </a:endParaRPr>
                    </a:p>
                  </a:txBody>
                  <a:tcPr marL="857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CA" sz="1000" b="1" u="none" strike="noStrike" baseline="30000" dirty="0">
                          <a:effectLst/>
                        </a:rPr>
                        <a:t>  3</a:t>
                      </a:r>
                      <a:r>
                        <a:rPr lang="en-CA" sz="1000" u="none" strike="noStrike" baseline="0" dirty="0">
                          <a:effectLst/>
                        </a:rPr>
                        <a:t>   </a:t>
                      </a:r>
                      <a:r>
                        <a:rPr lang="en-CA" sz="1000" i="1" u="none" strike="noStrike" baseline="0" dirty="0">
                          <a:effectLst/>
                        </a:rPr>
                        <a:t>Exchange Rate Used: </a:t>
                      </a:r>
                    </a:p>
                    <a:p>
                      <a:pPr marL="0" marR="0" lvl="0" indent="0" algn="l" defTabSz="914400" rtl="0" eaLnBrk="1" fontAlgn="ctr" latinLnBrk="0" hangingPunct="1">
                        <a:lnSpc>
                          <a:spcPct val="100000"/>
                        </a:lnSpc>
                        <a:spcBef>
                          <a:spcPts val="0"/>
                        </a:spcBef>
                        <a:spcAft>
                          <a:spcPts val="0"/>
                        </a:spcAft>
                        <a:buClrTx/>
                        <a:buSzTx/>
                        <a:buFontTx/>
                        <a:buNone/>
                        <a:tabLst/>
                        <a:defRPr/>
                      </a:pPr>
                      <a:r>
                        <a:rPr lang="en-CA" sz="1000" i="1" u="none" strike="noStrike" baseline="0" dirty="0">
                          <a:solidFill>
                            <a:srgbClr val="000000"/>
                          </a:solidFill>
                          <a:effectLst/>
                        </a:rPr>
                        <a:t>      </a:t>
                      </a:r>
                      <a:r>
                        <a:rPr lang="en-CA" sz="800" i="1" dirty="0">
                          <a:solidFill>
                            <a:srgbClr val="000000"/>
                          </a:solidFill>
                        </a:rPr>
                        <a:t>US$1.00  = CAD$1.316</a:t>
                      </a:r>
                      <a:endParaRPr lang="en-CA" sz="1000" b="0" i="0" u="none" strike="noStrike" baseline="30000"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l" fontAlgn="ctr"/>
                      <a:endParaRPr lang="en-CA" sz="1000" b="0" i="0" u="none" strike="noStrike" baseline="30000"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l" fontAlgn="ctr"/>
                      <a:endParaRPr lang="en-CA" sz="1000" b="0" i="0" u="none" strike="noStrike" baseline="30000" dirty="0">
                        <a:solidFill>
                          <a:srgbClr val="000000"/>
                        </a:solidFill>
                        <a:effectLst/>
                        <a:latin typeface="Arial"/>
                      </a:endParaRPr>
                    </a:p>
                  </a:txBody>
                  <a:tcPr marL="9525" marR="9525" marT="9525" marB="0" anchor="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1451182091"/>
                  </a:ext>
                </a:extLst>
              </a:tr>
              <a:tr h="609460">
                <a:tc gridSpan="5">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CA" sz="1000" b="0" i="1" u="none" strike="noStrike" kern="1200" cap="none" spc="0" normalizeH="0" baseline="0" noProof="0" dirty="0">
                          <a:ln>
                            <a:noFill/>
                          </a:ln>
                          <a:solidFill>
                            <a:srgbClr val="000000"/>
                          </a:solidFill>
                          <a:effectLst/>
                          <a:uLnTx/>
                          <a:uFillTx/>
                        </a:rPr>
                        <a:t>Note:  </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rPr>
                        <a:t>          HCC :  Hard Coking Coal      </a:t>
                      </a:r>
                      <a:br>
                        <a:rPr kumimoji="0" lang="en-US" sz="1000" b="0" i="1" u="none" strike="noStrike" kern="1200" cap="none" spc="0" normalizeH="0" baseline="0" noProof="0" dirty="0">
                          <a:ln>
                            <a:noFill/>
                          </a:ln>
                          <a:solidFill>
                            <a:srgbClr val="000000"/>
                          </a:solidFill>
                          <a:effectLst/>
                          <a:uLnTx/>
                          <a:uFillTx/>
                        </a:rPr>
                      </a:br>
                      <a:r>
                        <a:rPr kumimoji="0" lang="en-US" sz="1000" b="0" i="1" u="none" strike="noStrike" kern="1200" cap="none" spc="0" normalizeH="0" baseline="0" noProof="0" dirty="0">
                          <a:ln>
                            <a:noFill/>
                          </a:ln>
                          <a:solidFill>
                            <a:srgbClr val="000000"/>
                          </a:solidFill>
                          <a:effectLst/>
                          <a:uLnTx/>
                          <a:uFillTx/>
                        </a:rPr>
                        <a:t>          PCI  :  Pulverized Coal Injection</a:t>
                      </a:r>
                      <a:endParaRPr kumimoji="0" lang="en-CA" sz="1000" b="0" i="1" u="none" strike="noStrike" kern="1200" cap="none" spc="0" normalizeH="0" baseline="0" noProof="0" dirty="0">
                        <a:ln>
                          <a:noFill/>
                        </a:ln>
                        <a:solidFill>
                          <a:srgbClr val="000000"/>
                        </a:solidFill>
                        <a:effectLst/>
                        <a:uLnTx/>
                        <a:uFillTx/>
                      </a:endParaRPr>
                    </a:p>
                    <a:p>
                      <a:pPr algn="l" fontAlgn="ctr"/>
                      <a:endParaRPr lang="en-CA" sz="1000" b="0" i="0" u="none" strike="noStrike" dirty="0">
                        <a:solidFill>
                          <a:srgbClr val="000000"/>
                        </a:solidFill>
                        <a:effectLst/>
                        <a:latin typeface="Arial"/>
                      </a:endParaRPr>
                    </a:p>
                  </a:txBody>
                  <a:tcPr marL="171450" marR="9525" marT="9525" marB="0" anchor="ctr"/>
                </a:tc>
                <a:tc hMerge="1">
                  <a:txBody>
                    <a:bodyPr/>
                    <a:lstStyle/>
                    <a:p>
                      <a:pPr algn="l" fontAlgn="ctr"/>
                      <a:endParaRPr lang="en-CA" sz="1000" b="0" i="0" u="none" strike="noStrike">
                        <a:solidFill>
                          <a:srgbClr val="000000"/>
                        </a:solidFill>
                        <a:effectLst/>
                        <a:latin typeface="Arial"/>
                      </a:endParaRPr>
                    </a:p>
                  </a:txBody>
                  <a:tcPr marL="85725" marR="9525" marT="9525" marB="0" anchor="ctr"/>
                </a:tc>
                <a:tc hMerge="1">
                  <a:txBody>
                    <a:bodyPr/>
                    <a:lstStyle/>
                    <a:p>
                      <a:pPr algn="l" fontAlgn="ctr"/>
                      <a:endParaRPr lang="en-CA" sz="1000" b="0" i="0" u="none" strike="noStrike" baseline="30000">
                        <a:solidFill>
                          <a:srgbClr val="000000"/>
                        </a:solidFill>
                        <a:effectLst/>
                        <a:latin typeface="Arial"/>
                      </a:endParaRPr>
                    </a:p>
                  </a:txBody>
                  <a:tcPr marL="9525" marR="9525" marT="9525" marB="0" anchor="ctr"/>
                </a:tc>
                <a:tc hMerge="1">
                  <a:txBody>
                    <a:bodyPr/>
                    <a:lstStyle/>
                    <a:p>
                      <a:pPr algn="l" fontAlgn="ctr"/>
                      <a:endParaRPr lang="en-CA" sz="1000" b="0" i="0" u="none" strike="noStrike" baseline="30000">
                        <a:solidFill>
                          <a:srgbClr val="000000"/>
                        </a:solidFill>
                        <a:effectLst/>
                        <a:latin typeface="Arial"/>
                      </a:endParaRPr>
                    </a:p>
                  </a:txBody>
                  <a:tcPr marL="9525" marR="9525" marT="9525" marB="0" anchor="ctr"/>
                </a:tc>
                <a:tc hMerge="1">
                  <a:txBody>
                    <a:bodyPr/>
                    <a:lstStyle/>
                    <a:p>
                      <a:endParaRPr lang="en-CA"/>
                    </a:p>
                  </a:txBody>
                  <a:tcPr/>
                </a:tc>
                <a:extLst>
                  <a:ext uri="{0D108BD9-81ED-4DB2-BD59-A6C34878D82A}">
                    <a16:rowId xmlns:a16="http://schemas.microsoft.com/office/drawing/2014/main" val="2921953567"/>
                  </a:ext>
                </a:extLst>
              </a:tr>
            </a:tbl>
          </a:graphicData>
        </a:graphic>
      </p:graphicFrame>
      <p:sp>
        <p:nvSpPr>
          <p:cNvPr id="3" name="Rectangle 146">
            <a:extLst>
              <a:ext uri="{FF2B5EF4-FFF2-40B4-BE49-F238E27FC236}">
                <a16:creationId xmlns:a16="http://schemas.microsoft.com/office/drawing/2014/main" id="{5C2D4BFE-230C-3C65-BB19-7949030AB62D}"/>
              </a:ext>
            </a:extLst>
          </p:cNvPr>
          <p:cNvSpPr txBox="1">
            <a:spLocks noChangeArrowheads="1"/>
          </p:cNvSpPr>
          <p:nvPr/>
        </p:nvSpPr>
        <p:spPr bwMode="gray">
          <a:xfrm>
            <a:off x="432000" y="468000"/>
            <a:ext cx="720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0941" rIns="0" bIns="50941" numCol="1" anchor="ctr" anchorCtr="0" compatLnSpc="1">
            <a:prstTxWarp prst="textNoShape">
              <a:avLst/>
            </a:prstTxWarp>
            <a:spAutoFit/>
          </a:bodyPr>
          <a:lstStyle>
            <a:lvl1pPr algn="l" defTabSz="1019175" rtl="0" eaLnBrk="1" fontAlgn="base" hangingPunct="1">
              <a:lnSpc>
                <a:spcPts val="2788"/>
              </a:lnSpc>
              <a:spcBef>
                <a:spcPct val="0"/>
              </a:spcBef>
              <a:spcAft>
                <a:spcPct val="0"/>
              </a:spcAft>
              <a:defRPr sz="2400">
                <a:solidFill>
                  <a:srgbClr val="FFFFFF"/>
                </a:solidFill>
                <a:latin typeface="+mj-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pPr fontAlgn="auto">
              <a:spcAft>
                <a:spcPts val="0"/>
              </a:spcAft>
              <a:defRPr/>
            </a:pPr>
            <a:r>
              <a:rPr lang="en-US" dirty="0"/>
              <a:t>Western Canada Met Coal Project Comparison</a:t>
            </a:r>
            <a:endParaRPr lang="en-US" kern="0" dirty="0"/>
          </a:p>
        </p:txBody>
      </p:sp>
    </p:spTree>
    <p:custDataLst>
      <p:tags r:id="rId2"/>
    </p:custDataLst>
    <p:extLst>
      <p:ext uri="{BB962C8B-B14F-4D97-AF65-F5344CB8AC3E}">
        <p14:creationId xmlns:p14="http://schemas.microsoft.com/office/powerpoint/2010/main" val="29424672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title"/>
          </p:nvPr>
        </p:nvSpPr>
        <p:spPr>
          <a:xfrm>
            <a:off x="432000" y="756000"/>
            <a:ext cx="7200000" cy="360000"/>
          </a:xfrm>
        </p:spPr>
        <p:txBody>
          <a:bodyPr/>
          <a:lstStyle/>
          <a:p>
            <a:r>
              <a:rPr lang="en-US" sz="1600" dirty="0"/>
              <a:t>Colonial’s Projects: Two of the Largest Hard Coking Coal Deposits in the Region</a:t>
            </a:r>
          </a:p>
        </p:txBody>
      </p:sp>
      <p:sp>
        <p:nvSpPr>
          <p:cNvPr id="5" name="Rectangle 146"/>
          <p:cNvSpPr txBox="1">
            <a:spLocks noChangeArrowheads="1"/>
          </p:cNvSpPr>
          <p:nvPr/>
        </p:nvSpPr>
        <p:spPr bwMode="gray">
          <a:xfrm>
            <a:off x="432000" y="468000"/>
            <a:ext cx="720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0941" rIns="0" bIns="50941" numCol="1" anchor="ctr" anchorCtr="0" compatLnSpc="1">
            <a:prstTxWarp prst="textNoShape">
              <a:avLst/>
            </a:prstTxWarp>
            <a:spAutoFit/>
          </a:bodyPr>
          <a:lstStyle>
            <a:lvl1pPr algn="l" defTabSz="1019175" rtl="0" eaLnBrk="1" fontAlgn="base" hangingPunct="1">
              <a:lnSpc>
                <a:spcPts val="2788"/>
              </a:lnSpc>
              <a:spcBef>
                <a:spcPct val="0"/>
              </a:spcBef>
              <a:spcAft>
                <a:spcPct val="0"/>
              </a:spcAft>
              <a:defRPr sz="2400">
                <a:solidFill>
                  <a:srgbClr val="FFFFFF"/>
                </a:solidFill>
                <a:latin typeface="+mj-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pPr fontAlgn="auto">
              <a:spcAft>
                <a:spcPts val="0"/>
              </a:spcAft>
              <a:defRPr/>
            </a:pPr>
            <a:r>
              <a:rPr lang="en-US" kern="0" dirty="0"/>
              <a:t>Company Overview: Colonial Coal</a:t>
            </a:r>
          </a:p>
        </p:txBody>
      </p:sp>
      <p:sp>
        <p:nvSpPr>
          <p:cNvPr id="94" name="Rectangle 11"/>
          <p:cNvSpPr txBox="1">
            <a:spLocks noChangeArrowheads="1"/>
          </p:cNvSpPr>
          <p:nvPr>
            <p:custDataLst>
              <p:tags r:id="rId1"/>
            </p:custDataLst>
          </p:nvPr>
        </p:nvSpPr>
        <p:spPr bwMode="gray">
          <a:xfrm>
            <a:off x="359999" y="1294579"/>
            <a:ext cx="9401221" cy="1593593"/>
          </a:xfrm>
          <a:prstGeom prst="rect">
            <a:avLst/>
          </a:prstGeom>
          <a:solidFill>
            <a:schemeClr val="bg1">
              <a:lumMod val="95000"/>
            </a:schemeClr>
          </a:solidFill>
          <a:ln>
            <a:noFill/>
          </a:ln>
        </p:spPr>
        <p:txBody>
          <a:bodyPr lIns="0" tIns="0" rIns="0" bIns="0" anchor="ctr"/>
          <a:lstStyle>
            <a:lvl1pPr marL="231775" indent="-231775" defTabSz="892175" eaLnBrk="0" hangingPunct="0">
              <a:defRPr sz="2400">
                <a:solidFill>
                  <a:schemeClr val="tx1"/>
                </a:solidFill>
                <a:latin typeface="Arial" charset="0"/>
                <a:ea typeface="ＭＳ Ｐゴシック" pitchFamily="34" charset="-128"/>
              </a:defRPr>
            </a:lvl1pPr>
            <a:lvl2pPr marL="342900" indent="-109538" defTabSz="892175" eaLnBrk="0" hangingPunct="0">
              <a:defRPr sz="2400">
                <a:solidFill>
                  <a:schemeClr val="tx1"/>
                </a:solidFill>
                <a:latin typeface="Arial" charset="0"/>
                <a:ea typeface="ＭＳ Ｐゴシック" pitchFamily="34" charset="-128"/>
              </a:defRPr>
            </a:lvl2pPr>
            <a:lvl3pPr marL="1143000" indent="-228600" defTabSz="892175" eaLnBrk="0" hangingPunct="0">
              <a:defRPr sz="2400">
                <a:solidFill>
                  <a:schemeClr val="tx1"/>
                </a:solidFill>
                <a:latin typeface="Arial" charset="0"/>
                <a:ea typeface="ＭＳ Ｐゴシック" pitchFamily="34" charset="-128"/>
              </a:defRPr>
            </a:lvl3pPr>
            <a:lvl4pPr marL="1600200" indent="-228600" defTabSz="892175" eaLnBrk="0" hangingPunct="0">
              <a:defRPr sz="2400">
                <a:solidFill>
                  <a:schemeClr val="tx1"/>
                </a:solidFill>
                <a:latin typeface="Arial" charset="0"/>
                <a:ea typeface="ＭＳ Ｐゴシック" pitchFamily="34" charset="-128"/>
              </a:defRPr>
            </a:lvl4pPr>
            <a:lvl5pPr marL="2057400" indent="-228600" defTabSz="892175" eaLnBrk="0" hangingPunct="0">
              <a:defRPr sz="2400">
                <a:solidFill>
                  <a:schemeClr val="tx1"/>
                </a:solidFill>
                <a:latin typeface="Arial" charset="0"/>
                <a:ea typeface="ＭＳ Ｐゴシック" pitchFamily="34" charset="-128"/>
              </a:defRPr>
            </a:lvl5pPr>
            <a:lvl6pPr marL="25146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9pPr>
          </a:lstStyle>
          <a:p>
            <a:pPr marL="452120" lvl="1" indent="-229870" algn="l" eaLnBrk="1" hangingPunct="1">
              <a:spcBef>
                <a:spcPts val="200"/>
              </a:spcBef>
              <a:spcAft>
                <a:spcPts val="200"/>
              </a:spcAft>
              <a:buClr>
                <a:srgbClr val="424242"/>
              </a:buClr>
              <a:buSzPct val="100000"/>
              <a:buFont typeface="Arial" pitchFamily="34" charset="0"/>
              <a:buChar char="●"/>
            </a:pPr>
            <a:r>
              <a:rPr lang="en-US" sz="1050" dirty="0">
                <a:latin typeface="Arial"/>
                <a:ea typeface="ＭＳ Ｐゴシック"/>
                <a:cs typeface="Arial"/>
              </a:rPr>
              <a:t>Huguenot has a contained resource of 277.7 million </a:t>
            </a:r>
            <a:r>
              <a:rPr lang="en-US" sz="1050" dirty="0" err="1">
                <a:latin typeface="Arial"/>
                <a:ea typeface="ＭＳ Ｐゴシック"/>
                <a:cs typeface="Arial"/>
              </a:rPr>
              <a:t>tonnes</a:t>
            </a:r>
            <a:r>
              <a:rPr lang="en-US" sz="1050" dirty="0">
                <a:latin typeface="Arial"/>
                <a:ea typeface="ＭＳ Ｐゴシック"/>
                <a:cs typeface="Arial"/>
              </a:rPr>
              <a:t> of combined Measured and Indicated resources plus 119.2 million </a:t>
            </a:r>
            <a:r>
              <a:rPr lang="en-US" sz="1050" dirty="0" err="1">
                <a:latin typeface="Arial"/>
                <a:ea typeface="ＭＳ Ｐゴシック"/>
                <a:cs typeface="Arial"/>
              </a:rPr>
              <a:t>tonnes</a:t>
            </a:r>
            <a:r>
              <a:rPr lang="en-US" sz="1050" dirty="0">
                <a:latin typeface="Arial"/>
                <a:ea typeface="ＭＳ Ｐゴシック"/>
                <a:cs typeface="Arial"/>
              </a:rPr>
              <a:t> of Inferred resources, making it one of the largest deposits in the region</a:t>
            </a:r>
          </a:p>
          <a:p>
            <a:pPr marL="452120" lvl="1" indent="-229870" algn="l" eaLnBrk="1" hangingPunct="1">
              <a:spcBef>
                <a:spcPts val="200"/>
              </a:spcBef>
              <a:spcAft>
                <a:spcPts val="200"/>
              </a:spcAft>
              <a:buClr>
                <a:srgbClr val="424242"/>
              </a:buClr>
              <a:buSzPct val="100000"/>
              <a:buFont typeface="Arial" pitchFamily="34" charset="0"/>
              <a:buChar char="●"/>
            </a:pPr>
            <a:r>
              <a:rPr lang="en-US" sz="1050" dirty="0">
                <a:latin typeface="Arial"/>
                <a:ea typeface="ＭＳ Ｐゴシック"/>
                <a:cs typeface="Arial"/>
              </a:rPr>
              <a:t>The Gordon Creek deposit on the Flatbed property has a contained resource of 298 million </a:t>
            </a:r>
            <a:r>
              <a:rPr lang="en-US" sz="1050" dirty="0" err="1">
                <a:latin typeface="Arial"/>
                <a:ea typeface="ＭＳ Ｐゴシック"/>
                <a:cs typeface="Arial"/>
              </a:rPr>
              <a:t>tonnes</a:t>
            </a:r>
            <a:r>
              <a:rPr lang="en-US" sz="1050" dirty="0">
                <a:latin typeface="Arial"/>
                <a:ea typeface="ＭＳ Ｐゴシック"/>
                <a:cs typeface="Arial"/>
              </a:rPr>
              <a:t> of inferred resources</a:t>
            </a:r>
          </a:p>
          <a:p>
            <a:pPr marL="452120" lvl="1" indent="-229870" algn="l" eaLnBrk="1" hangingPunct="1">
              <a:spcBef>
                <a:spcPts val="200"/>
              </a:spcBef>
              <a:spcAft>
                <a:spcPts val="200"/>
              </a:spcAft>
              <a:buClr>
                <a:srgbClr val="424242"/>
              </a:buClr>
              <a:buSzPct val="100000"/>
              <a:buFont typeface="Arial" pitchFamily="34" charset="0"/>
              <a:buChar char="●"/>
            </a:pPr>
            <a:r>
              <a:rPr lang="en-US" sz="1050" dirty="0">
                <a:latin typeface="Arial"/>
                <a:ea typeface="ＭＳ Ｐゴシック"/>
                <a:cs typeface="Arial"/>
              </a:rPr>
              <a:t>Coals from both Huguenot and Flatbed rank as premium metallurgical coking coals</a:t>
            </a:r>
            <a:r>
              <a:rPr lang="zh-CN" altLang="en-US" sz="1050" dirty="0">
                <a:latin typeface="Arial"/>
                <a:ea typeface="ＭＳ Ｐゴシック"/>
                <a:cs typeface="Arial"/>
              </a:rPr>
              <a:t>， </a:t>
            </a:r>
            <a:r>
              <a:rPr lang="en-US" sz="1050" dirty="0">
                <a:latin typeface="Arial"/>
                <a:ea typeface="ＭＳ Ｐゴシック"/>
                <a:cs typeface="Arial"/>
              </a:rPr>
              <a:t>The coals are amenable to washing to a low-ash product with low sulfur and low phosphorus</a:t>
            </a:r>
          </a:p>
          <a:p>
            <a:pPr marL="452120" lvl="1" indent="-229870" algn="l" eaLnBrk="1" hangingPunct="1">
              <a:spcBef>
                <a:spcPts val="400"/>
              </a:spcBef>
              <a:spcAft>
                <a:spcPts val="400"/>
              </a:spcAft>
              <a:buClr>
                <a:srgbClr val="424242"/>
              </a:buClr>
              <a:buSzPct val="100000"/>
              <a:buFont typeface="Arial" pitchFamily="34" charset="0"/>
              <a:buChar char="●"/>
            </a:pPr>
            <a:r>
              <a:rPr lang="en-US" altLang="zh-CN" sz="1050" dirty="0">
                <a:latin typeface="Arial"/>
                <a:ea typeface="ＭＳ Ｐゴシック"/>
                <a:cs typeface="Arial"/>
              </a:rPr>
              <a:t>Premium </a:t>
            </a:r>
            <a:r>
              <a:rPr lang="en-US" sz="1050" dirty="0">
                <a:latin typeface="Arial"/>
                <a:ea typeface="ＭＳ Ｐゴシック"/>
                <a:cs typeface="Arial"/>
              </a:rPr>
              <a:t>coking coal: the quality of coal at Huguenot and Flatbed is comparable to that once produced from the Quintette (Denison Mines/Teck) and </a:t>
            </a:r>
            <a:r>
              <a:rPr lang="en-US" sz="1050" dirty="0" err="1">
                <a:latin typeface="Arial"/>
                <a:ea typeface="ＭＳ Ｐゴシック"/>
                <a:cs typeface="Arial"/>
              </a:rPr>
              <a:t>Bullmoose</a:t>
            </a:r>
            <a:r>
              <a:rPr lang="en-US" sz="1050" dirty="0">
                <a:latin typeface="Arial"/>
                <a:ea typeface="ＭＳ Ｐゴシック"/>
                <a:cs typeface="Arial"/>
              </a:rPr>
              <a:t> (Teck) mines, and to coal more recently mined at the Anglo American’s Trend Mine, that is currently under care and maintenance.  Coal from these mines, together with coal from Conuma’s Perry Creek Mine, has been exported to Asian markets for a long time. From 1984 to 2003, well over 100 million </a:t>
            </a:r>
            <a:r>
              <a:rPr lang="en-US" sz="1050" dirty="0" err="1">
                <a:latin typeface="Arial"/>
                <a:ea typeface="ＭＳ Ｐゴシック"/>
                <a:cs typeface="Arial"/>
              </a:rPr>
              <a:t>tonnes</a:t>
            </a:r>
            <a:r>
              <a:rPr lang="en-US" sz="1050" dirty="0">
                <a:latin typeface="Arial"/>
                <a:ea typeface="ＭＳ Ｐゴシック"/>
                <a:cs typeface="Arial"/>
              </a:rPr>
              <a:t> were exported to Japan from the Quintette and Bullmoose operations. </a:t>
            </a:r>
          </a:p>
        </p:txBody>
      </p:sp>
      <p:graphicFrame>
        <p:nvGraphicFramePr>
          <p:cNvPr id="2" name="Table 2">
            <a:extLst>
              <a:ext uri="{FF2B5EF4-FFF2-40B4-BE49-F238E27FC236}">
                <a16:creationId xmlns:a16="http://schemas.microsoft.com/office/drawing/2014/main" id="{9688ACB1-CFAA-4442-B9BF-27BB7F8B7CC5}"/>
              </a:ext>
            </a:extLst>
          </p:cNvPr>
          <p:cNvGraphicFramePr>
            <a:graphicFrameLocks noGrp="1"/>
          </p:cNvGraphicFramePr>
          <p:nvPr>
            <p:extLst>
              <p:ext uri="{D42A27DB-BD31-4B8C-83A1-F6EECF244321}">
                <p14:modId xmlns:p14="http://schemas.microsoft.com/office/powerpoint/2010/main" val="477713054"/>
              </p:ext>
            </p:extLst>
          </p:nvPr>
        </p:nvGraphicFramePr>
        <p:xfrm>
          <a:off x="731520" y="3054742"/>
          <a:ext cx="8934995" cy="3963438"/>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2338044">
                  <a:extLst>
                    <a:ext uri="{9D8B030D-6E8A-4147-A177-3AD203B41FA5}">
                      <a16:colId xmlns:a16="http://schemas.microsoft.com/office/drawing/2014/main" val="2760225286"/>
                    </a:ext>
                  </a:extLst>
                </a:gridCol>
                <a:gridCol w="898480">
                  <a:extLst>
                    <a:ext uri="{9D8B030D-6E8A-4147-A177-3AD203B41FA5}">
                      <a16:colId xmlns:a16="http://schemas.microsoft.com/office/drawing/2014/main" val="2399158229"/>
                    </a:ext>
                  </a:extLst>
                </a:gridCol>
                <a:gridCol w="1158040">
                  <a:extLst>
                    <a:ext uri="{9D8B030D-6E8A-4147-A177-3AD203B41FA5}">
                      <a16:colId xmlns:a16="http://schemas.microsoft.com/office/drawing/2014/main" val="3913155932"/>
                    </a:ext>
                  </a:extLst>
                </a:gridCol>
                <a:gridCol w="868531">
                  <a:extLst>
                    <a:ext uri="{9D8B030D-6E8A-4147-A177-3AD203B41FA5}">
                      <a16:colId xmlns:a16="http://schemas.microsoft.com/office/drawing/2014/main" val="2572625410"/>
                    </a:ext>
                  </a:extLst>
                </a:gridCol>
                <a:gridCol w="618953">
                  <a:extLst>
                    <a:ext uri="{9D8B030D-6E8A-4147-A177-3AD203B41FA5}">
                      <a16:colId xmlns:a16="http://schemas.microsoft.com/office/drawing/2014/main" val="3058765482"/>
                    </a:ext>
                  </a:extLst>
                </a:gridCol>
                <a:gridCol w="3052947">
                  <a:extLst>
                    <a:ext uri="{9D8B030D-6E8A-4147-A177-3AD203B41FA5}">
                      <a16:colId xmlns:a16="http://schemas.microsoft.com/office/drawing/2014/main" val="1859057218"/>
                    </a:ext>
                  </a:extLst>
                </a:gridCol>
              </a:tblGrid>
              <a:tr h="344301">
                <a:tc>
                  <a:txBody>
                    <a:bodyPr/>
                    <a:lstStyle/>
                    <a:p>
                      <a:endParaRPr lang="en-CA" dirty="0"/>
                    </a:p>
                  </a:txBody>
                  <a:tcPr>
                    <a:solidFill>
                      <a:schemeClr val="bg1"/>
                    </a:solidFill>
                  </a:tcPr>
                </a:tc>
                <a:tc gridSpan="4">
                  <a:txBody>
                    <a:bodyPr/>
                    <a:lstStyle/>
                    <a:p>
                      <a:pPr algn="ctr"/>
                      <a:r>
                        <a:rPr lang="en-US" sz="1800" dirty="0">
                          <a:solidFill>
                            <a:schemeClr val="tx1"/>
                          </a:solidFill>
                          <a:effectLst>
                            <a:innerShdw blurRad="63500" dist="50800" dir="13500000">
                              <a:prstClr val="black">
                                <a:alpha val="50000"/>
                              </a:prstClr>
                            </a:innerShdw>
                          </a:effectLst>
                        </a:rPr>
                        <a:t>HUGUENOT</a:t>
                      </a:r>
                      <a:r>
                        <a:rPr lang="en-US" sz="1800" dirty="0">
                          <a:solidFill>
                            <a:schemeClr val="tx1"/>
                          </a:solidFill>
                        </a:rPr>
                        <a:t> </a:t>
                      </a:r>
                      <a:endParaRPr lang="en-CA" dirty="0"/>
                    </a:p>
                  </a:txBody>
                  <a:tcPr>
                    <a:solidFill>
                      <a:schemeClr val="bg1">
                        <a:lumMod val="95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b="1" kern="1200" dirty="0">
                          <a:solidFill>
                            <a:schemeClr val="tx1"/>
                          </a:solidFill>
                          <a:effectLst>
                            <a:innerShdw blurRad="63500" dist="50800" dir="13500000">
                              <a:prstClr val="black">
                                <a:alpha val="50000"/>
                              </a:prstClr>
                            </a:innerShdw>
                          </a:effectLst>
                          <a:latin typeface="+mn-lt"/>
                          <a:ea typeface="+mn-ea"/>
                          <a:cs typeface="+mn-cs"/>
                        </a:rPr>
                        <a:t>FLATBED</a:t>
                      </a:r>
                    </a:p>
                  </a:txBody>
                  <a:tc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2924014026"/>
                  </a:ext>
                </a:extLst>
              </a:tr>
              <a:tr h="344301">
                <a:tc>
                  <a:txBody>
                    <a:bodyPr/>
                    <a:lstStyle/>
                    <a:p>
                      <a:endParaRPr lang="en-CA" dirty="0"/>
                    </a:p>
                  </a:txBody>
                  <a:tcPr>
                    <a:gradFill flip="none" rotWithShape="1">
                      <a:gsLst>
                        <a:gs pos="0">
                          <a:schemeClr val="accent3">
                            <a:lumMod val="5000"/>
                            <a:lumOff val="95000"/>
                          </a:schemeClr>
                        </a:gs>
                        <a:gs pos="89000">
                          <a:schemeClr val="accent3">
                            <a:lumMod val="45000"/>
                            <a:lumOff val="55000"/>
                            <a:alpha val="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a:r>
                        <a:rPr lang="en-US" sz="1050" dirty="0"/>
                        <a:t>North Block</a:t>
                      </a:r>
                      <a:endParaRPr lang="en-CA" dirty="0"/>
                    </a:p>
                  </a:txBody>
                  <a:tcPr>
                    <a:gradFill flip="none" rotWithShape="1">
                      <a:gsLst>
                        <a:gs pos="0">
                          <a:schemeClr val="accent3">
                            <a:lumMod val="5000"/>
                            <a:lumOff val="95000"/>
                          </a:schemeClr>
                        </a:gs>
                        <a:gs pos="89000">
                          <a:schemeClr val="accent3">
                            <a:lumMod val="45000"/>
                            <a:lumOff val="55000"/>
                            <a:alpha val="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a:r>
                        <a:rPr lang="en-US" sz="1050" dirty="0"/>
                        <a:t>Middle Block</a:t>
                      </a:r>
                      <a:endParaRPr lang="en-CA" dirty="0"/>
                    </a:p>
                  </a:txBody>
                  <a:tcPr>
                    <a:gradFill flip="none" rotWithShape="1">
                      <a:gsLst>
                        <a:gs pos="0">
                          <a:schemeClr val="accent3">
                            <a:lumMod val="5000"/>
                            <a:lumOff val="95000"/>
                          </a:schemeClr>
                        </a:gs>
                        <a:gs pos="89000">
                          <a:schemeClr val="accent3">
                            <a:lumMod val="45000"/>
                            <a:lumOff val="55000"/>
                            <a:alpha val="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a:r>
                        <a:rPr lang="en-US" sz="1050" dirty="0"/>
                        <a:t>South Block</a:t>
                      </a:r>
                      <a:endParaRPr lang="en-CA" dirty="0"/>
                    </a:p>
                  </a:txBody>
                  <a:tcPr>
                    <a:gradFill flip="none" rotWithShape="1">
                      <a:gsLst>
                        <a:gs pos="0">
                          <a:schemeClr val="accent3">
                            <a:lumMod val="5000"/>
                            <a:lumOff val="95000"/>
                          </a:schemeClr>
                        </a:gs>
                        <a:gs pos="89000">
                          <a:schemeClr val="accent3">
                            <a:lumMod val="45000"/>
                            <a:lumOff val="55000"/>
                            <a:alpha val="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a:r>
                        <a:rPr lang="en-CA" sz="1050" u="sng" kern="1200" dirty="0">
                          <a:solidFill>
                            <a:schemeClr val="dk1"/>
                          </a:solidFill>
                          <a:latin typeface="+mn-lt"/>
                          <a:ea typeface="+mn-ea"/>
                          <a:cs typeface="+mn-cs"/>
                        </a:rPr>
                        <a:t>Total</a:t>
                      </a:r>
                      <a:r>
                        <a:rPr lang="en-CA" sz="1050" kern="1200" dirty="0">
                          <a:solidFill>
                            <a:schemeClr val="dk1"/>
                          </a:solidFill>
                          <a:latin typeface="+mn-lt"/>
                          <a:ea typeface="+mn-ea"/>
                          <a:cs typeface="+mn-cs"/>
                        </a:rPr>
                        <a:t> </a:t>
                      </a:r>
                      <a:endParaRPr lang="en-CA" dirty="0"/>
                    </a:p>
                  </a:txBody>
                  <a:tcPr>
                    <a:gradFill flip="none" rotWithShape="1">
                      <a:gsLst>
                        <a:gs pos="0">
                          <a:schemeClr val="accent3">
                            <a:lumMod val="5000"/>
                            <a:lumOff val="95000"/>
                          </a:schemeClr>
                        </a:gs>
                        <a:gs pos="89000">
                          <a:schemeClr val="accent3">
                            <a:lumMod val="45000"/>
                            <a:lumOff val="55000"/>
                            <a:alpha val="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endParaRPr lang="en-CA" dirty="0">
                        <a:solidFill>
                          <a:schemeClr val="tx1"/>
                        </a:solidFill>
                      </a:endParaRPr>
                    </a:p>
                  </a:txBody>
                  <a:tc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859100160"/>
                  </a:ext>
                </a:extLst>
              </a:tr>
              <a:tr h="344301">
                <a:tc gridSpan="5">
                  <a:txBody>
                    <a:bodyPr/>
                    <a:lstStyle/>
                    <a:p>
                      <a:r>
                        <a:rPr lang="en-US" sz="1000" b="1" i="1" u="none" kern="1200" dirty="0">
                          <a:solidFill>
                            <a:schemeClr val="dk1"/>
                          </a:solidFill>
                          <a:latin typeface="Arial" panose="020B0604020202020204" pitchFamily="34" charset="0"/>
                          <a:ea typeface="+mn-ea"/>
                          <a:cs typeface="Arial" panose="020B0604020202020204" pitchFamily="34" charset="0"/>
                        </a:rPr>
                        <a:t>Surface</a:t>
                      </a:r>
                      <a:r>
                        <a:rPr lang="en-US" sz="1000" b="1" i="1" u="none" dirty="0">
                          <a:latin typeface="Arial" panose="020B0604020202020204" pitchFamily="34" charset="0"/>
                          <a:cs typeface="Arial" panose="020B0604020202020204" pitchFamily="34" charset="0"/>
                        </a:rPr>
                        <a:t> </a:t>
                      </a:r>
                      <a:r>
                        <a:rPr lang="en-US" sz="1000" b="1" i="1" u="none" kern="1200" dirty="0">
                          <a:solidFill>
                            <a:schemeClr val="dk1"/>
                          </a:solidFill>
                          <a:latin typeface="Arial" panose="020B0604020202020204" pitchFamily="34" charset="0"/>
                          <a:ea typeface="+mn-ea"/>
                          <a:cs typeface="Arial" panose="020B0604020202020204" pitchFamily="34" charset="0"/>
                        </a:rPr>
                        <a:t>Mineable</a:t>
                      </a:r>
                      <a:r>
                        <a:rPr lang="en-US" sz="1000" b="1" i="1" u="none" dirty="0">
                          <a:latin typeface="Arial" panose="020B0604020202020204" pitchFamily="34" charset="0"/>
                          <a:cs typeface="Arial" panose="020B0604020202020204" pitchFamily="34" charset="0"/>
                        </a:rPr>
                        <a:t> </a:t>
                      </a:r>
                      <a:r>
                        <a:rPr lang="en-US" sz="1000" b="1" i="1" u="none" kern="1200" dirty="0">
                          <a:solidFill>
                            <a:schemeClr val="dk1"/>
                          </a:solidFill>
                          <a:latin typeface="Arial" panose="020B0604020202020204" pitchFamily="34" charset="0"/>
                          <a:ea typeface="+mn-ea"/>
                          <a:cs typeface="Arial" panose="020B0604020202020204" pitchFamily="34" charset="0"/>
                        </a:rPr>
                        <a:t>Resources</a:t>
                      </a:r>
                      <a:endParaRPr lang="en-CA" sz="1000" b="1" i="1" u="none" kern="1200" dirty="0">
                        <a:solidFill>
                          <a:schemeClr val="dk1"/>
                        </a:solidFill>
                        <a:latin typeface="Arial" panose="020B0604020202020204" pitchFamily="34" charset="0"/>
                        <a:ea typeface="+mn-ea"/>
                        <a:cs typeface="Arial" panose="020B0604020202020204" pitchFamily="34" charset="0"/>
                      </a:endParaRPr>
                    </a:p>
                  </a:txBody>
                  <a:tcPr>
                    <a:gradFill flip="none" rotWithShape="1">
                      <a:gsLst>
                        <a:gs pos="0">
                          <a:schemeClr val="accent3">
                            <a:lumMod val="5000"/>
                            <a:lumOff val="95000"/>
                          </a:schemeClr>
                        </a:gs>
                        <a:gs pos="89000">
                          <a:schemeClr val="accent3">
                            <a:lumMod val="45000"/>
                            <a:lumOff val="55000"/>
                            <a:alpha val="0"/>
                          </a:schemeClr>
                        </a:gs>
                        <a:gs pos="83000">
                          <a:schemeClr val="accent3">
                            <a:lumMod val="45000"/>
                            <a:lumOff val="55000"/>
                          </a:schemeClr>
                        </a:gs>
                        <a:gs pos="100000">
                          <a:schemeClr val="accent3">
                            <a:lumMod val="30000"/>
                            <a:lumOff val="70000"/>
                          </a:schemeClr>
                        </a:gs>
                      </a:gsLst>
                      <a:lin ang="5400000" scaled="1"/>
                      <a:tileRect/>
                    </a:gra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endParaRPr lang="en-CA" dirty="0">
                        <a:solidFill>
                          <a:schemeClr val="tx1"/>
                        </a:solidFill>
                      </a:endParaRPr>
                    </a:p>
                  </a:txBody>
                  <a:tc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484090221"/>
                  </a:ext>
                </a:extLst>
              </a:tr>
              <a:tr h="344301">
                <a:tc>
                  <a:txBody>
                    <a:bodyPr/>
                    <a:lstStyle/>
                    <a:p>
                      <a:r>
                        <a:rPr lang="en-US" sz="1050" dirty="0"/>
                        <a:t>Measured + Indicated    (MT)</a:t>
                      </a:r>
                      <a:endParaRPr lang="en-CA" sz="1050" dirty="0"/>
                    </a:p>
                  </a:txBody>
                  <a:tcPr>
                    <a:gradFill flip="none" rotWithShape="1">
                      <a:gsLst>
                        <a:gs pos="0">
                          <a:schemeClr val="accent3">
                            <a:lumMod val="5000"/>
                            <a:lumOff val="95000"/>
                          </a:schemeClr>
                        </a:gs>
                        <a:gs pos="89000">
                          <a:schemeClr val="accent3">
                            <a:lumMod val="45000"/>
                            <a:lumOff val="55000"/>
                            <a:alpha val="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r>
                        <a:rPr lang="en-US" sz="1000"/>
                        <a:t>66.2</a:t>
                      </a:r>
                      <a:endParaRPr lang="en-CA" sz="1050" dirty="0"/>
                    </a:p>
                  </a:txBody>
                  <a:tcPr>
                    <a:gradFill flip="none" rotWithShape="1">
                      <a:gsLst>
                        <a:gs pos="0">
                          <a:schemeClr val="accent3">
                            <a:lumMod val="5000"/>
                            <a:lumOff val="95000"/>
                          </a:schemeClr>
                        </a:gs>
                        <a:gs pos="89000">
                          <a:schemeClr val="accent3">
                            <a:lumMod val="45000"/>
                            <a:lumOff val="55000"/>
                            <a:alpha val="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r>
                        <a:rPr lang="en-US" sz="1000"/>
                        <a:t>46.9</a:t>
                      </a:r>
                      <a:endParaRPr lang="en-CA" sz="1050" dirty="0"/>
                    </a:p>
                  </a:txBody>
                  <a:tcPr>
                    <a:gradFill flip="none" rotWithShape="1">
                      <a:gsLst>
                        <a:gs pos="0">
                          <a:schemeClr val="accent3">
                            <a:lumMod val="5000"/>
                            <a:lumOff val="95000"/>
                          </a:schemeClr>
                        </a:gs>
                        <a:gs pos="89000">
                          <a:schemeClr val="accent3">
                            <a:lumMod val="45000"/>
                            <a:lumOff val="55000"/>
                            <a:alpha val="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r>
                        <a:rPr lang="en-US" sz="1000"/>
                        <a:t>18.8</a:t>
                      </a:r>
                      <a:endParaRPr lang="en-CA" sz="1050" dirty="0"/>
                    </a:p>
                  </a:txBody>
                  <a:tcPr>
                    <a:gradFill flip="none" rotWithShape="1">
                      <a:gsLst>
                        <a:gs pos="0">
                          <a:schemeClr val="accent3">
                            <a:lumMod val="5000"/>
                            <a:lumOff val="95000"/>
                          </a:schemeClr>
                        </a:gs>
                        <a:gs pos="89000">
                          <a:schemeClr val="accent3">
                            <a:lumMod val="45000"/>
                            <a:lumOff val="55000"/>
                            <a:alpha val="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r>
                        <a:rPr lang="en-US" sz="1000" b="0" u="sng"/>
                        <a:t>132.0</a:t>
                      </a:r>
                      <a:endParaRPr lang="en-CA" sz="1050" dirty="0"/>
                    </a:p>
                  </a:txBody>
                  <a:tcPr>
                    <a:gradFill flip="none" rotWithShape="1">
                      <a:gsLst>
                        <a:gs pos="0">
                          <a:schemeClr val="accent3">
                            <a:lumMod val="5000"/>
                            <a:lumOff val="95000"/>
                          </a:schemeClr>
                        </a:gs>
                        <a:gs pos="89000">
                          <a:schemeClr val="accent3">
                            <a:lumMod val="45000"/>
                            <a:lumOff val="55000"/>
                            <a:alpha val="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endParaRPr lang="en-CA" dirty="0">
                        <a:solidFill>
                          <a:schemeClr val="tx1"/>
                        </a:solidFill>
                      </a:endParaRPr>
                    </a:p>
                  </a:txBody>
                  <a:tc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3793647433"/>
                  </a:ext>
                </a:extLst>
              </a:tr>
              <a:tr h="344301">
                <a:tc>
                  <a:txBody>
                    <a:bodyPr/>
                    <a:lstStyle/>
                    <a:p>
                      <a:r>
                        <a:rPr lang="en-US" sz="1050" dirty="0"/>
                        <a:t>Inferred   (MT)</a:t>
                      </a:r>
                      <a:endParaRPr lang="en-CA" sz="1050" dirty="0"/>
                    </a:p>
                  </a:txBody>
                  <a:tcPr>
                    <a:gradFill flip="none" rotWithShape="1">
                      <a:gsLst>
                        <a:gs pos="0">
                          <a:schemeClr val="accent3">
                            <a:lumMod val="5000"/>
                            <a:lumOff val="95000"/>
                          </a:schemeClr>
                        </a:gs>
                        <a:gs pos="89000">
                          <a:schemeClr val="accent3">
                            <a:lumMod val="45000"/>
                            <a:lumOff val="55000"/>
                            <a:alpha val="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r>
                        <a:rPr lang="en-US" sz="1000" dirty="0"/>
                        <a:t>0.0</a:t>
                      </a:r>
                      <a:endParaRPr lang="en-CA" sz="1050" dirty="0"/>
                    </a:p>
                  </a:txBody>
                  <a:tcPr>
                    <a:gradFill flip="none" rotWithShape="1">
                      <a:gsLst>
                        <a:gs pos="0">
                          <a:schemeClr val="accent3">
                            <a:lumMod val="5000"/>
                            <a:lumOff val="95000"/>
                          </a:schemeClr>
                        </a:gs>
                        <a:gs pos="89000">
                          <a:schemeClr val="accent3">
                            <a:lumMod val="45000"/>
                            <a:lumOff val="55000"/>
                            <a:alpha val="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r>
                        <a:rPr lang="en-US" sz="1000" dirty="0"/>
                        <a:t>0.5</a:t>
                      </a:r>
                      <a:endParaRPr lang="en-CA" sz="1050" dirty="0"/>
                    </a:p>
                  </a:txBody>
                  <a:tcPr>
                    <a:gradFill flip="none" rotWithShape="1">
                      <a:gsLst>
                        <a:gs pos="0">
                          <a:schemeClr val="accent3">
                            <a:lumMod val="5000"/>
                            <a:lumOff val="95000"/>
                          </a:schemeClr>
                        </a:gs>
                        <a:gs pos="89000">
                          <a:schemeClr val="accent3">
                            <a:lumMod val="45000"/>
                            <a:lumOff val="55000"/>
                            <a:alpha val="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r>
                        <a:rPr lang="en-US" sz="1000" dirty="0"/>
                        <a:t>0.0</a:t>
                      </a:r>
                      <a:endParaRPr lang="en-CA" sz="1050" dirty="0"/>
                    </a:p>
                  </a:txBody>
                  <a:tcPr>
                    <a:gradFill flip="none" rotWithShape="1">
                      <a:gsLst>
                        <a:gs pos="0">
                          <a:schemeClr val="accent3">
                            <a:lumMod val="5000"/>
                            <a:lumOff val="95000"/>
                          </a:schemeClr>
                        </a:gs>
                        <a:gs pos="89000">
                          <a:schemeClr val="accent3">
                            <a:lumMod val="45000"/>
                            <a:lumOff val="55000"/>
                            <a:alpha val="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r>
                        <a:rPr lang="en-US" sz="1000" u="sng" dirty="0"/>
                        <a:t>0.5</a:t>
                      </a:r>
                      <a:endParaRPr lang="en-CA" sz="1050" dirty="0"/>
                    </a:p>
                  </a:txBody>
                  <a:tcPr>
                    <a:gradFill flip="none" rotWithShape="1">
                      <a:gsLst>
                        <a:gs pos="0">
                          <a:schemeClr val="accent3">
                            <a:lumMod val="5000"/>
                            <a:lumOff val="95000"/>
                          </a:schemeClr>
                        </a:gs>
                        <a:gs pos="89000">
                          <a:schemeClr val="accent3">
                            <a:lumMod val="45000"/>
                            <a:lumOff val="55000"/>
                            <a:alpha val="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endParaRPr lang="en-CA" dirty="0">
                        <a:solidFill>
                          <a:schemeClr val="tx1"/>
                        </a:solidFill>
                      </a:endParaRPr>
                    </a:p>
                  </a:txBody>
                  <a:tc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2920583370"/>
                  </a:ext>
                </a:extLst>
              </a:tr>
              <a:tr h="401684">
                <a:tc gridSpan="5">
                  <a:txBody>
                    <a:bodyPr/>
                    <a:lstStyle/>
                    <a:p>
                      <a:r>
                        <a:rPr lang="en-US" sz="1000" b="1" i="1" u="none" dirty="0">
                          <a:latin typeface="Arial" panose="020B0604020202020204" pitchFamily="34" charset="0"/>
                          <a:cs typeface="Arial" panose="020B0604020202020204" pitchFamily="34" charset="0"/>
                        </a:rPr>
                        <a:t>Underground </a:t>
                      </a:r>
                      <a:r>
                        <a:rPr lang="en-US" sz="1000" b="1" i="1" u="none" kern="1200" dirty="0">
                          <a:solidFill>
                            <a:schemeClr val="dk1"/>
                          </a:solidFill>
                          <a:latin typeface="Arial" panose="020B0604020202020204" pitchFamily="34" charset="0"/>
                          <a:ea typeface="+mn-ea"/>
                          <a:cs typeface="Arial" panose="020B0604020202020204" pitchFamily="34" charset="0"/>
                        </a:rPr>
                        <a:t>Mineable</a:t>
                      </a:r>
                      <a:r>
                        <a:rPr lang="en-US" sz="1000" b="1" i="1" u="none" dirty="0">
                          <a:solidFill>
                            <a:srgbClr val="FF00FF"/>
                          </a:solidFill>
                          <a:latin typeface="Arial" panose="020B0604020202020204" pitchFamily="34" charset="0"/>
                          <a:cs typeface="Arial" panose="020B0604020202020204" pitchFamily="34" charset="0"/>
                        </a:rPr>
                        <a:t> </a:t>
                      </a:r>
                      <a:r>
                        <a:rPr lang="en-US" sz="1000" b="1" i="1" u="none" dirty="0">
                          <a:latin typeface="Arial" panose="020B0604020202020204" pitchFamily="34" charset="0"/>
                          <a:cs typeface="Arial" panose="020B0604020202020204" pitchFamily="34" charset="0"/>
                        </a:rPr>
                        <a:t>Resources</a:t>
                      </a:r>
                      <a:endParaRPr lang="en-CA" sz="1000" b="1" i="1" u="none" dirty="0">
                        <a:latin typeface="Arial" panose="020B0604020202020204" pitchFamily="34" charset="0"/>
                        <a:cs typeface="Arial" panose="020B0604020202020204" pitchFamily="34" charset="0"/>
                      </a:endParaRPr>
                    </a:p>
                  </a:txBody>
                  <a:tcPr>
                    <a:gradFill flip="none" rotWithShape="1">
                      <a:gsLst>
                        <a:gs pos="0">
                          <a:schemeClr val="accent3">
                            <a:lumMod val="5000"/>
                            <a:lumOff val="95000"/>
                          </a:schemeClr>
                        </a:gs>
                        <a:gs pos="89000">
                          <a:schemeClr val="accent3">
                            <a:lumMod val="45000"/>
                            <a:lumOff val="55000"/>
                            <a:alpha val="0"/>
                          </a:schemeClr>
                        </a:gs>
                        <a:gs pos="83000">
                          <a:schemeClr val="accent3">
                            <a:lumMod val="45000"/>
                            <a:lumOff val="55000"/>
                          </a:schemeClr>
                        </a:gs>
                        <a:gs pos="100000">
                          <a:schemeClr val="accent3">
                            <a:lumMod val="30000"/>
                            <a:lumOff val="70000"/>
                          </a:schemeClr>
                        </a:gs>
                      </a:gsLst>
                      <a:lin ang="5400000" scaled="1"/>
                      <a:tileRect/>
                    </a:gra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1" u="none" kern="1200" dirty="0">
                          <a:solidFill>
                            <a:schemeClr val="tx1"/>
                          </a:solidFill>
                          <a:latin typeface="Arial" panose="020B0604020202020204" pitchFamily="34" charset="0"/>
                          <a:ea typeface="+mn-ea"/>
                          <a:cs typeface="Arial" panose="020B0604020202020204" pitchFamily="34" charset="0"/>
                        </a:rPr>
                        <a:t>Underground Mineable Resources</a:t>
                      </a:r>
                      <a:endParaRPr lang="en-CA" sz="1000" b="1" i="1" u="none" kern="1200" dirty="0">
                        <a:solidFill>
                          <a:schemeClr val="tx1"/>
                        </a:solidFill>
                        <a:latin typeface="Arial" panose="020B0604020202020204" pitchFamily="34" charset="0"/>
                        <a:ea typeface="+mn-ea"/>
                        <a:cs typeface="Arial" panose="020B0604020202020204" pitchFamily="34" charset="0"/>
                      </a:endParaRPr>
                    </a:p>
                    <a:p>
                      <a:pPr algn="ctr"/>
                      <a:r>
                        <a:rPr lang="en-CA" sz="1200" dirty="0">
                          <a:solidFill>
                            <a:schemeClr val="tx1"/>
                          </a:solidFill>
                        </a:rPr>
                        <a:t>Gordon Creek Deposit Area</a:t>
                      </a:r>
                    </a:p>
                  </a:txBody>
                  <a:tc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3750508183"/>
                  </a:ext>
                </a:extLst>
              </a:tr>
              <a:tr h="3443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Measured + Indicated       (MT)</a:t>
                      </a:r>
                      <a:endParaRPr lang="en-CA" sz="1050" dirty="0"/>
                    </a:p>
                  </a:txBody>
                  <a:tcPr>
                    <a:gradFill flip="none" rotWithShape="1">
                      <a:gsLst>
                        <a:gs pos="0">
                          <a:schemeClr val="accent3">
                            <a:lumMod val="5000"/>
                            <a:lumOff val="95000"/>
                          </a:schemeClr>
                        </a:gs>
                        <a:gs pos="89000">
                          <a:schemeClr val="accent3">
                            <a:lumMod val="45000"/>
                            <a:lumOff val="55000"/>
                            <a:alpha val="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37.6</a:t>
                      </a:r>
                      <a:endParaRPr lang="en-CA" sz="1050" dirty="0"/>
                    </a:p>
                  </a:txBody>
                  <a:tcPr>
                    <a:gradFill flip="none" rotWithShape="1">
                      <a:gsLst>
                        <a:gs pos="0">
                          <a:schemeClr val="accent3">
                            <a:lumMod val="5000"/>
                            <a:lumOff val="95000"/>
                          </a:schemeClr>
                        </a:gs>
                        <a:gs pos="89000">
                          <a:schemeClr val="accent3">
                            <a:lumMod val="45000"/>
                            <a:lumOff val="55000"/>
                            <a:alpha val="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31.2</a:t>
                      </a:r>
                      <a:endParaRPr lang="en-CA" sz="1050" dirty="0"/>
                    </a:p>
                  </a:txBody>
                  <a:tcPr>
                    <a:gradFill flip="none" rotWithShape="1">
                      <a:gsLst>
                        <a:gs pos="0">
                          <a:schemeClr val="accent3">
                            <a:lumMod val="5000"/>
                            <a:lumOff val="95000"/>
                          </a:schemeClr>
                        </a:gs>
                        <a:gs pos="89000">
                          <a:schemeClr val="accent3">
                            <a:lumMod val="45000"/>
                            <a:lumOff val="55000"/>
                            <a:alpha val="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77.0</a:t>
                      </a:r>
                      <a:endParaRPr lang="en-CA" sz="1050" dirty="0"/>
                    </a:p>
                  </a:txBody>
                  <a:tcPr>
                    <a:gradFill flip="none" rotWithShape="1">
                      <a:gsLst>
                        <a:gs pos="0">
                          <a:schemeClr val="accent3">
                            <a:lumMod val="5000"/>
                            <a:lumOff val="95000"/>
                          </a:schemeClr>
                        </a:gs>
                        <a:gs pos="89000">
                          <a:schemeClr val="accent3">
                            <a:lumMod val="45000"/>
                            <a:lumOff val="55000"/>
                            <a:alpha val="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u="sng"/>
                        <a:t>145.7</a:t>
                      </a:r>
                      <a:endParaRPr lang="en-CA" sz="1050" dirty="0"/>
                    </a:p>
                  </a:txBody>
                  <a:tcPr>
                    <a:gradFill flip="none" rotWithShape="1">
                      <a:gsLst>
                        <a:gs pos="0">
                          <a:schemeClr val="accent3">
                            <a:lumMod val="5000"/>
                            <a:lumOff val="95000"/>
                          </a:schemeClr>
                        </a:gs>
                        <a:gs pos="89000">
                          <a:schemeClr val="accent3">
                            <a:lumMod val="45000"/>
                            <a:lumOff val="55000"/>
                            <a:alpha val="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endParaRPr lang="en-CA" dirty="0">
                        <a:solidFill>
                          <a:schemeClr val="tx1"/>
                        </a:solidFill>
                      </a:endParaRPr>
                    </a:p>
                  </a:txBody>
                  <a:tc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202567830"/>
                  </a:ext>
                </a:extLst>
              </a:tr>
              <a:tr h="325466">
                <a:tc>
                  <a:txBody>
                    <a:bodyPr/>
                    <a:lstStyle/>
                    <a:p>
                      <a:r>
                        <a:rPr lang="en-US" sz="1050" dirty="0"/>
                        <a:t>Inferred   (MT)</a:t>
                      </a:r>
                      <a:endParaRPr lang="en-CA" sz="1050" dirty="0"/>
                    </a:p>
                  </a:txBody>
                  <a:tcPr>
                    <a:gradFill flip="none" rotWithShape="1">
                      <a:gsLst>
                        <a:gs pos="0">
                          <a:schemeClr val="accent3">
                            <a:lumMod val="5000"/>
                            <a:lumOff val="95000"/>
                          </a:schemeClr>
                        </a:gs>
                        <a:gs pos="89000">
                          <a:schemeClr val="accent3">
                            <a:lumMod val="45000"/>
                            <a:lumOff val="55000"/>
                            <a:alpha val="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r>
                        <a:rPr lang="en-US" sz="1000" dirty="0"/>
                        <a:t>86.8</a:t>
                      </a:r>
                      <a:endParaRPr lang="en-CA" sz="1050" dirty="0"/>
                    </a:p>
                  </a:txBody>
                  <a:tcPr>
                    <a:gradFill flip="none" rotWithShape="1">
                      <a:gsLst>
                        <a:gs pos="0">
                          <a:schemeClr val="accent3">
                            <a:lumMod val="5000"/>
                            <a:lumOff val="95000"/>
                          </a:schemeClr>
                        </a:gs>
                        <a:gs pos="89000">
                          <a:schemeClr val="accent3">
                            <a:lumMod val="45000"/>
                            <a:lumOff val="55000"/>
                            <a:alpha val="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r>
                        <a:rPr lang="en-US" sz="1000" dirty="0"/>
                        <a:t>1.6</a:t>
                      </a:r>
                      <a:endParaRPr lang="en-CA" sz="1050" dirty="0"/>
                    </a:p>
                  </a:txBody>
                  <a:tcPr>
                    <a:gradFill flip="none" rotWithShape="1">
                      <a:gsLst>
                        <a:gs pos="0">
                          <a:schemeClr val="accent3">
                            <a:lumMod val="5000"/>
                            <a:lumOff val="95000"/>
                          </a:schemeClr>
                        </a:gs>
                        <a:gs pos="89000">
                          <a:schemeClr val="accent3">
                            <a:lumMod val="45000"/>
                            <a:lumOff val="55000"/>
                            <a:alpha val="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r>
                        <a:rPr lang="en-US" sz="1000" dirty="0"/>
                        <a:t>30.2</a:t>
                      </a:r>
                      <a:endParaRPr lang="en-CA" sz="1050" dirty="0"/>
                    </a:p>
                  </a:txBody>
                  <a:tcPr>
                    <a:gradFill flip="none" rotWithShape="1">
                      <a:gsLst>
                        <a:gs pos="0">
                          <a:schemeClr val="accent3">
                            <a:lumMod val="5000"/>
                            <a:lumOff val="95000"/>
                          </a:schemeClr>
                        </a:gs>
                        <a:gs pos="89000">
                          <a:schemeClr val="accent3">
                            <a:lumMod val="45000"/>
                            <a:lumOff val="55000"/>
                            <a:alpha val="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r>
                        <a:rPr lang="en-US" sz="1000" i="0" u="sng" dirty="0"/>
                        <a:t>118.7</a:t>
                      </a:r>
                      <a:endParaRPr lang="en-CA" sz="1050" dirty="0"/>
                    </a:p>
                  </a:txBody>
                  <a:tcPr>
                    <a:gradFill flip="none" rotWithShape="1">
                      <a:gsLst>
                        <a:gs pos="0">
                          <a:schemeClr val="accent3">
                            <a:lumMod val="5000"/>
                            <a:lumOff val="95000"/>
                          </a:schemeClr>
                        </a:gs>
                        <a:gs pos="89000">
                          <a:schemeClr val="accent3">
                            <a:lumMod val="45000"/>
                            <a:lumOff val="55000"/>
                            <a:alpha val="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a:r>
                        <a:rPr lang="en-CA" sz="1000" kern="1200" dirty="0">
                          <a:solidFill>
                            <a:schemeClr val="tx1"/>
                          </a:solidFill>
                          <a:latin typeface="+mn-lt"/>
                          <a:ea typeface="+mn-ea"/>
                          <a:cs typeface="+mn-cs"/>
                        </a:rPr>
                        <a:t>298.0</a:t>
                      </a:r>
                    </a:p>
                  </a:txBody>
                  <a:tc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1453446076"/>
                  </a:ext>
                </a:extLst>
              </a:tr>
              <a:tr h="344301">
                <a:tc gridSpan="5">
                  <a:txBody>
                    <a:bodyPr/>
                    <a:lstStyle/>
                    <a:p>
                      <a:r>
                        <a:rPr lang="en-US" sz="1000" b="1" i="1" u="sng" kern="1200" dirty="0">
                          <a:solidFill>
                            <a:schemeClr val="dk1"/>
                          </a:solidFill>
                          <a:latin typeface="Arial" panose="020B0604020202020204" pitchFamily="34" charset="0"/>
                          <a:ea typeface="+mn-ea"/>
                          <a:cs typeface="Arial" panose="020B0604020202020204" pitchFamily="34" charset="0"/>
                        </a:rPr>
                        <a:t>TOTAL Mineable Resources</a:t>
                      </a:r>
                      <a:endParaRPr lang="en-CA" sz="1000" b="1" i="1" u="sng" kern="1200" dirty="0">
                        <a:solidFill>
                          <a:schemeClr val="dk1"/>
                        </a:solidFill>
                        <a:latin typeface="Arial" panose="020B0604020202020204" pitchFamily="34" charset="0"/>
                        <a:ea typeface="+mn-ea"/>
                        <a:cs typeface="Arial" panose="020B0604020202020204" pitchFamily="34" charset="0"/>
                      </a:endParaRPr>
                    </a:p>
                  </a:txBody>
                  <a:tcPr>
                    <a:gradFill flip="none" rotWithShape="1">
                      <a:gsLst>
                        <a:gs pos="0">
                          <a:schemeClr val="accent3">
                            <a:lumMod val="5000"/>
                            <a:lumOff val="95000"/>
                          </a:schemeClr>
                        </a:gs>
                        <a:gs pos="89000">
                          <a:schemeClr val="accent3">
                            <a:lumMod val="45000"/>
                            <a:lumOff val="55000"/>
                            <a:alpha val="0"/>
                          </a:schemeClr>
                        </a:gs>
                        <a:gs pos="83000">
                          <a:schemeClr val="accent3">
                            <a:lumMod val="45000"/>
                            <a:lumOff val="55000"/>
                          </a:schemeClr>
                        </a:gs>
                        <a:gs pos="100000">
                          <a:schemeClr val="accent3">
                            <a:lumMod val="30000"/>
                            <a:lumOff val="70000"/>
                          </a:schemeClr>
                        </a:gs>
                      </a:gsLst>
                      <a:lin ang="5400000" scaled="1"/>
                      <a:tileRect/>
                    </a:gra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endParaRPr lang="en-CA" dirty="0">
                        <a:solidFill>
                          <a:schemeClr val="tx1"/>
                        </a:solidFill>
                      </a:endParaRPr>
                    </a:p>
                  </a:txBody>
                  <a:tc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117566361"/>
                  </a:ext>
                </a:extLst>
              </a:tr>
              <a:tr h="3254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Measured + Indicated       (MT)</a:t>
                      </a:r>
                      <a:endParaRPr lang="en-CA" sz="1050" dirty="0"/>
                    </a:p>
                  </a:txBody>
                  <a:tcPr>
                    <a:gradFill flip="none" rotWithShape="1">
                      <a:gsLst>
                        <a:gs pos="0">
                          <a:schemeClr val="accent3">
                            <a:lumMod val="5000"/>
                            <a:lumOff val="95000"/>
                          </a:schemeClr>
                        </a:gs>
                        <a:gs pos="89000">
                          <a:schemeClr val="accent3">
                            <a:lumMod val="45000"/>
                            <a:lumOff val="55000"/>
                            <a:alpha val="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103.8</a:t>
                      </a:r>
                      <a:endParaRPr lang="en-CA" sz="1050" dirty="0"/>
                    </a:p>
                  </a:txBody>
                  <a:tcPr>
                    <a:gradFill flip="none" rotWithShape="1">
                      <a:gsLst>
                        <a:gs pos="0">
                          <a:schemeClr val="accent3">
                            <a:lumMod val="5000"/>
                            <a:lumOff val="95000"/>
                          </a:schemeClr>
                        </a:gs>
                        <a:gs pos="89000">
                          <a:schemeClr val="accent3">
                            <a:lumMod val="45000"/>
                            <a:lumOff val="55000"/>
                            <a:alpha val="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78.1</a:t>
                      </a:r>
                      <a:endParaRPr lang="en-CA" sz="1050" dirty="0"/>
                    </a:p>
                  </a:txBody>
                  <a:tcPr>
                    <a:gradFill flip="none" rotWithShape="1">
                      <a:gsLst>
                        <a:gs pos="0">
                          <a:schemeClr val="accent3">
                            <a:lumMod val="5000"/>
                            <a:lumOff val="95000"/>
                          </a:schemeClr>
                        </a:gs>
                        <a:gs pos="89000">
                          <a:schemeClr val="accent3">
                            <a:lumMod val="45000"/>
                            <a:lumOff val="55000"/>
                            <a:alpha val="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95.8</a:t>
                      </a:r>
                      <a:endParaRPr lang="en-CA" sz="1050" dirty="0"/>
                    </a:p>
                  </a:txBody>
                  <a:tcPr>
                    <a:gradFill flip="none" rotWithShape="1">
                      <a:gsLst>
                        <a:gs pos="0">
                          <a:schemeClr val="accent3">
                            <a:lumMod val="5000"/>
                            <a:lumOff val="95000"/>
                          </a:schemeClr>
                        </a:gs>
                        <a:gs pos="89000">
                          <a:schemeClr val="accent3">
                            <a:lumMod val="45000"/>
                            <a:lumOff val="55000"/>
                            <a:alpha val="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u="sng"/>
                        <a:t>277.7</a:t>
                      </a:r>
                      <a:endParaRPr lang="en-CA" sz="1050" dirty="0"/>
                    </a:p>
                  </a:txBody>
                  <a:tcPr>
                    <a:gradFill flip="none" rotWithShape="1">
                      <a:gsLst>
                        <a:gs pos="0">
                          <a:schemeClr val="accent3">
                            <a:lumMod val="5000"/>
                            <a:lumOff val="95000"/>
                          </a:schemeClr>
                        </a:gs>
                        <a:gs pos="89000">
                          <a:schemeClr val="accent3">
                            <a:lumMod val="45000"/>
                            <a:lumOff val="55000"/>
                            <a:alpha val="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a:endParaRPr lang="en-CA" sz="1000" kern="1200" dirty="0">
                        <a:solidFill>
                          <a:schemeClr val="tx1"/>
                        </a:solidFill>
                        <a:latin typeface="+mn-lt"/>
                        <a:ea typeface="+mn-ea"/>
                        <a:cs typeface="+mn-cs"/>
                      </a:endParaRPr>
                    </a:p>
                  </a:txBody>
                  <a:tc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1145271340"/>
                  </a:ext>
                </a:extLst>
              </a:tr>
              <a:tr h="3254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Inferred                               (MT)</a:t>
                      </a:r>
                      <a:endParaRPr lang="en-CA" sz="100" dirty="0"/>
                    </a:p>
                  </a:txBody>
                  <a:tcPr>
                    <a:gradFill flip="none" rotWithShape="1">
                      <a:gsLst>
                        <a:gs pos="0">
                          <a:schemeClr val="accent3">
                            <a:lumMod val="5000"/>
                            <a:lumOff val="95000"/>
                          </a:schemeClr>
                        </a:gs>
                        <a:gs pos="89000">
                          <a:schemeClr val="accent3">
                            <a:lumMod val="45000"/>
                            <a:lumOff val="55000"/>
                            <a:alpha val="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86.8</a:t>
                      </a:r>
                      <a:endParaRPr lang="en-CA" sz="100" dirty="0"/>
                    </a:p>
                  </a:txBody>
                  <a:tcPr>
                    <a:gradFill flip="none" rotWithShape="1">
                      <a:gsLst>
                        <a:gs pos="0">
                          <a:schemeClr val="accent3">
                            <a:lumMod val="5000"/>
                            <a:lumOff val="95000"/>
                          </a:schemeClr>
                        </a:gs>
                        <a:gs pos="89000">
                          <a:schemeClr val="accent3">
                            <a:lumMod val="45000"/>
                            <a:lumOff val="55000"/>
                            <a:alpha val="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2.1</a:t>
                      </a:r>
                      <a:endParaRPr lang="en-CA" sz="100" dirty="0"/>
                    </a:p>
                  </a:txBody>
                  <a:tcPr>
                    <a:gradFill flip="none" rotWithShape="1">
                      <a:gsLst>
                        <a:gs pos="0">
                          <a:schemeClr val="accent3">
                            <a:lumMod val="5000"/>
                            <a:lumOff val="95000"/>
                          </a:schemeClr>
                        </a:gs>
                        <a:gs pos="89000">
                          <a:schemeClr val="accent3">
                            <a:lumMod val="45000"/>
                            <a:lumOff val="55000"/>
                            <a:alpha val="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30.2</a:t>
                      </a:r>
                      <a:endParaRPr lang="en-CA" sz="100" dirty="0"/>
                    </a:p>
                  </a:txBody>
                  <a:tcPr>
                    <a:gradFill flip="none" rotWithShape="1">
                      <a:gsLst>
                        <a:gs pos="0">
                          <a:schemeClr val="accent3">
                            <a:lumMod val="5000"/>
                            <a:lumOff val="95000"/>
                          </a:schemeClr>
                        </a:gs>
                        <a:gs pos="89000">
                          <a:schemeClr val="accent3">
                            <a:lumMod val="45000"/>
                            <a:lumOff val="55000"/>
                            <a:alpha val="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u="sng" dirty="0"/>
                        <a:t>119.2</a:t>
                      </a:r>
                      <a:endParaRPr lang="en-CA" sz="100" dirty="0"/>
                    </a:p>
                  </a:txBody>
                  <a:tcPr>
                    <a:gradFill flip="none" rotWithShape="1">
                      <a:gsLst>
                        <a:gs pos="0">
                          <a:schemeClr val="accent3">
                            <a:lumMod val="5000"/>
                            <a:lumOff val="95000"/>
                          </a:schemeClr>
                        </a:gs>
                        <a:gs pos="89000">
                          <a:schemeClr val="accent3">
                            <a:lumMod val="45000"/>
                            <a:lumOff val="55000"/>
                            <a:alpha val="0"/>
                          </a:schemeClr>
                        </a:gs>
                        <a:gs pos="83000">
                          <a:schemeClr val="accent3">
                            <a:lumMod val="45000"/>
                            <a:lumOff val="55000"/>
                          </a:schemeClr>
                        </a:gs>
                        <a:gs pos="100000">
                          <a:schemeClr val="accent3">
                            <a:lumMod val="30000"/>
                            <a:lumOff val="70000"/>
                          </a:schemeClr>
                        </a:gs>
                      </a:gsLst>
                      <a:lin ang="5400000" scaled="1"/>
                      <a:tileRect/>
                    </a:gradFill>
                  </a:tcPr>
                </a:tc>
                <a:tc>
                  <a:txBody>
                    <a:bodyPr/>
                    <a:lstStyle/>
                    <a:p>
                      <a:pPr algn="ctr"/>
                      <a:r>
                        <a:rPr lang="en-CA" sz="1000" u="sng" kern="1200" dirty="0">
                          <a:solidFill>
                            <a:schemeClr val="tx1"/>
                          </a:solidFill>
                          <a:latin typeface="+mn-lt"/>
                          <a:ea typeface="+mn-ea"/>
                          <a:cs typeface="+mn-cs"/>
                        </a:rPr>
                        <a:t>298.0</a:t>
                      </a:r>
                    </a:p>
                  </a:txBody>
                  <a:tc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tcPr>
                </a:tc>
                <a:extLst>
                  <a:ext uri="{0D108BD9-81ED-4DB2-BD59-A6C34878D82A}">
                    <a16:rowId xmlns:a16="http://schemas.microsoft.com/office/drawing/2014/main" val="3733488783"/>
                  </a:ext>
                </a:extLst>
              </a:tr>
            </a:tbl>
          </a:graphicData>
        </a:graphic>
      </p:graphicFrame>
    </p:spTree>
    <p:extLst>
      <p:ext uri="{BB962C8B-B14F-4D97-AF65-F5344CB8AC3E}">
        <p14:creationId xmlns:p14="http://schemas.microsoft.com/office/powerpoint/2010/main" val="3739584601"/>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2152235" y="1242977"/>
            <a:ext cx="6479995" cy="5897524"/>
          </a:xfrm>
          <a:prstGeom prst="rect">
            <a:avLst/>
          </a:prstGeom>
          <a:solidFill>
            <a:srgbClr val="E8FECA">
              <a:alpha val="28000"/>
            </a:srgbClr>
          </a:solidFill>
          <a:ln>
            <a:noFill/>
          </a:ln>
          <a:effectLst>
            <a:outerShdw blurRad="50800" dist="50800" dir="5400000" algn="ctr" rotWithShape="0">
              <a:schemeClr val="bg1"/>
            </a:outerShdw>
          </a:effectLst>
        </p:spPr>
      </p:pic>
      <p:sp>
        <p:nvSpPr>
          <p:cNvPr id="10" name="Rectangle 9"/>
          <p:cNvSpPr/>
          <p:nvPr/>
        </p:nvSpPr>
        <p:spPr>
          <a:xfrm>
            <a:off x="3780000" y="1190408"/>
            <a:ext cx="675185" cy="215444"/>
          </a:xfrm>
          <a:prstGeom prst="rect">
            <a:avLst/>
          </a:prstGeom>
        </p:spPr>
        <p:txBody>
          <a:bodyPr wrap="none">
            <a:spAutoFit/>
          </a:bodyPr>
          <a:lstStyle/>
          <a:p>
            <a:r>
              <a:rPr lang="en-GB" sz="800" b="1" dirty="0"/>
              <a:t>Chetwynd</a:t>
            </a:r>
            <a:endParaRPr lang="en-GB" sz="900" b="1" dirty="0"/>
          </a:p>
        </p:txBody>
      </p:sp>
      <p:sp>
        <p:nvSpPr>
          <p:cNvPr id="11" name="Rectangle 10"/>
          <p:cNvSpPr/>
          <p:nvPr/>
        </p:nvSpPr>
        <p:spPr>
          <a:xfrm rot="-1260000">
            <a:off x="3816000" y="1440000"/>
            <a:ext cx="540000" cy="215444"/>
          </a:xfrm>
          <a:prstGeom prst="rect">
            <a:avLst/>
          </a:prstGeom>
          <a:scene3d>
            <a:camera prst="orthographicFront">
              <a:rot lat="20999999" lon="600000" rev="300000"/>
            </a:camera>
            <a:lightRig rig="threePt" dir="t"/>
          </a:scene3d>
        </p:spPr>
        <p:txBody>
          <a:bodyPr wrap="square">
            <a:spAutoFit/>
          </a:bodyPr>
          <a:lstStyle/>
          <a:p>
            <a:r>
              <a:rPr lang="en-GB" sz="800" dirty="0"/>
              <a:t>CN Rail</a:t>
            </a:r>
          </a:p>
        </p:txBody>
      </p:sp>
      <p:sp>
        <p:nvSpPr>
          <p:cNvPr id="35" name="Rectangle 34"/>
          <p:cNvSpPr/>
          <p:nvPr/>
        </p:nvSpPr>
        <p:spPr>
          <a:xfrm>
            <a:off x="8820894" y="6781176"/>
            <a:ext cx="503663" cy="246221"/>
          </a:xfrm>
          <a:prstGeom prst="rect">
            <a:avLst/>
          </a:prstGeom>
        </p:spPr>
        <p:txBody>
          <a:bodyPr wrap="none">
            <a:spAutoFit/>
          </a:bodyPr>
          <a:lstStyle/>
          <a:p>
            <a:r>
              <a:rPr lang="en-CA" sz="1000" dirty="0"/>
              <a:t>Scale</a:t>
            </a:r>
          </a:p>
        </p:txBody>
      </p:sp>
      <p:sp>
        <p:nvSpPr>
          <p:cNvPr id="36" name="Rectangle 35"/>
          <p:cNvSpPr/>
          <p:nvPr/>
        </p:nvSpPr>
        <p:spPr>
          <a:xfrm>
            <a:off x="8583194" y="6881171"/>
            <a:ext cx="255198" cy="246221"/>
          </a:xfrm>
          <a:prstGeom prst="rect">
            <a:avLst/>
          </a:prstGeom>
        </p:spPr>
        <p:txBody>
          <a:bodyPr wrap="none">
            <a:spAutoFit/>
          </a:bodyPr>
          <a:lstStyle/>
          <a:p>
            <a:r>
              <a:rPr lang="en-CA" sz="1000" dirty="0"/>
              <a:t>0</a:t>
            </a:r>
          </a:p>
        </p:txBody>
      </p:sp>
      <p:sp>
        <p:nvSpPr>
          <p:cNvPr id="37" name="Rectangle 36"/>
          <p:cNvSpPr/>
          <p:nvPr/>
        </p:nvSpPr>
        <p:spPr>
          <a:xfrm>
            <a:off x="9312900" y="6882519"/>
            <a:ext cx="532518" cy="246221"/>
          </a:xfrm>
          <a:prstGeom prst="rect">
            <a:avLst/>
          </a:prstGeom>
        </p:spPr>
        <p:txBody>
          <a:bodyPr wrap="none">
            <a:spAutoFit/>
          </a:bodyPr>
          <a:lstStyle/>
          <a:p>
            <a:r>
              <a:rPr lang="en-CA" sz="1000" dirty="0"/>
              <a:t>20 km</a:t>
            </a:r>
          </a:p>
        </p:txBody>
      </p:sp>
      <p:sp>
        <p:nvSpPr>
          <p:cNvPr id="40" name="Rectangle 39"/>
          <p:cNvSpPr/>
          <p:nvPr/>
        </p:nvSpPr>
        <p:spPr>
          <a:xfrm>
            <a:off x="5953826" y="3451262"/>
            <a:ext cx="468000" cy="246221"/>
          </a:xfrm>
          <a:prstGeom prst="rect">
            <a:avLst/>
          </a:prstGeom>
          <a:effectLst>
            <a:outerShdw blurRad="50800" dist="50800" dir="5400000" algn="ctr" rotWithShape="0">
              <a:schemeClr val="bg1">
                <a:lumMod val="95000"/>
              </a:schemeClr>
            </a:outerShdw>
          </a:effectLst>
        </p:spPr>
        <p:txBody>
          <a:bodyPr wrap="square" lIns="0" tIns="0" rIns="0" bIns="0">
            <a:spAutoFit/>
          </a:bodyPr>
          <a:lstStyle/>
          <a:p>
            <a:r>
              <a:rPr lang="en-GB" sz="800" b="1" dirty="0"/>
              <a:t>Tumbler </a:t>
            </a:r>
            <a:br>
              <a:rPr lang="en-GB" sz="800" b="1" dirty="0"/>
            </a:br>
            <a:r>
              <a:rPr lang="en-GB" sz="800" b="1" dirty="0"/>
              <a:t>Ridge</a:t>
            </a:r>
            <a:endParaRPr lang="en-GB" sz="900" b="1" dirty="0"/>
          </a:p>
        </p:txBody>
      </p:sp>
      <p:cxnSp>
        <p:nvCxnSpPr>
          <p:cNvPr id="98" name="Straight Connector 97"/>
          <p:cNvCxnSpPr/>
          <p:nvPr/>
        </p:nvCxnSpPr>
        <p:spPr bwMode="auto">
          <a:xfrm>
            <a:off x="8681342" y="7115780"/>
            <a:ext cx="764904" cy="1348"/>
          </a:xfrm>
          <a:prstGeom prst="line">
            <a:avLst/>
          </a:prstGeom>
          <a:noFill/>
          <a:ln w="22225" cap="flat" cmpd="sng" algn="ctr">
            <a:solidFill>
              <a:schemeClr val="tx1"/>
            </a:solidFill>
            <a:prstDash val="solid"/>
            <a:round/>
            <a:headEnd type="none" w="med" len="med"/>
            <a:tailEnd type="none" w="med" len="med"/>
          </a:ln>
          <a:effectLst/>
        </p:spPr>
      </p:cxnSp>
      <p:cxnSp>
        <p:nvCxnSpPr>
          <p:cNvPr id="267" name="Elbow Connector 266"/>
          <p:cNvCxnSpPr>
            <a:cxnSpLocks/>
          </p:cNvCxnSpPr>
          <p:nvPr/>
        </p:nvCxnSpPr>
        <p:spPr bwMode="auto">
          <a:xfrm flipV="1">
            <a:off x="4036398" y="4601560"/>
            <a:ext cx="2055003" cy="470739"/>
          </a:xfrm>
          <a:prstGeom prst="bentConnector3">
            <a:avLst>
              <a:gd name="adj1" fmla="val 50000"/>
            </a:avLst>
          </a:prstGeom>
          <a:noFill/>
          <a:ln w="15875" cap="rnd" cmpd="sng" algn="ctr">
            <a:solidFill>
              <a:schemeClr val="accent2">
                <a:lumMod val="75000"/>
                <a:lumOff val="25000"/>
              </a:schemeClr>
            </a:solidFill>
            <a:prstDash val="sysDot"/>
            <a:round/>
            <a:headEnd type="none" w="med" len="med"/>
            <a:tailEnd type="oval" w="sm" len="sm"/>
          </a:ln>
          <a:effectLst>
            <a:outerShdw blurRad="63500" sx="102000" sy="102000" algn="ctr" rotWithShape="0">
              <a:prstClr val="black">
                <a:alpha val="40000"/>
              </a:prstClr>
            </a:outerShdw>
          </a:effectLst>
        </p:spPr>
      </p:cxnSp>
      <p:cxnSp>
        <p:nvCxnSpPr>
          <p:cNvPr id="287" name="Elbow Connector 286"/>
          <p:cNvCxnSpPr>
            <a:cxnSpLocks/>
          </p:cNvCxnSpPr>
          <p:nvPr/>
        </p:nvCxnSpPr>
        <p:spPr bwMode="auto">
          <a:xfrm flipV="1">
            <a:off x="3994302" y="5706758"/>
            <a:ext cx="3301794" cy="560275"/>
          </a:xfrm>
          <a:prstGeom prst="bentConnector3">
            <a:avLst>
              <a:gd name="adj1" fmla="val 74810"/>
            </a:avLst>
          </a:prstGeom>
          <a:noFill/>
          <a:ln w="12700" cap="rnd" cmpd="sng" algn="ctr">
            <a:solidFill>
              <a:schemeClr val="accent2">
                <a:lumMod val="75000"/>
                <a:lumOff val="25000"/>
              </a:schemeClr>
            </a:solidFill>
            <a:prstDash val="sysDot"/>
            <a:round/>
            <a:headEnd type="none" w="med" len="med"/>
            <a:tailEnd type="oval" w="sm" len="sm"/>
          </a:ln>
          <a:effectLst>
            <a:outerShdw blurRad="63500" sx="102000" sy="102000" algn="ctr" rotWithShape="0">
              <a:prstClr val="black">
                <a:alpha val="40000"/>
              </a:prstClr>
            </a:outerShdw>
          </a:effectLst>
        </p:spPr>
      </p:cxnSp>
      <p:cxnSp>
        <p:nvCxnSpPr>
          <p:cNvPr id="319" name="Elbow Connector 318"/>
          <p:cNvCxnSpPr>
            <a:cxnSpLocks/>
          </p:cNvCxnSpPr>
          <p:nvPr/>
        </p:nvCxnSpPr>
        <p:spPr bwMode="auto">
          <a:xfrm rot="10800000" flipV="1">
            <a:off x="3109279" y="1850795"/>
            <a:ext cx="1195392" cy="674846"/>
          </a:xfrm>
          <a:prstGeom prst="bentConnector3">
            <a:avLst>
              <a:gd name="adj1" fmla="val 50000"/>
            </a:avLst>
          </a:prstGeom>
          <a:noFill/>
          <a:ln w="12700" cap="flat" cmpd="sng" algn="ctr">
            <a:solidFill>
              <a:schemeClr val="accent2">
                <a:lumMod val="50000"/>
                <a:lumOff val="50000"/>
              </a:schemeClr>
            </a:solidFill>
            <a:prstDash val="sysDash"/>
            <a:round/>
            <a:headEnd type="none" w="med" len="med"/>
            <a:tailEnd type="oval" w="sm" len="sm"/>
          </a:ln>
          <a:effectLst>
            <a:outerShdw blurRad="63500" sx="102000" sy="102000" algn="ctr" rotWithShape="0">
              <a:schemeClr val="bg1"/>
            </a:outerShdw>
          </a:effectLst>
        </p:spPr>
      </p:cxnSp>
      <p:cxnSp>
        <p:nvCxnSpPr>
          <p:cNvPr id="334" name="Elbow Connector 333"/>
          <p:cNvCxnSpPr>
            <a:cxnSpLocks/>
          </p:cNvCxnSpPr>
          <p:nvPr/>
        </p:nvCxnSpPr>
        <p:spPr bwMode="auto">
          <a:xfrm rot="5400000">
            <a:off x="7056000" y="4752000"/>
            <a:ext cx="380329" cy="281118"/>
          </a:xfrm>
          <a:prstGeom prst="bentConnector3">
            <a:avLst>
              <a:gd name="adj1" fmla="val 33304"/>
            </a:avLst>
          </a:prstGeom>
          <a:noFill/>
          <a:ln w="9525" cap="flat" cmpd="sng" algn="ctr">
            <a:solidFill>
              <a:srgbClr val="666699"/>
            </a:solidFill>
            <a:prstDash val="sysDot"/>
            <a:round/>
            <a:headEnd type="none" w="med" len="med"/>
            <a:tailEnd type="oval" w="sm" len="sm"/>
          </a:ln>
          <a:effectLst>
            <a:outerShdw blurRad="63500" sx="102000" sy="102000" algn="ctr" rotWithShape="0">
              <a:prstClr val="black">
                <a:alpha val="40000"/>
              </a:prstClr>
            </a:outerShdw>
          </a:effectLst>
        </p:spPr>
      </p:cxnSp>
      <p:sp>
        <p:nvSpPr>
          <p:cNvPr id="429" name="Rectangle 428"/>
          <p:cNvSpPr/>
          <p:nvPr/>
        </p:nvSpPr>
        <p:spPr>
          <a:xfrm rot="-600000">
            <a:off x="4275611" y="4468738"/>
            <a:ext cx="546906" cy="215444"/>
          </a:xfrm>
          <a:prstGeom prst="rect">
            <a:avLst/>
          </a:prstGeom>
          <a:scene3d>
            <a:camera prst="orthographicFront">
              <a:rot lat="20999999" lon="600000" rev="2700000"/>
            </a:camera>
            <a:lightRig rig="threePt" dir="t"/>
          </a:scene3d>
        </p:spPr>
        <p:txBody>
          <a:bodyPr wrap="square">
            <a:spAutoFit/>
          </a:bodyPr>
          <a:lstStyle/>
          <a:p>
            <a:r>
              <a:rPr lang="en-GB" sz="800" dirty="0"/>
              <a:t>CN Rail</a:t>
            </a:r>
          </a:p>
        </p:txBody>
      </p:sp>
      <p:pic>
        <p:nvPicPr>
          <p:cNvPr id="467" name="Picture 6" descr="C:\Users\csolano\AppData\Local\Microsoft\Windows\Temporary Internet Files\Content.IE5\B5N2Y7PV\nsew[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77641" y="1231444"/>
            <a:ext cx="547265" cy="539604"/>
          </a:xfrm>
          <a:prstGeom prst="rect">
            <a:avLst/>
          </a:prstGeom>
          <a:noFill/>
          <a:extLst>
            <a:ext uri="{909E8E84-426E-40DD-AFC4-6F175D3DCCD1}">
              <a14:hiddenFill xmlns:a14="http://schemas.microsoft.com/office/drawing/2010/main">
                <a:solidFill>
                  <a:srgbClr val="FFFFFF"/>
                </a:solidFill>
              </a14:hiddenFill>
            </a:ext>
          </a:extLst>
        </p:spPr>
      </p:pic>
      <p:sp>
        <p:nvSpPr>
          <p:cNvPr id="104" name="TextBox 103"/>
          <p:cNvSpPr txBox="1"/>
          <p:nvPr/>
        </p:nvSpPr>
        <p:spPr>
          <a:xfrm>
            <a:off x="4320000" y="1476000"/>
            <a:ext cx="1080000" cy="972000"/>
          </a:xfrm>
          <a:prstGeom prst="rect">
            <a:avLst/>
          </a:prstGeom>
          <a:solidFill>
            <a:schemeClr val="bg1"/>
          </a:solidFill>
          <a:ln w="12700" cap="rnd">
            <a:solidFill>
              <a:srgbClr val="FFC000"/>
            </a:solidFill>
            <a:prstDash val="sysDash"/>
            <a:bevel/>
          </a:ln>
          <a:effectLst>
            <a:glow rad="50800">
              <a:srgbClr val="FFC000">
                <a:alpha val="40000"/>
              </a:srgbClr>
            </a:glow>
            <a:outerShdw blurRad="50800" dist="50800" dir="5400000" sx="20000" sy="20000" algn="ctr" rotWithShape="0">
              <a:srgbClr val="000000">
                <a:alpha val="43137"/>
              </a:srgbClr>
            </a:outerShdw>
          </a:effectLst>
        </p:spPr>
        <p:txBody>
          <a:bodyPr wrap="square" lIns="72000" tIns="36000" rIns="72000" bIns="36000" rtlCol="0">
            <a:spAutoFit/>
          </a:bodyPr>
          <a:lstStyle>
            <a:defPPr>
              <a:defRPr lang="en-CA"/>
            </a:defPPr>
            <a:lvl1pPr>
              <a:defRPr sz="900" b="1" u="sng">
                <a:solidFill>
                  <a:srgbClr val="095BA6"/>
                </a:solidFill>
              </a:defRPr>
            </a:lvl1pPr>
          </a:lstStyle>
          <a:p>
            <a:br>
              <a:rPr lang="en-US" dirty="0"/>
            </a:br>
            <a:r>
              <a:rPr lang="en-US" dirty="0">
                <a:solidFill>
                  <a:srgbClr val="666699"/>
                </a:solidFill>
                <a:latin typeface="Times New Roman" panose="02020603050405020304" pitchFamily="18" charset="0"/>
                <a:cs typeface="Times New Roman" panose="02020603050405020304" pitchFamily="18" charset="0"/>
              </a:rPr>
              <a:t>SUSKA</a:t>
            </a:r>
            <a:r>
              <a:rPr lang="en-US" b="0" u="none" dirty="0">
                <a:solidFill>
                  <a:schemeClr val="tx1"/>
                </a:solidFill>
                <a:latin typeface="Times New Roman" panose="02020603050405020304" pitchFamily="18" charset="0"/>
                <a:cs typeface="Times New Roman" panose="02020603050405020304" pitchFamily="18" charset="0"/>
              </a:rPr>
              <a:t> </a:t>
            </a:r>
            <a:br>
              <a:rPr lang="en-US" b="0" u="none" dirty="0">
                <a:solidFill>
                  <a:schemeClr val="tx1"/>
                </a:solidFill>
                <a:latin typeface="Times New Roman" panose="02020603050405020304" pitchFamily="18" charset="0"/>
                <a:cs typeface="Times New Roman" panose="02020603050405020304" pitchFamily="18" charset="0"/>
              </a:rPr>
            </a:br>
            <a:r>
              <a:rPr lang="en-US" b="0" u="none" dirty="0">
                <a:solidFill>
                  <a:schemeClr val="tx1"/>
                </a:solidFill>
                <a:latin typeface="Times New Roman" panose="02020603050405020304" pitchFamily="18" charset="0"/>
                <a:cs typeface="Times New Roman" panose="02020603050405020304" pitchFamily="18" charset="0"/>
              </a:rPr>
              <a:t>Resource Definition</a:t>
            </a:r>
            <a:br>
              <a:rPr lang="en-CA" b="0" u="none" dirty="0">
                <a:solidFill>
                  <a:schemeClr val="tx1"/>
                </a:solidFill>
                <a:latin typeface="Times New Roman" panose="02020603050405020304" pitchFamily="18" charset="0"/>
                <a:cs typeface="Times New Roman" panose="02020603050405020304" pitchFamily="18" charset="0"/>
              </a:rPr>
            </a:br>
            <a:r>
              <a:rPr lang="en-CA" b="0" u="none" dirty="0">
                <a:solidFill>
                  <a:schemeClr val="tx1"/>
                </a:solidFill>
                <a:latin typeface="Times New Roman" panose="02020603050405020304" pitchFamily="18" charset="0"/>
                <a:cs typeface="Times New Roman" panose="02020603050405020304" pitchFamily="18" charset="0"/>
              </a:rPr>
              <a:t>Resources: 103 Mt</a:t>
            </a:r>
            <a:endParaRPr lang="en-US" b="0" u="none" dirty="0">
              <a:solidFill>
                <a:schemeClr val="tx1"/>
              </a:solidFill>
              <a:latin typeface="Times New Roman" panose="02020603050405020304" pitchFamily="18" charset="0"/>
              <a:cs typeface="Times New Roman" panose="02020603050405020304" pitchFamily="18" charset="0"/>
            </a:endParaRPr>
          </a:p>
          <a:p>
            <a:br>
              <a:rPr lang="en-US" sz="400" b="0" u="none" dirty="0">
                <a:solidFill>
                  <a:schemeClr val="tx1"/>
                </a:solidFill>
                <a:latin typeface="Times New Roman" panose="02020603050405020304" pitchFamily="18" charset="0"/>
                <a:cs typeface="Times New Roman" panose="02020603050405020304" pitchFamily="18" charset="0"/>
              </a:rPr>
            </a:br>
            <a:r>
              <a:rPr lang="en-US" dirty="0">
                <a:solidFill>
                  <a:srgbClr val="666699"/>
                </a:solidFill>
                <a:latin typeface="Times New Roman" panose="02020603050405020304" pitchFamily="18" charset="0"/>
                <a:cs typeface="Times New Roman" panose="02020603050405020304" pitchFamily="18" charset="0"/>
              </a:rPr>
              <a:t>SUKUNKA</a:t>
            </a:r>
            <a:r>
              <a:rPr lang="en-US" b="0" u="none" dirty="0">
                <a:solidFill>
                  <a:schemeClr val="tx1"/>
                </a:solidFill>
                <a:latin typeface="Times New Roman" panose="02020603050405020304" pitchFamily="18" charset="0"/>
                <a:cs typeface="Times New Roman" panose="02020603050405020304" pitchFamily="18" charset="0"/>
              </a:rPr>
              <a:t> </a:t>
            </a:r>
            <a:br>
              <a:rPr lang="en-CA" b="0" u="none" dirty="0">
                <a:solidFill>
                  <a:schemeClr val="tx1"/>
                </a:solidFill>
                <a:latin typeface="Times New Roman" panose="02020603050405020304" pitchFamily="18" charset="0"/>
                <a:cs typeface="Times New Roman" panose="02020603050405020304" pitchFamily="18" charset="0"/>
              </a:rPr>
            </a:br>
            <a:r>
              <a:rPr lang="en-CA" b="0" u="none" dirty="0">
                <a:solidFill>
                  <a:schemeClr val="tx1"/>
                </a:solidFill>
                <a:latin typeface="Times New Roman" panose="02020603050405020304" pitchFamily="18" charset="0"/>
                <a:cs typeface="Times New Roman" panose="02020603050405020304" pitchFamily="18" charset="0"/>
              </a:rPr>
              <a:t>Resources: 145 Mt</a:t>
            </a:r>
            <a:br>
              <a:rPr lang="en-CA" b="0" u="none" dirty="0">
                <a:solidFill>
                  <a:schemeClr val="tx1"/>
                </a:solidFill>
                <a:latin typeface="Times New Roman" panose="02020603050405020304" pitchFamily="18" charset="0"/>
                <a:cs typeface="Times New Roman" panose="02020603050405020304" pitchFamily="18" charset="0"/>
              </a:rPr>
            </a:br>
            <a:endParaRPr lang="en-US" b="0" u="none" dirty="0">
              <a:solidFill>
                <a:schemeClr val="tx1"/>
              </a:solidFill>
              <a:latin typeface="Times New Roman" panose="02020603050405020304" pitchFamily="18" charset="0"/>
              <a:cs typeface="Times New Roman" panose="02020603050405020304" pitchFamily="18" charset="0"/>
            </a:endParaRPr>
          </a:p>
        </p:txBody>
      </p:sp>
      <p:cxnSp>
        <p:nvCxnSpPr>
          <p:cNvPr id="490" name="Connector: Elbow 489">
            <a:extLst>
              <a:ext uri="{FF2B5EF4-FFF2-40B4-BE49-F238E27FC236}">
                <a16:creationId xmlns:a16="http://schemas.microsoft.com/office/drawing/2014/main" id="{8D883C16-465A-2947-A052-E07BE0393F40}"/>
              </a:ext>
            </a:extLst>
          </p:cNvPr>
          <p:cNvCxnSpPr>
            <a:cxnSpLocks/>
          </p:cNvCxnSpPr>
          <p:nvPr/>
        </p:nvCxnSpPr>
        <p:spPr bwMode="auto">
          <a:xfrm rot="5400000">
            <a:off x="4304438" y="2731240"/>
            <a:ext cx="827016" cy="310284"/>
          </a:xfrm>
          <a:prstGeom prst="bentConnector3">
            <a:avLst>
              <a:gd name="adj1" fmla="val 19594"/>
            </a:avLst>
          </a:prstGeom>
          <a:noFill/>
          <a:ln w="12700" cap="flat" cmpd="sng" algn="ctr">
            <a:solidFill>
              <a:schemeClr val="accent2">
                <a:lumMod val="50000"/>
                <a:lumOff val="50000"/>
              </a:schemeClr>
            </a:solidFill>
            <a:prstDash val="sysDash"/>
            <a:round/>
            <a:headEnd type="none" w="med" len="med"/>
            <a:tailEnd type="oval" w="sm" len="sm"/>
          </a:ln>
          <a:effectLst>
            <a:outerShdw blurRad="63500" sx="102000" sy="102000" algn="ctr" rotWithShape="0">
              <a:schemeClr val="bg1"/>
            </a:outerShdw>
          </a:effectLst>
        </p:spPr>
      </p:cxnSp>
      <p:sp>
        <p:nvSpPr>
          <p:cNvPr id="4" name="Rectangle 146">
            <a:extLst>
              <a:ext uri="{FF2B5EF4-FFF2-40B4-BE49-F238E27FC236}">
                <a16:creationId xmlns:a16="http://schemas.microsoft.com/office/drawing/2014/main" id="{5BD421BA-8035-5405-BE0A-238B21755142}"/>
              </a:ext>
            </a:extLst>
          </p:cNvPr>
          <p:cNvSpPr txBox="1">
            <a:spLocks noChangeArrowheads="1"/>
          </p:cNvSpPr>
          <p:nvPr/>
        </p:nvSpPr>
        <p:spPr bwMode="gray">
          <a:xfrm>
            <a:off x="432000" y="468000"/>
            <a:ext cx="720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0941" rIns="0" bIns="50941" numCol="1" anchor="ctr" anchorCtr="0" compatLnSpc="1">
            <a:prstTxWarp prst="textNoShape">
              <a:avLst/>
            </a:prstTxWarp>
            <a:spAutoFit/>
          </a:bodyPr>
          <a:lstStyle>
            <a:lvl1pPr algn="l" defTabSz="1019175" rtl="0" eaLnBrk="1" fontAlgn="base" hangingPunct="1">
              <a:lnSpc>
                <a:spcPts val="2788"/>
              </a:lnSpc>
              <a:spcBef>
                <a:spcPct val="0"/>
              </a:spcBef>
              <a:spcAft>
                <a:spcPct val="0"/>
              </a:spcAft>
              <a:defRPr sz="2400">
                <a:solidFill>
                  <a:srgbClr val="FFFFFF"/>
                </a:solidFill>
                <a:latin typeface="+mj-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pPr fontAlgn="auto">
              <a:spcAft>
                <a:spcPts val="0"/>
              </a:spcAft>
              <a:defRPr/>
            </a:pPr>
            <a:r>
              <a:rPr lang="en-US" kern="0" dirty="0"/>
              <a:t>Peace River Coal Tenures</a:t>
            </a:r>
          </a:p>
        </p:txBody>
      </p:sp>
      <p:cxnSp>
        <p:nvCxnSpPr>
          <p:cNvPr id="29" name="Elbow Connector 191">
            <a:extLst>
              <a:ext uri="{FF2B5EF4-FFF2-40B4-BE49-F238E27FC236}">
                <a16:creationId xmlns:a16="http://schemas.microsoft.com/office/drawing/2014/main" id="{04F97330-4755-8CED-7065-B818A4E8812D}"/>
              </a:ext>
            </a:extLst>
          </p:cNvPr>
          <p:cNvCxnSpPr>
            <a:cxnSpLocks/>
          </p:cNvCxnSpPr>
          <p:nvPr/>
        </p:nvCxnSpPr>
        <p:spPr bwMode="auto">
          <a:xfrm flipV="1">
            <a:off x="2184563" y="2252894"/>
            <a:ext cx="1149656" cy="87951"/>
          </a:xfrm>
          <a:prstGeom prst="bentConnector3">
            <a:avLst>
              <a:gd name="adj1" fmla="val 4266"/>
            </a:avLst>
          </a:prstGeom>
          <a:noFill/>
          <a:ln w="12700" cap="flat" cmpd="sng" algn="ctr">
            <a:solidFill>
              <a:srgbClr val="660066"/>
            </a:solidFill>
            <a:prstDash val="sysDot"/>
            <a:round/>
            <a:headEnd type="none" w="med" len="med"/>
            <a:tailEnd type="oval" w="sm" len="sm"/>
          </a:ln>
          <a:effectLst>
            <a:outerShdw blurRad="63500" sx="102000" sy="102000" algn="ctr" rotWithShape="0">
              <a:prstClr val="black">
                <a:alpha val="40000"/>
              </a:prstClr>
            </a:outerShdw>
          </a:effectLst>
        </p:spPr>
      </p:cxnSp>
      <p:sp>
        <p:nvSpPr>
          <p:cNvPr id="2" name="TextBox 1">
            <a:extLst>
              <a:ext uri="{FF2B5EF4-FFF2-40B4-BE49-F238E27FC236}">
                <a16:creationId xmlns:a16="http://schemas.microsoft.com/office/drawing/2014/main" id="{471FD6C5-1275-583E-B110-5F2873D2CF32}"/>
              </a:ext>
            </a:extLst>
          </p:cNvPr>
          <p:cNvSpPr txBox="1"/>
          <p:nvPr/>
        </p:nvSpPr>
        <p:spPr>
          <a:xfrm>
            <a:off x="4174132" y="5172062"/>
            <a:ext cx="1828007" cy="938719"/>
          </a:xfrm>
          <a:prstGeom prst="rect">
            <a:avLst/>
          </a:prstGeom>
          <a:noFill/>
          <a:ln w="15875" cap="flat" cmpd="sng" algn="ctr">
            <a:solidFill>
              <a:srgbClr val="C00000"/>
            </a:solidFill>
            <a:prstDash val="sysDot"/>
            <a:round/>
            <a:headEnd type="none" w="med" len="med"/>
            <a:tailEnd type="oval" w="sm" len="sm"/>
          </a:ln>
          <a:effectLst>
            <a:outerShdw blurRad="63500" sx="102000" sy="102000" algn="ctr" rotWithShape="0">
              <a:prstClr val="black">
                <a:alpha val="40000"/>
              </a:prstClr>
            </a:outerShdw>
          </a:effectLst>
        </p:spPr>
        <p:txBody>
          <a:bodyPr wrap="square">
            <a:spAutoFit/>
          </a:bodyPr>
          <a:lstStyle>
            <a:defPPr>
              <a:defRPr lang="en-CA"/>
            </a:defPPr>
            <a:lvl1pPr>
              <a:defRPr sz="1000" b="1" u="sng">
                <a:latin typeface="Times New Roman" panose="02020603050405020304" pitchFamily="18" charset="0"/>
                <a:cs typeface="Times New Roman" panose="02020603050405020304" pitchFamily="18" charset="0"/>
              </a:defRPr>
            </a:lvl1pPr>
          </a:lstStyle>
          <a:p>
            <a:r>
              <a:rPr lang="en-CA" sz="900" dirty="0"/>
              <a:t>ELK VALLEY RESOURCES </a:t>
            </a:r>
          </a:p>
          <a:p>
            <a:r>
              <a:rPr lang="en-CA" dirty="0">
                <a:solidFill>
                  <a:schemeClr val="accent1">
                    <a:lumMod val="75000"/>
                  </a:schemeClr>
                </a:solidFill>
              </a:rPr>
              <a:t>(</a:t>
            </a:r>
            <a:r>
              <a:rPr lang="en-CA" sz="900" dirty="0">
                <a:solidFill>
                  <a:schemeClr val="accent1">
                    <a:lumMod val="75000"/>
                  </a:schemeClr>
                </a:solidFill>
              </a:rPr>
              <a:t>GLENCORE</a:t>
            </a:r>
            <a:r>
              <a:rPr lang="en-CA" dirty="0">
                <a:solidFill>
                  <a:schemeClr val="accent1">
                    <a:lumMod val="75000"/>
                  </a:schemeClr>
                </a:solidFill>
              </a:rPr>
              <a:t>)</a:t>
            </a:r>
          </a:p>
          <a:p>
            <a:br>
              <a:rPr lang="en-US" sz="900" dirty="0">
                <a:latin typeface="Arial" charset="0"/>
                <a:cs typeface="+mn-cs"/>
              </a:rPr>
            </a:br>
            <a:r>
              <a:rPr lang="en-US" sz="900" dirty="0"/>
              <a:t>MT. DUKE</a:t>
            </a:r>
            <a:br>
              <a:rPr lang="en-US" sz="900" dirty="0"/>
            </a:br>
            <a:r>
              <a:rPr lang="en-US" sz="900" u="none" dirty="0"/>
              <a:t>Historical Feasibility</a:t>
            </a:r>
          </a:p>
          <a:p>
            <a:r>
              <a:rPr lang="en-US" sz="900" b="0" u="none" dirty="0"/>
              <a:t>Historical “Resources”: 251.5 Mt</a:t>
            </a:r>
          </a:p>
        </p:txBody>
      </p:sp>
      <p:cxnSp>
        <p:nvCxnSpPr>
          <p:cNvPr id="52" name="Elbow Connector 48">
            <a:extLst>
              <a:ext uri="{FF2B5EF4-FFF2-40B4-BE49-F238E27FC236}">
                <a16:creationId xmlns:a16="http://schemas.microsoft.com/office/drawing/2014/main" id="{03E2A608-81B4-35A7-9AC1-8E8D3FD48935}"/>
              </a:ext>
            </a:extLst>
          </p:cNvPr>
          <p:cNvCxnSpPr>
            <a:cxnSpLocks/>
          </p:cNvCxnSpPr>
          <p:nvPr/>
        </p:nvCxnSpPr>
        <p:spPr bwMode="auto">
          <a:xfrm rot="10800000" flipV="1">
            <a:off x="6444000" y="2664000"/>
            <a:ext cx="1476000" cy="1836000"/>
          </a:xfrm>
          <a:prstGeom prst="bentConnector2">
            <a:avLst/>
          </a:prstGeom>
          <a:noFill/>
          <a:ln w="15875" cap="flat" cmpd="sng" algn="ctr">
            <a:solidFill>
              <a:srgbClr val="FF0000"/>
            </a:solidFill>
            <a:prstDash val="sysDot"/>
            <a:round/>
            <a:headEnd type="none" w="lg" len="med"/>
            <a:tailEnd type="diamond" w="sm" len="med"/>
          </a:ln>
          <a:effectLst>
            <a:outerShdw blurRad="50800" dist="50800" dir="5400000" algn="ctr" rotWithShape="0">
              <a:srgbClr val="000000"/>
            </a:outerShdw>
          </a:effectLst>
        </p:spPr>
      </p:cxnSp>
      <p:cxnSp>
        <p:nvCxnSpPr>
          <p:cNvPr id="448" name="Elbow Connector 318">
            <a:extLst>
              <a:ext uri="{FF2B5EF4-FFF2-40B4-BE49-F238E27FC236}">
                <a16:creationId xmlns:a16="http://schemas.microsoft.com/office/drawing/2014/main" id="{EF0620DD-2FF7-3EA7-A6D9-8554CABABE45}"/>
              </a:ext>
            </a:extLst>
          </p:cNvPr>
          <p:cNvCxnSpPr>
            <a:cxnSpLocks/>
          </p:cNvCxnSpPr>
          <p:nvPr/>
        </p:nvCxnSpPr>
        <p:spPr bwMode="auto">
          <a:xfrm rot="16200000" flipH="1">
            <a:off x="6246883" y="4198470"/>
            <a:ext cx="1109910" cy="176383"/>
          </a:xfrm>
          <a:prstGeom prst="bentConnector3">
            <a:avLst>
              <a:gd name="adj1" fmla="val 50000"/>
            </a:avLst>
          </a:prstGeom>
          <a:noFill/>
          <a:ln w="12700" cap="flat" cmpd="sng" algn="ctr">
            <a:solidFill>
              <a:srgbClr val="0099FF"/>
            </a:solidFill>
            <a:prstDash val="sysDot"/>
            <a:round/>
            <a:headEnd type="none" w="med" len="med"/>
            <a:tailEnd type="oval" w="sm" len="sm"/>
          </a:ln>
          <a:effectLst>
            <a:outerShdw blurRad="63500" sx="102000" sy="102000" algn="ctr" rotWithShape="0">
              <a:prstClr val="black">
                <a:alpha val="40000"/>
              </a:prstClr>
            </a:outerShdw>
          </a:effectLst>
        </p:spPr>
      </p:cxnSp>
      <p:sp>
        <p:nvSpPr>
          <p:cNvPr id="13" name="Rectangle 12">
            <a:extLst>
              <a:ext uri="{FF2B5EF4-FFF2-40B4-BE49-F238E27FC236}">
                <a16:creationId xmlns:a16="http://schemas.microsoft.com/office/drawing/2014/main" id="{94AA84BD-5512-D6EF-D4BD-35F1F1DB82FA}"/>
              </a:ext>
            </a:extLst>
          </p:cNvPr>
          <p:cNvSpPr/>
          <p:nvPr/>
        </p:nvSpPr>
        <p:spPr>
          <a:xfrm>
            <a:off x="6568582" y="3477304"/>
            <a:ext cx="947943" cy="211203"/>
          </a:xfrm>
          <a:prstGeom prst="rect">
            <a:avLst/>
          </a:prstGeom>
          <a:solidFill>
            <a:srgbClr val="CAFDFE">
              <a:alpha val="12000"/>
            </a:srgbClr>
          </a:solidFill>
          <a:ln w="12700">
            <a:solidFill>
              <a:srgbClr val="0099FF"/>
            </a:solidFill>
            <a:prstDash val="sysDot"/>
          </a:ln>
          <a:effectLst>
            <a:outerShdw blurRad="50800" dist="38100" dir="2700000" algn="tl" rotWithShape="0">
              <a:prstClr val="black">
                <a:alpha val="4000"/>
              </a:prstClr>
            </a:outerShdw>
          </a:effectLst>
        </p:spPr>
        <p:txBody>
          <a:bodyPr wrap="square" lIns="36000" tIns="36000" rIns="36000" bIns="36000">
            <a:spAutoFit/>
          </a:bodyPr>
          <a:lstStyle/>
          <a:p>
            <a:r>
              <a:rPr lang="en-US" sz="9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1010 Mines Corp.</a:t>
            </a:r>
            <a:endParaRPr lang="en-US" sz="900" i="1" dirty="0">
              <a:solidFill>
                <a:srgbClr val="002060"/>
              </a:solidFill>
              <a:latin typeface="Times New Roman" panose="02020603050405020304" pitchFamily="18" charset="0"/>
              <a:cs typeface="Times New Roman" panose="02020603050405020304" pitchFamily="18" charset="0"/>
            </a:endParaRPr>
          </a:p>
        </p:txBody>
      </p:sp>
      <p:cxnSp>
        <p:nvCxnSpPr>
          <p:cNvPr id="38" name="Elbow Connector 191">
            <a:extLst>
              <a:ext uri="{FF2B5EF4-FFF2-40B4-BE49-F238E27FC236}">
                <a16:creationId xmlns:a16="http://schemas.microsoft.com/office/drawing/2014/main" id="{F26843CC-C08D-59B1-5C7B-E188B97EBD1A}"/>
              </a:ext>
            </a:extLst>
          </p:cNvPr>
          <p:cNvCxnSpPr>
            <a:cxnSpLocks/>
          </p:cNvCxnSpPr>
          <p:nvPr/>
        </p:nvCxnSpPr>
        <p:spPr bwMode="auto">
          <a:xfrm>
            <a:off x="2108804" y="3422213"/>
            <a:ext cx="2878558" cy="646625"/>
          </a:xfrm>
          <a:prstGeom prst="bentConnector3">
            <a:avLst>
              <a:gd name="adj1" fmla="val 50000"/>
            </a:avLst>
          </a:prstGeom>
          <a:noFill/>
          <a:ln w="12700" cap="flat" cmpd="sng" algn="ctr">
            <a:solidFill>
              <a:srgbClr val="660066"/>
            </a:solidFill>
            <a:prstDash val="sysDot"/>
            <a:round/>
            <a:headEnd type="none" w="med" len="med"/>
            <a:tailEnd type="none" w="sm" len="sm"/>
          </a:ln>
          <a:effectLst>
            <a:outerShdw blurRad="63500" sx="102000" sy="102000" algn="ctr" rotWithShape="0">
              <a:prstClr val="black">
                <a:alpha val="40000"/>
              </a:prstClr>
            </a:outerShdw>
          </a:effectLst>
        </p:spPr>
      </p:cxnSp>
      <p:cxnSp>
        <p:nvCxnSpPr>
          <p:cNvPr id="56" name="Elbow Connector 191">
            <a:extLst>
              <a:ext uri="{FF2B5EF4-FFF2-40B4-BE49-F238E27FC236}">
                <a16:creationId xmlns:a16="http://schemas.microsoft.com/office/drawing/2014/main" id="{3607F947-9F4B-22D8-8A53-93C58D2857DB}"/>
              </a:ext>
            </a:extLst>
          </p:cNvPr>
          <p:cNvCxnSpPr>
            <a:cxnSpLocks/>
          </p:cNvCxnSpPr>
          <p:nvPr/>
        </p:nvCxnSpPr>
        <p:spPr bwMode="auto">
          <a:xfrm flipV="1">
            <a:off x="2088000" y="4411303"/>
            <a:ext cx="3876913" cy="44757"/>
          </a:xfrm>
          <a:prstGeom prst="bentConnector3">
            <a:avLst>
              <a:gd name="adj1" fmla="val 3"/>
            </a:avLst>
          </a:prstGeom>
          <a:noFill/>
          <a:ln w="12700" cap="flat" cmpd="sng" algn="ctr">
            <a:solidFill>
              <a:srgbClr val="660066"/>
            </a:solidFill>
            <a:prstDash val="sysDot"/>
            <a:round/>
            <a:headEnd type="none" w="med" len="med"/>
            <a:tailEnd type="oval" w="sm" len="sm"/>
          </a:ln>
          <a:effectLst>
            <a:outerShdw blurRad="63500" sx="102000" sy="102000" algn="ctr" rotWithShape="0">
              <a:prstClr val="black">
                <a:alpha val="40000"/>
              </a:prstClr>
            </a:outerShdw>
          </a:effectLst>
        </p:spPr>
      </p:cxnSp>
      <p:cxnSp>
        <p:nvCxnSpPr>
          <p:cNvPr id="456" name="Connector: Elbow 455">
            <a:extLst>
              <a:ext uri="{FF2B5EF4-FFF2-40B4-BE49-F238E27FC236}">
                <a16:creationId xmlns:a16="http://schemas.microsoft.com/office/drawing/2014/main" id="{6E3E0426-BD0C-1001-B2A0-7DC06A166B41}"/>
              </a:ext>
            </a:extLst>
          </p:cNvPr>
          <p:cNvCxnSpPr>
            <a:cxnSpLocks/>
            <a:stCxn id="2" idx="3"/>
          </p:cNvCxnSpPr>
          <p:nvPr/>
        </p:nvCxnSpPr>
        <p:spPr bwMode="auto">
          <a:xfrm flipV="1">
            <a:off x="6002139" y="5130161"/>
            <a:ext cx="700175" cy="511261"/>
          </a:xfrm>
          <a:prstGeom prst="bentConnector3">
            <a:avLst>
              <a:gd name="adj1" fmla="val 22793"/>
            </a:avLst>
          </a:prstGeom>
          <a:noFill/>
          <a:ln w="12700" cap="flat" cmpd="sng" algn="ctr">
            <a:solidFill>
              <a:srgbClr val="FF0000"/>
            </a:solidFill>
            <a:prstDash val="sysDot"/>
            <a:round/>
            <a:headEnd type="none" w="med" len="med"/>
            <a:tailEnd type="oval" w="sm" len="sm"/>
          </a:ln>
          <a:effectLst>
            <a:outerShdw blurRad="63500" sx="102000" sy="102000" algn="ctr" rotWithShape="0">
              <a:prstClr val="black">
                <a:alpha val="40000"/>
              </a:prstClr>
            </a:outerShdw>
          </a:effectLst>
        </p:spPr>
      </p:cxnSp>
      <p:cxnSp>
        <p:nvCxnSpPr>
          <p:cNvPr id="476" name="Elbow Connector 286">
            <a:extLst>
              <a:ext uri="{FF2B5EF4-FFF2-40B4-BE49-F238E27FC236}">
                <a16:creationId xmlns:a16="http://schemas.microsoft.com/office/drawing/2014/main" id="{030E1941-C031-868C-F022-DF0F446AE0C6}"/>
              </a:ext>
            </a:extLst>
          </p:cNvPr>
          <p:cNvCxnSpPr>
            <a:cxnSpLocks/>
          </p:cNvCxnSpPr>
          <p:nvPr/>
        </p:nvCxnSpPr>
        <p:spPr bwMode="auto">
          <a:xfrm flipV="1">
            <a:off x="4032000" y="6775550"/>
            <a:ext cx="4181878" cy="27135"/>
          </a:xfrm>
          <a:prstGeom prst="bentConnector3">
            <a:avLst>
              <a:gd name="adj1" fmla="val 50000"/>
            </a:avLst>
          </a:prstGeom>
          <a:noFill/>
          <a:ln w="12700" cap="rnd" cmpd="sng" algn="ctr">
            <a:solidFill>
              <a:schemeClr val="accent2">
                <a:lumMod val="75000"/>
                <a:lumOff val="25000"/>
              </a:schemeClr>
            </a:solidFill>
            <a:prstDash val="sysDot"/>
            <a:round/>
            <a:headEnd type="none" w="med" len="med"/>
            <a:tailEnd type="oval" w="sm" len="sm"/>
          </a:ln>
          <a:effectLst>
            <a:outerShdw blurRad="63500" sx="102000" sy="102000" algn="ctr" rotWithShape="0">
              <a:prstClr val="black">
                <a:alpha val="40000"/>
              </a:prstClr>
            </a:outerShdw>
          </a:effectLst>
        </p:spPr>
      </p:cxnSp>
      <p:cxnSp>
        <p:nvCxnSpPr>
          <p:cNvPr id="494" name="Elbow Connector 158">
            <a:extLst>
              <a:ext uri="{FF2B5EF4-FFF2-40B4-BE49-F238E27FC236}">
                <a16:creationId xmlns:a16="http://schemas.microsoft.com/office/drawing/2014/main" id="{A2A404B7-3698-25E5-D4B7-96C01C7C043D}"/>
              </a:ext>
            </a:extLst>
          </p:cNvPr>
          <p:cNvCxnSpPr>
            <a:cxnSpLocks/>
          </p:cNvCxnSpPr>
          <p:nvPr/>
        </p:nvCxnSpPr>
        <p:spPr bwMode="auto">
          <a:xfrm>
            <a:off x="2088000" y="3744000"/>
            <a:ext cx="3517974" cy="386891"/>
          </a:xfrm>
          <a:prstGeom prst="bentConnector3">
            <a:avLst>
              <a:gd name="adj1" fmla="val 36056"/>
            </a:avLst>
          </a:prstGeom>
          <a:noFill/>
          <a:ln w="12700" cap="flat" cmpd="sng" algn="ctr">
            <a:solidFill>
              <a:srgbClr val="660066"/>
            </a:solidFill>
            <a:prstDash val="sysDot"/>
            <a:round/>
            <a:headEnd type="none" w="med" len="med"/>
            <a:tailEnd type="oval" w="sm" len="sm"/>
          </a:ln>
          <a:effectLst>
            <a:outerShdw blurRad="63500" sx="102000" sy="102000" algn="ctr" rotWithShape="0">
              <a:prstClr val="black">
                <a:alpha val="40000"/>
              </a:prstClr>
            </a:outerShdw>
          </a:effectLst>
        </p:spPr>
      </p:cxnSp>
      <p:sp useBgFill="1">
        <p:nvSpPr>
          <p:cNvPr id="65" name="TextBox 64">
            <a:extLst>
              <a:ext uri="{FF2B5EF4-FFF2-40B4-BE49-F238E27FC236}">
                <a16:creationId xmlns:a16="http://schemas.microsoft.com/office/drawing/2014/main" id="{0FBBDC30-AD84-E3B7-A3B4-464DACD4101D}"/>
              </a:ext>
            </a:extLst>
          </p:cNvPr>
          <p:cNvSpPr txBox="1"/>
          <p:nvPr/>
        </p:nvSpPr>
        <p:spPr>
          <a:xfrm>
            <a:off x="2232000" y="4660370"/>
            <a:ext cx="1764000" cy="2416046"/>
          </a:xfrm>
          <a:prstGeom prst="rect">
            <a:avLst/>
          </a:prstGeom>
          <a:ln w="15875" cap="rnd" cmpd="sng">
            <a:solidFill>
              <a:srgbClr val="008E40">
                <a:alpha val="54000"/>
              </a:srgbClr>
            </a:solidFill>
            <a:prstDash val="sysDash"/>
            <a:bevel/>
          </a:ln>
          <a:effectLst>
            <a:glow>
              <a:schemeClr val="accent1">
                <a:satMod val="175000"/>
                <a:alpha val="54000"/>
              </a:schemeClr>
            </a:glow>
            <a:outerShdw blurRad="50800" dist="50800" dir="5400000" algn="ctr" rotWithShape="0">
              <a:srgbClr val="00B050">
                <a:alpha val="38000"/>
              </a:srgbClr>
            </a:outerShdw>
          </a:effectLst>
        </p:spPr>
        <p:txBody>
          <a:bodyPr wrap="square" rtlCol="0">
            <a:spAutoFit/>
          </a:bodyPr>
          <a:lstStyle>
            <a:defPPr>
              <a:defRPr lang="en-CA"/>
            </a:defPPr>
            <a:lvl1pPr algn="l">
              <a:defRPr sz="900" b="1">
                <a:solidFill>
                  <a:srgbClr val="095BA6"/>
                </a:solidFill>
              </a:defRPr>
            </a:lvl1pPr>
          </a:lstStyle>
          <a:p>
            <a:pPr algn="ctr"/>
            <a:r>
              <a:rPr lang="en-CA" dirty="0">
                <a:solidFill>
                  <a:schemeClr val="tx1"/>
                </a:solidFill>
                <a:latin typeface="Times New Roman" panose="02020603050405020304" pitchFamily="18" charset="0"/>
                <a:cs typeface="Times New Roman" panose="02020603050405020304" pitchFamily="18" charset="0"/>
              </a:rPr>
              <a:t>PEACE RIVER COAL </a:t>
            </a:r>
          </a:p>
          <a:p>
            <a:pPr algn="ctr"/>
            <a:r>
              <a:rPr lang="en-CA" u="sng" dirty="0">
                <a:solidFill>
                  <a:schemeClr val="tx1"/>
                </a:solidFill>
                <a:latin typeface="Times New Roman" panose="02020603050405020304" pitchFamily="18" charset="0"/>
                <a:cs typeface="Times New Roman" panose="02020603050405020304" pitchFamily="18" charset="0"/>
              </a:rPr>
              <a:t>(</a:t>
            </a:r>
            <a:r>
              <a:rPr lang="en-CA" dirty="0">
                <a:solidFill>
                  <a:schemeClr val="accent1">
                    <a:lumMod val="75000"/>
                  </a:schemeClr>
                </a:solidFill>
                <a:latin typeface="Times New Roman" panose="02020603050405020304" pitchFamily="18" charset="0"/>
                <a:cs typeface="Times New Roman" panose="02020603050405020304" pitchFamily="18" charset="0"/>
              </a:rPr>
              <a:t>CONUMA</a:t>
            </a:r>
            <a:r>
              <a:rPr lang="en-CA" u="sng" dirty="0">
                <a:solidFill>
                  <a:schemeClr val="tx1"/>
                </a:solidFill>
                <a:latin typeface="Times New Roman" panose="02020603050405020304" pitchFamily="18" charset="0"/>
                <a:cs typeface="Times New Roman" panose="02020603050405020304" pitchFamily="18" charset="0"/>
              </a:rPr>
              <a:t>) </a:t>
            </a:r>
            <a:br>
              <a:rPr lang="en-CA" u="sng" dirty="0">
                <a:solidFill>
                  <a:schemeClr val="tx1"/>
                </a:solidFill>
                <a:latin typeface="Times New Roman" panose="02020603050405020304" pitchFamily="18" charset="0"/>
                <a:cs typeface="Times New Roman" panose="02020603050405020304" pitchFamily="18" charset="0"/>
              </a:rPr>
            </a:br>
            <a:br>
              <a:rPr lang="en-US" sz="200" u="sng" dirty="0">
                <a:solidFill>
                  <a:srgbClr val="00682F"/>
                </a:solidFill>
              </a:rPr>
            </a:br>
            <a:r>
              <a:rPr lang="en-US" u="sng" dirty="0">
                <a:solidFill>
                  <a:srgbClr val="00682F"/>
                </a:solidFill>
                <a:latin typeface="Times New Roman" panose="02020603050405020304" pitchFamily="18" charset="0"/>
                <a:cs typeface="Times New Roman" panose="02020603050405020304" pitchFamily="18" charset="0"/>
              </a:rPr>
              <a:t>TREND &amp; ROMAN</a:t>
            </a:r>
            <a:r>
              <a:rPr lang="en-US" sz="1100" u="sng" dirty="0">
                <a:solidFill>
                  <a:srgbClr val="00682F"/>
                </a:solidFill>
                <a:latin typeface="Times New Roman" panose="02020603050405020304" pitchFamily="18" charset="0"/>
                <a:cs typeface="Times New Roman" panose="02020603050405020304" pitchFamily="18" charset="0"/>
              </a:rPr>
              <a:t> </a:t>
            </a:r>
            <a:br>
              <a:rPr lang="en-US" sz="1100" u="sng" dirty="0">
                <a:solidFill>
                  <a:schemeClr val="tx1"/>
                </a:solidFill>
                <a:latin typeface="Times New Roman" panose="02020603050405020304" pitchFamily="18" charset="0"/>
                <a:cs typeface="Times New Roman" panose="02020603050405020304" pitchFamily="18" charset="0"/>
              </a:rPr>
            </a:br>
            <a:r>
              <a:rPr lang="en-US" dirty="0">
                <a:solidFill>
                  <a:schemeClr val="tx1"/>
                </a:solidFill>
                <a:latin typeface="Times New Roman" panose="02020603050405020304" pitchFamily="18" charset="0"/>
                <a:cs typeface="Times New Roman" panose="02020603050405020304" pitchFamily="18" charset="0"/>
              </a:rPr>
              <a:t>Care &amp; Maintenance</a:t>
            </a:r>
            <a:endParaRPr lang="en-CA" dirty="0">
              <a:solidFill>
                <a:schemeClr val="tx1"/>
              </a:solidFill>
              <a:latin typeface="Times New Roman" panose="02020603050405020304" pitchFamily="18" charset="0"/>
              <a:cs typeface="Times New Roman" panose="02020603050405020304" pitchFamily="18" charset="0"/>
            </a:endParaRPr>
          </a:p>
          <a:p>
            <a:pPr algn="ctr"/>
            <a:r>
              <a:rPr lang="en-CA" b="0" dirty="0">
                <a:solidFill>
                  <a:schemeClr val="tx1"/>
                </a:solidFill>
                <a:latin typeface="Times New Roman" panose="02020603050405020304" pitchFamily="18" charset="0"/>
                <a:cs typeface="Times New Roman" panose="02020603050405020304" pitchFamily="18" charset="0"/>
              </a:rPr>
              <a:t>Clean</a:t>
            </a:r>
            <a:r>
              <a:rPr lang="en-CA" dirty="0">
                <a:solidFill>
                  <a:schemeClr val="tx1"/>
                </a:solidFill>
                <a:latin typeface="Times New Roman" panose="02020603050405020304" pitchFamily="18" charset="0"/>
                <a:cs typeface="Times New Roman" panose="02020603050405020304" pitchFamily="18" charset="0"/>
              </a:rPr>
              <a:t> </a:t>
            </a:r>
            <a:r>
              <a:rPr lang="en-CA" b="0" dirty="0">
                <a:solidFill>
                  <a:schemeClr val="tx1"/>
                </a:solidFill>
                <a:latin typeface="Times New Roman" panose="02020603050405020304" pitchFamily="18" charset="0"/>
                <a:cs typeface="Times New Roman" panose="02020603050405020304" pitchFamily="18" charset="0"/>
              </a:rPr>
              <a:t>Coal Reserves : 34.1 Mt</a:t>
            </a:r>
            <a:br>
              <a:rPr lang="en-CA" b="0" dirty="0">
                <a:solidFill>
                  <a:schemeClr val="tx1"/>
                </a:solidFill>
                <a:latin typeface="Times New Roman" panose="02020603050405020304" pitchFamily="18" charset="0"/>
                <a:cs typeface="Times New Roman" panose="02020603050405020304" pitchFamily="18" charset="0"/>
              </a:rPr>
            </a:br>
            <a:r>
              <a:rPr lang="en-CA" b="0" dirty="0">
                <a:solidFill>
                  <a:schemeClr val="tx1"/>
                </a:solidFill>
                <a:latin typeface="Times New Roman" panose="02020603050405020304" pitchFamily="18" charset="0"/>
                <a:cs typeface="Times New Roman" panose="02020603050405020304" pitchFamily="18" charset="0"/>
              </a:rPr>
              <a:t>Resources : 35.6 Mt</a:t>
            </a:r>
            <a:br>
              <a:rPr lang="en-CA" b="0" dirty="0">
                <a:solidFill>
                  <a:schemeClr val="tx1"/>
                </a:solidFill>
                <a:latin typeface="Times New Roman" panose="02020603050405020304" pitchFamily="18" charset="0"/>
                <a:cs typeface="Times New Roman" panose="02020603050405020304" pitchFamily="18" charset="0"/>
              </a:rPr>
            </a:br>
            <a:r>
              <a:rPr lang="en-CA" b="0" dirty="0">
                <a:solidFill>
                  <a:schemeClr val="tx1"/>
                </a:solidFill>
                <a:latin typeface="Times New Roman" panose="02020603050405020304" pitchFamily="18" charset="0"/>
                <a:cs typeface="Times New Roman" panose="02020603050405020304" pitchFamily="18" charset="0"/>
              </a:rPr>
              <a:t>Target Production : 3.0 Mtpa</a:t>
            </a:r>
            <a:br>
              <a:rPr lang="en-CA" b="0" dirty="0">
                <a:solidFill>
                  <a:schemeClr val="tx1"/>
                </a:solidFill>
                <a:latin typeface="Times New Roman" panose="02020603050405020304" pitchFamily="18" charset="0"/>
                <a:cs typeface="Times New Roman" panose="02020603050405020304" pitchFamily="18" charset="0"/>
              </a:rPr>
            </a:br>
            <a:endParaRPr lang="en-CA" sz="400" b="0" dirty="0">
              <a:solidFill>
                <a:schemeClr val="tx1"/>
              </a:solidFill>
              <a:latin typeface="Times New Roman" panose="02020603050405020304" pitchFamily="18" charset="0"/>
              <a:cs typeface="Times New Roman" panose="02020603050405020304" pitchFamily="18" charset="0"/>
            </a:endParaRPr>
          </a:p>
          <a:p>
            <a:pPr algn="ctr"/>
            <a:r>
              <a:rPr lang="en-US" u="sng" dirty="0">
                <a:solidFill>
                  <a:srgbClr val="00682F"/>
                </a:solidFill>
                <a:latin typeface="Times New Roman" panose="02020603050405020304" pitchFamily="18" charset="0"/>
                <a:cs typeface="Times New Roman" panose="02020603050405020304" pitchFamily="18" charset="0"/>
              </a:rPr>
              <a:t>BELCOURT </a:t>
            </a:r>
            <a:br>
              <a:rPr lang="en-US" u="sng" dirty="0">
                <a:solidFill>
                  <a:srgbClr val="00682F"/>
                </a:solidFill>
                <a:latin typeface="Times New Roman" panose="02020603050405020304" pitchFamily="18" charset="0"/>
                <a:cs typeface="Times New Roman" panose="02020603050405020304" pitchFamily="18" charset="0"/>
              </a:rPr>
            </a:br>
            <a:r>
              <a:rPr lang="en-US" dirty="0">
                <a:solidFill>
                  <a:schemeClr val="tx1"/>
                </a:solidFill>
                <a:latin typeface="Times New Roman" panose="02020603050405020304" pitchFamily="18" charset="0"/>
                <a:cs typeface="Times New Roman" panose="02020603050405020304" pitchFamily="18" charset="0"/>
              </a:rPr>
              <a:t>Feasibility Level</a:t>
            </a:r>
            <a:endParaRPr lang="en-CA" dirty="0">
              <a:solidFill>
                <a:schemeClr val="tx1"/>
              </a:solidFill>
              <a:latin typeface="Times New Roman" panose="02020603050405020304" pitchFamily="18" charset="0"/>
              <a:cs typeface="Times New Roman" panose="02020603050405020304" pitchFamily="18" charset="0"/>
            </a:endParaRPr>
          </a:p>
          <a:p>
            <a:pPr algn="ctr"/>
            <a:r>
              <a:rPr lang="en-CA" b="0" dirty="0">
                <a:solidFill>
                  <a:schemeClr val="tx1"/>
                </a:solidFill>
                <a:latin typeface="Times New Roman" panose="02020603050405020304" pitchFamily="18" charset="0"/>
                <a:cs typeface="Times New Roman" panose="02020603050405020304" pitchFamily="18" charset="0"/>
              </a:rPr>
              <a:t>Clean Coal Reserves : 57 Mt</a:t>
            </a:r>
            <a:br>
              <a:rPr lang="en-CA" b="0" dirty="0">
                <a:solidFill>
                  <a:schemeClr val="tx1"/>
                </a:solidFill>
                <a:latin typeface="Times New Roman" panose="02020603050405020304" pitchFamily="18" charset="0"/>
                <a:cs typeface="Times New Roman" panose="02020603050405020304" pitchFamily="18" charset="0"/>
              </a:rPr>
            </a:br>
            <a:r>
              <a:rPr lang="en-CA" b="0" dirty="0">
                <a:solidFill>
                  <a:schemeClr val="tx1"/>
                </a:solidFill>
                <a:latin typeface="Times New Roman" panose="02020603050405020304" pitchFamily="18" charset="0"/>
                <a:cs typeface="Times New Roman" panose="02020603050405020304" pitchFamily="18" charset="0"/>
              </a:rPr>
              <a:t>Resources : 171.2 Mt</a:t>
            </a:r>
            <a:br>
              <a:rPr lang="en-CA" b="0" dirty="0">
                <a:solidFill>
                  <a:schemeClr val="tx1"/>
                </a:solidFill>
                <a:latin typeface="Times New Roman" panose="02020603050405020304" pitchFamily="18" charset="0"/>
                <a:cs typeface="Times New Roman" panose="02020603050405020304" pitchFamily="18" charset="0"/>
              </a:rPr>
            </a:br>
            <a:r>
              <a:rPr lang="en-CA" b="0" dirty="0">
                <a:solidFill>
                  <a:schemeClr val="tx1"/>
                </a:solidFill>
                <a:latin typeface="Times New Roman" panose="02020603050405020304" pitchFamily="18" charset="0"/>
                <a:cs typeface="Times New Roman" panose="02020603050405020304" pitchFamily="18" charset="0"/>
              </a:rPr>
              <a:t>Target Production : 4 Mtpa</a:t>
            </a:r>
            <a:br>
              <a:rPr lang="en-CA" b="0" dirty="0">
                <a:solidFill>
                  <a:schemeClr val="tx1"/>
                </a:solidFill>
                <a:latin typeface="Times New Roman" panose="02020603050405020304" pitchFamily="18" charset="0"/>
                <a:cs typeface="Times New Roman" panose="02020603050405020304" pitchFamily="18" charset="0"/>
              </a:rPr>
            </a:br>
            <a:endParaRPr lang="en-CA" sz="400" b="0" dirty="0">
              <a:solidFill>
                <a:schemeClr val="tx1"/>
              </a:solidFill>
              <a:latin typeface="Times New Roman" panose="02020603050405020304" pitchFamily="18" charset="0"/>
              <a:cs typeface="Times New Roman" panose="02020603050405020304" pitchFamily="18" charset="0"/>
            </a:endParaRPr>
          </a:p>
          <a:p>
            <a:pPr algn="ctr"/>
            <a:r>
              <a:rPr lang="en-CA" u="sng" dirty="0">
                <a:solidFill>
                  <a:srgbClr val="00682F"/>
                </a:solidFill>
                <a:latin typeface="Times New Roman" panose="02020603050405020304" pitchFamily="18" charset="0"/>
                <a:cs typeface="Times New Roman" panose="02020603050405020304" pitchFamily="18" charset="0"/>
              </a:rPr>
              <a:t>SAXON </a:t>
            </a:r>
            <a:br>
              <a:rPr lang="en-CA" sz="1100" u="sng" dirty="0">
                <a:solidFill>
                  <a:srgbClr val="00682F"/>
                </a:solidFill>
                <a:latin typeface="Times New Roman" panose="02020603050405020304" pitchFamily="18" charset="0"/>
                <a:cs typeface="Times New Roman" panose="02020603050405020304" pitchFamily="18" charset="0"/>
              </a:rPr>
            </a:br>
            <a:r>
              <a:rPr lang="en-US" dirty="0">
                <a:solidFill>
                  <a:schemeClr val="tx1"/>
                </a:solidFill>
                <a:latin typeface="Times New Roman" panose="02020603050405020304" pitchFamily="18" charset="0"/>
                <a:cs typeface="Times New Roman" panose="02020603050405020304" pitchFamily="18" charset="0"/>
              </a:rPr>
              <a:t>Historical Feasibility</a:t>
            </a:r>
            <a:endParaRPr lang="en-CA" sz="3200" dirty="0">
              <a:solidFill>
                <a:schemeClr val="tx1"/>
              </a:solidFill>
              <a:latin typeface="Times New Roman" panose="02020603050405020304" pitchFamily="18" charset="0"/>
              <a:cs typeface="Times New Roman" panose="02020603050405020304" pitchFamily="18" charset="0"/>
            </a:endParaRPr>
          </a:p>
          <a:p>
            <a:pPr algn="ctr"/>
            <a:r>
              <a:rPr lang="en-CA" b="0" dirty="0">
                <a:solidFill>
                  <a:schemeClr val="tx1"/>
                </a:solidFill>
                <a:latin typeface="Times New Roman" panose="02020603050405020304" pitchFamily="18" charset="0"/>
                <a:cs typeface="Times New Roman" panose="02020603050405020304" pitchFamily="18" charset="0"/>
              </a:rPr>
              <a:t>Historical “Reserves” : 76 Mt</a:t>
            </a:r>
            <a:br>
              <a:rPr lang="en-CA" sz="1100" b="0" dirty="0">
                <a:solidFill>
                  <a:schemeClr val="tx1"/>
                </a:solidFill>
                <a:latin typeface="Times New Roman" panose="02020603050405020304" pitchFamily="18" charset="0"/>
                <a:cs typeface="Times New Roman" panose="02020603050405020304" pitchFamily="18" charset="0"/>
              </a:rPr>
            </a:br>
            <a:endParaRPr lang="en-US" sz="100" dirty="0">
              <a:solidFill>
                <a:schemeClr val="tx1"/>
              </a:solidFill>
              <a:latin typeface="Times New Roman" panose="02020603050405020304" pitchFamily="18" charset="0"/>
              <a:cs typeface="Times New Roman" panose="02020603050405020304" pitchFamily="18" charset="0"/>
            </a:endParaRPr>
          </a:p>
        </p:txBody>
      </p:sp>
      <p:pic>
        <p:nvPicPr>
          <p:cNvPr id="103" name="Picture 6" descr="Image result for Glencore logo transparent">
            <a:extLst>
              <a:ext uri="{FF2B5EF4-FFF2-40B4-BE49-F238E27FC236}">
                <a16:creationId xmlns:a16="http://schemas.microsoft.com/office/drawing/2014/main" id="{B4D70581-239E-4155-9DC6-DE24875C2FE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49696" y="1548000"/>
            <a:ext cx="552158" cy="97637"/>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80" name="Connector: Elbow 79">
            <a:extLst>
              <a:ext uri="{FF2B5EF4-FFF2-40B4-BE49-F238E27FC236}">
                <a16:creationId xmlns:a16="http://schemas.microsoft.com/office/drawing/2014/main" id="{931634B9-C4B9-CFF5-33A1-CD68152DC83A}"/>
              </a:ext>
            </a:extLst>
          </p:cNvPr>
          <p:cNvCxnSpPr>
            <a:cxnSpLocks/>
          </p:cNvCxnSpPr>
          <p:nvPr/>
        </p:nvCxnSpPr>
        <p:spPr bwMode="auto">
          <a:xfrm rot="5400000">
            <a:off x="5089054" y="3024000"/>
            <a:ext cx="1737534" cy="174170"/>
          </a:xfrm>
          <a:prstGeom prst="bentConnector3">
            <a:avLst>
              <a:gd name="adj1" fmla="val 50000"/>
            </a:avLst>
          </a:prstGeom>
          <a:noFill/>
          <a:ln w="12700" cap="flat" cmpd="sng" algn="ctr">
            <a:solidFill>
              <a:schemeClr val="tx2">
                <a:lumMod val="75000"/>
              </a:schemeClr>
            </a:solidFill>
            <a:prstDash val="sysDash"/>
            <a:round/>
            <a:headEnd type="none" w="med" len="med"/>
            <a:tailEnd type="oval" w="sm" len="sm"/>
          </a:ln>
          <a:effectLst>
            <a:outerShdw blurRad="63500" sx="102000" sy="102000" algn="ctr" rotWithShape="0">
              <a:prstClr val="black">
                <a:alpha val="40000"/>
              </a:prstClr>
            </a:outerShdw>
          </a:effectLst>
        </p:spPr>
      </p:cxnSp>
      <p:sp>
        <p:nvSpPr>
          <p:cNvPr id="87" name="TextBox 86"/>
          <p:cNvSpPr txBox="1"/>
          <p:nvPr/>
        </p:nvSpPr>
        <p:spPr>
          <a:xfrm>
            <a:off x="5725881" y="1349164"/>
            <a:ext cx="1656000" cy="903700"/>
          </a:xfrm>
          <a:prstGeom prst="rect">
            <a:avLst/>
          </a:prstGeom>
          <a:solidFill>
            <a:schemeClr val="bg1">
              <a:alpha val="90000"/>
            </a:schemeClr>
          </a:solidFill>
          <a:ln w="12700" cap="rnd">
            <a:solidFill>
              <a:schemeClr val="bg1">
                <a:lumMod val="50000"/>
              </a:schemeClr>
            </a:solidFill>
            <a:prstDash val="sysDot"/>
            <a:bevel/>
          </a:ln>
          <a:effectLst>
            <a:glow rad="50800">
              <a:schemeClr val="accent1">
                <a:satMod val="175000"/>
                <a:alpha val="40000"/>
              </a:schemeClr>
            </a:glow>
            <a:outerShdw blurRad="50800" dist="50800" dir="5400000" sx="20000" sy="20000" kx="-800400" algn="ctr" rotWithShape="0">
              <a:srgbClr val="000000">
                <a:alpha val="43137"/>
              </a:srgbClr>
            </a:outerShdw>
          </a:effectLst>
        </p:spPr>
        <p:txBody>
          <a:bodyPr wrap="square" lIns="36000" tIns="36000" rIns="36000" bIns="36000" rtlCol="0">
            <a:spAutoFit/>
          </a:bodyPr>
          <a:lstStyle>
            <a:defPPr>
              <a:defRPr lang="en-CA"/>
            </a:defPPr>
            <a:lvl1pPr algn="l">
              <a:defRPr sz="900" b="1">
                <a:solidFill>
                  <a:srgbClr val="095BA6"/>
                </a:solidFill>
              </a:defRPr>
            </a:lvl1pPr>
          </a:lstStyle>
          <a:p>
            <a:pPr algn="ctr"/>
            <a:endParaRPr lang="en-US" sz="500" dirty="0"/>
          </a:p>
          <a:p>
            <a:pPr algn="ctr"/>
            <a:r>
              <a:rPr lang="en-US" dirty="0"/>
              <a:t>              </a:t>
            </a:r>
            <a:r>
              <a:rPr lang="en-US" dirty="0">
                <a:effectLst>
                  <a:outerShdw blurRad="38100" dist="38100" dir="2700000" algn="tl">
                    <a:srgbClr val="000000">
                      <a:alpha val="43137"/>
                    </a:srgbClr>
                  </a:outerShdw>
                </a:effectLst>
              </a:rPr>
              <a:t>HD Mining Int’l. Ltd</a:t>
            </a:r>
            <a:r>
              <a:rPr lang="en-US" dirty="0"/>
              <a:t>.</a:t>
            </a:r>
            <a:br>
              <a:rPr lang="en-US" dirty="0"/>
            </a:br>
            <a:br>
              <a:rPr lang="en-US" sz="400" dirty="0"/>
            </a:br>
            <a:r>
              <a:rPr lang="en-US" u="sng" dirty="0">
                <a:solidFill>
                  <a:schemeClr val="tx1"/>
                </a:solidFill>
                <a:latin typeface="Times New Roman" panose="02020603050405020304" pitchFamily="18" charset="0"/>
                <a:cs typeface="Times New Roman" panose="02020603050405020304" pitchFamily="18" charset="0"/>
              </a:rPr>
              <a:t>MURRAY RIVER</a:t>
            </a:r>
            <a:r>
              <a:rPr lang="en-US" dirty="0">
                <a:solidFill>
                  <a:srgbClr val="666699"/>
                </a:solidFill>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r>
              <a:rPr lang="en-US" b="0" dirty="0">
                <a:solidFill>
                  <a:schemeClr val="tx1"/>
                </a:solidFill>
                <a:latin typeface="Times New Roman" panose="02020603050405020304" pitchFamily="18" charset="0"/>
                <a:cs typeface="Times New Roman" panose="02020603050405020304" pitchFamily="18" charset="0"/>
              </a:rPr>
              <a:t>Approved Mine Permit</a:t>
            </a:r>
            <a:endParaRPr lang="en-US" sz="300" dirty="0">
              <a:solidFill>
                <a:schemeClr val="tx1"/>
              </a:solidFill>
              <a:latin typeface="Times New Roman" panose="02020603050405020304" pitchFamily="18" charset="0"/>
              <a:cs typeface="Times New Roman" panose="02020603050405020304" pitchFamily="18" charset="0"/>
            </a:endParaRPr>
          </a:p>
          <a:p>
            <a:pPr algn="ctr"/>
            <a:r>
              <a:rPr lang="en-US" b="0" dirty="0">
                <a:solidFill>
                  <a:srgbClr val="000000"/>
                </a:solidFill>
                <a:latin typeface="Times New Roman" panose="02020603050405020304" pitchFamily="18" charset="0"/>
                <a:cs typeface="Times New Roman" panose="02020603050405020304" pitchFamily="18" charset="0"/>
              </a:rPr>
              <a:t>Projected Resources:  688 Mt </a:t>
            </a:r>
            <a:endParaRPr lang="en-CA" b="0" dirty="0">
              <a:solidFill>
                <a:srgbClr val="000000"/>
              </a:solidFill>
              <a:latin typeface="Times New Roman" panose="02020603050405020304" pitchFamily="18" charset="0"/>
              <a:cs typeface="Times New Roman" panose="02020603050405020304" pitchFamily="18" charset="0"/>
            </a:endParaRPr>
          </a:p>
          <a:p>
            <a:pPr algn="ctr"/>
            <a:r>
              <a:rPr lang="en-US" b="0" dirty="0">
                <a:solidFill>
                  <a:srgbClr val="000000"/>
                </a:solidFill>
                <a:latin typeface="Times New Roman" panose="02020603050405020304" pitchFamily="18" charset="0"/>
                <a:cs typeface="Times New Roman" panose="02020603050405020304" pitchFamily="18" charset="0"/>
              </a:rPr>
              <a:t>Target Production:  6 Mtpa </a:t>
            </a:r>
            <a:endParaRPr lang="en-CA" b="0" dirty="0">
              <a:solidFill>
                <a:srgbClr val="000000"/>
              </a:solidFill>
              <a:latin typeface="Times New Roman" panose="02020603050405020304" pitchFamily="18" charset="0"/>
              <a:cs typeface="Times New Roman" panose="02020603050405020304" pitchFamily="18" charset="0"/>
            </a:endParaRPr>
          </a:p>
        </p:txBody>
      </p:sp>
      <p:pic>
        <p:nvPicPr>
          <p:cNvPr id="88" name="Picture 14" descr="Image result for hd mining logo transparent">
            <a:extLst>
              <a:ext uri="{FF2B5EF4-FFF2-40B4-BE49-F238E27FC236}">
                <a16:creationId xmlns:a16="http://schemas.microsoft.com/office/drawing/2014/main" id="{AE09274E-7FDC-47EE-B413-70359C277E2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01680" y="1288935"/>
            <a:ext cx="415924" cy="360000"/>
          </a:xfrm>
          <a:prstGeom prst="rect">
            <a:avLst/>
          </a:prstGeom>
          <a:noFill/>
          <a:extLst>
            <a:ext uri="{909E8E84-426E-40DD-AFC4-6F175D3DCCD1}">
              <a14:hiddenFill xmlns:a14="http://schemas.microsoft.com/office/drawing/2010/main">
                <a:solidFill>
                  <a:srgbClr val="FFFFFF"/>
                </a:solidFill>
              </a14:hiddenFill>
            </a:ext>
          </a:extLst>
        </p:spPr>
      </p:pic>
      <p:cxnSp>
        <p:nvCxnSpPr>
          <p:cNvPr id="120" name="Elbow Connector 48">
            <a:extLst>
              <a:ext uri="{FF2B5EF4-FFF2-40B4-BE49-F238E27FC236}">
                <a16:creationId xmlns:a16="http://schemas.microsoft.com/office/drawing/2014/main" id="{6750B57B-A00B-2A88-82DD-E96D31BEC9BF}"/>
              </a:ext>
            </a:extLst>
          </p:cNvPr>
          <p:cNvCxnSpPr>
            <a:cxnSpLocks/>
            <a:stCxn id="76" idx="2"/>
          </p:cNvCxnSpPr>
          <p:nvPr/>
        </p:nvCxnSpPr>
        <p:spPr bwMode="auto">
          <a:xfrm rot="5400000">
            <a:off x="8052414" y="5253647"/>
            <a:ext cx="506076" cy="1137096"/>
          </a:xfrm>
          <a:prstGeom prst="bentConnector2">
            <a:avLst/>
          </a:prstGeom>
          <a:noFill/>
          <a:ln w="15875" cap="flat" cmpd="sng" algn="ctr">
            <a:solidFill>
              <a:srgbClr val="FF0000"/>
            </a:solidFill>
            <a:prstDash val="sysDot"/>
            <a:round/>
            <a:headEnd type="none" w="lg" len="med"/>
            <a:tailEnd type="diamond" w="sm" len="med"/>
          </a:ln>
          <a:effectLst>
            <a:outerShdw blurRad="50800" dist="38100" dir="5400000" algn="t" rotWithShape="0">
              <a:prstClr val="black">
                <a:alpha val="93000"/>
              </a:prstClr>
            </a:outerShdw>
          </a:effectLst>
        </p:spPr>
      </p:cxnSp>
      <p:sp>
        <p:nvSpPr>
          <p:cNvPr id="76" name="TextBox 75"/>
          <p:cNvSpPr txBox="1"/>
          <p:nvPr/>
        </p:nvSpPr>
        <p:spPr>
          <a:xfrm>
            <a:off x="7920000" y="2272494"/>
            <a:ext cx="1908000" cy="3296663"/>
          </a:xfrm>
          <a:prstGeom prst="rect">
            <a:avLst/>
          </a:prstGeom>
          <a:solidFill>
            <a:srgbClr val="FFFFCC"/>
          </a:solidFill>
          <a:ln w="19050" cap="rnd" cmpd="tri">
            <a:solidFill>
              <a:srgbClr val="FF0000"/>
            </a:solidFill>
            <a:prstDash val="sysDot"/>
            <a:bevel/>
            <a:extLst>
              <a:ext uri="{C807C97D-BFC1-408E-A445-0C87EB9F89A2}">
                <ask:lineSketchStyleProps xmlns:ask="http://schemas.microsoft.com/office/drawing/2018/sketchyshapes" sd="1219033472">
                  <a:custGeom>
                    <a:avLst/>
                    <a:gdLst>
                      <a:gd name="connsiteX0" fmla="*/ 0 w 1908000"/>
                      <a:gd name="connsiteY0" fmla="*/ 0 h 3019664"/>
                      <a:gd name="connsiteX1" fmla="*/ 457920 w 1908000"/>
                      <a:gd name="connsiteY1" fmla="*/ 0 h 3019664"/>
                      <a:gd name="connsiteX2" fmla="*/ 896760 w 1908000"/>
                      <a:gd name="connsiteY2" fmla="*/ 0 h 3019664"/>
                      <a:gd name="connsiteX3" fmla="*/ 1392840 w 1908000"/>
                      <a:gd name="connsiteY3" fmla="*/ 0 h 3019664"/>
                      <a:gd name="connsiteX4" fmla="*/ 1908000 w 1908000"/>
                      <a:gd name="connsiteY4" fmla="*/ 0 h 3019664"/>
                      <a:gd name="connsiteX5" fmla="*/ 1908000 w 1908000"/>
                      <a:gd name="connsiteY5" fmla="*/ 503277 h 3019664"/>
                      <a:gd name="connsiteX6" fmla="*/ 1908000 w 1908000"/>
                      <a:gd name="connsiteY6" fmla="*/ 946161 h 3019664"/>
                      <a:gd name="connsiteX7" fmla="*/ 1908000 w 1908000"/>
                      <a:gd name="connsiteY7" fmla="*/ 1479635 h 3019664"/>
                      <a:gd name="connsiteX8" fmla="*/ 1908000 w 1908000"/>
                      <a:gd name="connsiteY8" fmla="*/ 1922519 h 3019664"/>
                      <a:gd name="connsiteX9" fmla="*/ 1908000 w 1908000"/>
                      <a:gd name="connsiteY9" fmla="*/ 2455993 h 3019664"/>
                      <a:gd name="connsiteX10" fmla="*/ 1908000 w 1908000"/>
                      <a:gd name="connsiteY10" fmla="*/ 3019664 h 3019664"/>
                      <a:gd name="connsiteX11" fmla="*/ 1411920 w 1908000"/>
                      <a:gd name="connsiteY11" fmla="*/ 3019664 h 3019664"/>
                      <a:gd name="connsiteX12" fmla="*/ 915840 w 1908000"/>
                      <a:gd name="connsiteY12" fmla="*/ 3019664 h 3019664"/>
                      <a:gd name="connsiteX13" fmla="*/ 0 w 1908000"/>
                      <a:gd name="connsiteY13" fmla="*/ 3019664 h 3019664"/>
                      <a:gd name="connsiteX14" fmla="*/ 0 w 1908000"/>
                      <a:gd name="connsiteY14" fmla="*/ 2546583 h 3019664"/>
                      <a:gd name="connsiteX15" fmla="*/ 0 w 1908000"/>
                      <a:gd name="connsiteY15" fmla="*/ 2013109 h 3019664"/>
                      <a:gd name="connsiteX16" fmla="*/ 0 w 1908000"/>
                      <a:gd name="connsiteY16" fmla="*/ 1570225 h 3019664"/>
                      <a:gd name="connsiteX17" fmla="*/ 0 w 1908000"/>
                      <a:gd name="connsiteY17" fmla="*/ 1066948 h 3019664"/>
                      <a:gd name="connsiteX18" fmla="*/ 0 w 1908000"/>
                      <a:gd name="connsiteY18" fmla="*/ 533474 h 3019664"/>
                      <a:gd name="connsiteX19" fmla="*/ 0 w 1908000"/>
                      <a:gd name="connsiteY19" fmla="*/ 0 h 3019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08000" h="3019664" fill="none" extrusionOk="0">
                        <a:moveTo>
                          <a:pt x="0" y="0"/>
                        </a:moveTo>
                        <a:cubicBezTo>
                          <a:pt x="146144" y="-48443"/>
                          <a:pt x="340818" y="30258"/>
                          <a:pt x="457920" y="0"/>
                        </a:cubicBezTo>
                        <a:cubicBezTo>
                          <a:pt x="575022" y="-30258"/>
                          <a:pt x="759513" y="20337"/>
                          <a:pt x="896760" y="0"/>
                        </a:cubicBezTo>
                        <a:cubicBezTo>
                          <a:pt x="1034007" y="-20337"/>
                          <a:pt x="1270839" y="48886"/>
                          <a:pt x="1392840" y="0"/>
                        </a:cubicBezTo>
                        <a:cubicBezTo>
                          <a:pt x="1514841" y="-48886"/>
                          <a:pt x="1768296" y="45458"/>
                          <a:pt x="1908000" y="0"/>
                        </a:cubicBezTo>
                        <a:cubicBezTo>
                          <a:pt x="1955541" y="137166"/>
                          <a:pt x="1854140" y="271919"/>
                          <a:pt x="1908000" y="503277"/>
                        </a:cubicBezTo>
                        <a:cubicBezTo>
                          <a:pt x="1961860" y="734635"/>
                          <a:pt x="1896194" y="847213"/>
                          <a:pt x="1908000" y="946161"/>
                        </a:cubicBezTo>
                        <a:cubicBezTo>
                          <a:pt x="1919806" y="1045109"/>
                          <a:pt x="1860268" y="1357499"/>
                          <a:pt x="1908000" y="1479635"/>
                        </a:cubicBezTo>
                        <a:cubicBezTo>
                          <a:pt x="1955732" y="1601771"/>
                          <a:pt x="1896361" y="1773981"/>
                          <a:pt x="1908000" y="1922519"/>
                        </a:cubicBezTo>
                        <a:cubicBezTo>
                          <a:pt x="1919639" y="2071057"/>
                          <a:pt x="1898963" y="2210124"/>
                          <a:pt x="1908000" y="2455993"/>
                        </a:cubicBezTo>
                        <a:cubicBezTo>
                          <a:pt x="1917037" y="2701862"/>
                          <a:pt x="1876872" y="2793839"/>
                          <a:pt x="1908000" y="3019664"/>
                        </a:cubicBezTo>
                        <a:cubicBezTo>
                          <a:pt x="1748608" y="3041664"/>
                          <a:pt x="1584954" y="2972702"/>
                          <a:pt x="1411920" y="3019664"/>
                        </a:cubicBezTo>
                        <a:cubicBezTo>
                          <a:pt x="1238886" y="3066626"/>
                          <a:pt x="1015785" y="3018909"/>
                          <a:pt x="915840" y="3019664"/>
                        </a:cubicBezTo>
                        <a:cubicBezTo>
                          <a:pt x="815895" y="3020419"/>
                          <a:pt x="414876" y="2953676"/>
                          <a:pt x="0" y="3019664"/>
                        </a:cubicBezTo>
                        <a:cubicBezTo>
                          <a:pt x="-39993" y="2843602"/>
                          <a:pt x="24038" y="2662482"/>
                          <a:pt x="0" y="2546583"/>
                        </a:cubicBezTo>
                        <a:cubicBezTo>
                          <a:pt x="-24038" y="2430684"/>
                          <a:pt x="4701" y="2154478"/>
                          <a:pt x="0" y="2013109"/>
                        </a:cubicBezTo>
                        <a:cubicBezTo>
                          <a:pt x="-4701" y="1871740"/>
                          <a:pt x="15913" y="1672536"/>
                          <a:pt x="0" y="1570225"/>
                        </a:cubicBezTo>
                        <a:cubicBezTo>
                          <a:pt x="-15913" y="1467914"/>
                          <a:pt x="30133" y="1304075"/>
                          <a:pt x="0" y="1066948"/>
                        </a:cubicBezTo>
                        <a:cubicBezTo>
                          <a:pt x="-30133" y="829821"/>
                          <a:pt x="16636" y="754131"/>
                          <a:pt x="0" y="533474"/>
                        </a:cubicBezTo>
                        <a:cubicBezTo>
                          <a:pt x="-16636" y="312817"/>
                          <a:pt x="61049" y="221393"/>
                          <a:pt x="0" y="0"/>
                        </a:cubicBezTo>
                        <a:close/>
                      </a:path>
                      <a:path w="1908000" h="3019664" stroke="0" extrusionOk="0">
                        <a:moveTo>
                          <a:pt x="0" y="0"/>
                        </a:moveTo>
                        <a:cubicBezTo>
                          <a:pt x="182315" y="-10928"/>
                          <a:pt x="273912" y="20694"/>
                          <a:pt x="457920" y="0"/>
                        </a:cubicBezTo>
                        <a:cubicBezTo>
                          <a:pt x="641928" y="-20694"/>
                          <a:pt x="668021" y="49779"/>
                          <a:pt x="877680" y="0"/>
                        </a:cubicBezTo>
                        <a:cubicBezTo>
                          <a:pt x="1087339" y="-49779"/>
                          <a:pt x="1197364" y="35415"/>
                          <a:pt x="1392840" y="0"/>
                        </a:cubicBezTo>
                        <a:cubicBezTo>
                          <a:pt x="1588316" y="-35415"/>
                          <a:pt x="1727760" y="56911"/>
                          <a:pt x="1908000" y="0"/>
                        </a:cubicBezTo>
                        <a:cubicBezTo>
                          <a:pt x="1928615" y="177677"/>
                          <a:pt x="1877982" y="342140"/>
                          <a:pt x="1908000" y="473081"/>
                        </a:cubicBezTo>
                        <a:cubicBezTo>
                          <a:pt x="1938018" y="604022"/>
                          <a:pt x="1892869" y="772537"/>
                          <a:pt x="1908000" y="915965"/>
                        </a:cubicBezTo>
                        <a:cubicBezTo>
                          <a:pt x="1923131" y="1059393"/>
                          <a:pt x="1907971" y="1288334"/>
                          <a:pt x="1908000" y="1419242"/>
                        </a:cubicBezTo>
                        <a:cubicBezTo>
                          <a:pt x="1908029" y="1550150"/>
                          <a:pt x="1848009" y="1810874"/>
                          <a:pt x="1908000" y="1922519"/>
                        </a:cubicBezTo>
                        <a:cubicBezTo>
                          <a:pt x="1967991" y="2034164"/>
                          <a:pt x="1874563" y="2166440"/>
                          <a:pt x="1908000" y="2365403"/>
                        </a:cubicBezTo>
                        <a:cubicBezTo>
                          <a:pt x="1941437" y="2564366"/>
                          <a:pt x="1881008" y="2865461"/>
                          <a:pt x="1908000" y="3019664"/>
                        </a:cubicBezTo>
                        <a:cubicBezTo>
                          <a:pt x="1737240" y="3073733"/>
                          <a:pt x="1663385" y="3007950"/>
                          <a:pt x="1431000" y="3019664"/>
                        </a:cubicBezTo>
                        <a:cubicBezTo>
                          <a:pt x="1198615" y="3031378"/>
                          <a:pt x="1166445" y="2978998"/>
                          <a:pt x="973080" y="3019664"/>
                        </a:cubicBezTo>
                        <a:cubicBezTo>
                          <a:pt x="779715" y="3060330"/>
                          <a:pt x="684849" y="2966513"/>
                          <a:pt x="457920" y="3019664"/>
                        </a:cubicBezTo>
                        <a:cubicBezTo>
                          <a:pt x="230991" y="3072815"/>
                          <a:pt x="223989" y="3017213"/>
                          <a:pt x="0" y="3019664"/>
                        </a:cubicBezTo>
                        <a:cubicBezTo>
                          <a:pt x="-47535" y="2897241"/>
                          <a:pt x="27485" y="2754609"/>
                          <a:pt x="0" y="2576780"/>
                        </a:cubicBezTo>
                        <a:cubicBezTo>
                          <a:pt x="-27485" y="2398951"/>
                          <a:pt x="38407" y="2242898"/>
                          <a:pt x="0" y="2073503"/>
                        </a:cubicBezTo>
                        <a:cubicBezTo>
                          <a:pt x="-38407" y="1904108"/>
                          <a:pt x="52776" y="1766175"/>
                          <a:pt x="0" y="1600422"/>
                        </a:cubicBezTo>
                        <a:cubicBezTo>
                          <a:pt x="-52776" y="1434669"/>
                          <a:pt x="46263" y="1292726"/>
                          <a:pt x="0" y="1187735"/>
                        </a:cubicBezTo>
                        <a:cubicBezTo>
                          <a:pt x="-46263" y="1082744"/>
                          <a:pt x="17618" y="898656"/>
                          <a:pt x="0" y="744850"/>
                        </a:cubicBezTo>
                        <a:cubicBezTo>
                          <a:pt x="-17618" y="591044"/>
                          <a:pt x="72526" y="201420"/>
                          <a:pt x="0" y="0"/>
                        </a:cubicBezTo>
                        <a:close/>
                      </a:path>
                    </a:pathLst>
                  </a:custGeom>
                  <ask:type>
                    <ask:lineSketchNone/>
                  </ask:type>
                </ask:lineSketchStyleProps>
              </a:ext>
            </a:extLst>
          </a:ln>
          <a:effectLst>
            <a:glow rad="63500">
              <a:schemeClr val="accent1">
                <a:satMod val="175000"/>
                <a:alpha val="40000"/>
              </a:schemeClr>
            </a:glow>
            <a:outerShdw blurRad="63500" sx="102000" sy="102000" algn="ctr" rotWithShape="0">
              <a:srgbClr val="E3F40C">
                <a:alpha val="72000"/>
              </a:srgbClr>
            </a:outerShdw>
          </a:effectLst>
        </p:spPr>
        <p:txBody>
          <a:bodyPr wrap="square" lIns="72000" tIns="36000" rIns="72000" bIns="36000" rtlCol="0">
            <a:spAutoFit/>
          </a:bodyPr>
          <a:lstStyle>
            <a:defPPr>
              <a:defRPr lang="en-CA"/>
            </a:defPPr>
            <a:lvl1pPr algn="l">
              <a:defRPr sz="900" b="1">
                <a:solidFill>
                  <a:srgbClr val="095BA6"/>
                </a:solidFill>
              </a:defRPr>
            </a:lvl1pPr>
          </a:lstStyle>
          <a:p>
            <a:pPr algn="ctr"/>
            <a:endParaRPr lang="en-US" sz="1050" u="sng" dirty="0">
              <a:solidFill>
                <a:srgbClr val="0000FF"/>
              </a:solidFill>
              <a:latin typeface="Times New Roman" panose="02020603050405020304" pitchFamily="18" charset="0"/>
              <a:cs typeface="Times New Roman" panose="02020603050405020304" pitchFamily="18" charset="0"/>
            </a:endParaRPr>
          </a:p>
          <a:p>
            <a:pPr algn="ctr"/>
            <a:endParaRPr lang="en-US" sz="1050" u="sng" dirty="0">
              <a:solidFill>
                <a:srgbClr val="0000FF"/>
              </a:solidFill>
              <a:latin typeface="Times New Roman" panose="02020603050405020304" pitchFamily="18" charset="0"/>
              <a:cs typeface="Times New Roman" panose="02020603050405020304" pitchFamily="18" charset="0"/>
            </a:endParaRPr>
          </a:p>
          <a:p>
            <a:pPr algn="ctr"/>
            <a:r>
              <a:rPr lang="en-US" sz="1000" u="sng" dirty="0">
                <a:solidFill>
                  <a:schemeClr val="tx1"/>
                </a:solidFill>
                <a:latin typeface="Times New Roman" panose="02020603050405020304" pitchFamily="18" charset="0"/>
                <a:cs typeface="Times New Roman" panose="02020603050405020304" pitchFamily="18" charset="0"/>
              </a:rPr>
              <a:t>FLATBED </a:t>
            </a:r>
          </a:p>
          <a:p>
            <a:pPr algn="ctr"/>
            <a:r>
              <a:rPr lang="en-US" sz="1000" u="sng" dirty="0">
                <a:solidFill>
                  <a:schemeClr val="tx1"/>
                </a:solidFill>
                <a:latin typeface="Times New Roman" panose="02020603050405020304" pitchFamily="18" charset="0"/>
                <a:cs typeface="Times New Roman" panose="02020603050405020304" pitchFamily="18" charset="0"/>
              </a:rPr>
              <a:t>Gordon Creek</a:t>
            </a:r>
            <a:br>
              <a:rPr lang="en-US" sz="800" u="sng" dirty="0">
                <a:solidFill>
                  <a:srgbClr val="C00000"/>
                </a:solidFill>
                <a:latin typeface="Times New Roman" panose="02020603050405020304" pitchFamily="18" charset="0"/>
                <a:cs typeface="Times New Roman" panose="02020603050405020304" pitchFamily="18" charset="0"/>
              </a:rPr>
            </a:br>
            <a:r>
              <a:rPr lang="en-US" sz="1000" dirty="0">
                <a:solidFill>
                  <a:schemeClr val="tx1">
                    <a:lumMod val="95000"/>
                    <a:lumOff val="5000"/>
                  </a:schemeClr>
                </a:solidFill>
                <a:latin typeface="Times New Roman" panose="02020603050405020304" pitchFamily="18" charset="0"/>
                <a:cs typeface="Times New Roman" panose="02020603050405020304" pitchFamily="18" charset="0"/>
              </a:rPr>
              <a:t>PEA</a:t>
            </a:r>
            <a:br>
              <a:rPr lang="en-US" sz="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b="0" dirty="0">
                <a:solidFill>
                  <a:schemeClr val="tx1">
                    <a:lumMod val="95000"/>
                    <a:lumOff val="5000"/>
                  </a:schemeClr>
                </a:solidFill>
              </a:rPr>
              <a:t>Resources:  298 Mt (Inferred)</a:t>
            </a:r>
            <a:endParaRPr lang="en-CA" b="0" dirty="0">
              <a:solidFill>
                <a:schemeClr val="tx1">
                  <a:lumMod val="95000"/>
                  <a:lumOff val="5000"/>
                </a:schemeClr>
              </a:solidFill>
            </a:endParaRPr>
          </a:p>
          <a:p>
            <a:pPr algn="ctr"/>
            <a:r>
              <a:rPr lang="en-US" b="0" dirty="0">
                <a:solidFill>
                  <a:schemeClr val="tx1">
                    <a:lumMod val="95000"/>
                    <a:lumOff val="5000"/>
                  </a:schemeClr>
                </a:solidFill>
              </a:rPr>
              <a:t>Product </a:t>
            </a:r>
            <a:r>
              <a:rPr lang="en-US" b="0" dirty="0" err="1">
                <a:solidFill>
                  <a:schemeClr val="tx1">
                    <a:lumMod val="95000"/>
                    <a:lumOff val="5000"/>
                  </a:schemeClr>
                </a:solidFill>
              </a:rPr>
              <a:t>Tonnes</a:t>
            </a:r>
            <a:r>
              <a:rPr lang="en-US" b="0" dirty="0">
                <a:solidFill>
                  <a:schemeClr val="tx1">
                    <a:lumMod val="95000"/>
                    <a:lumOff val="5000"/>
                  </a:schemeClr>
                </a:solidFill>
              </a:rPr>
              <a:t>: 57.4 Mt</a:t>
            </a:r>
          </a:p>
          <a:p>
            <a:pPr algn="ctr"/>
            <a:r>
              <a:rPr lang="en-US" b="0" dirty="0">
                <a:solidFill>
                  <a:schemeClr val="tx1">
                    <a:lumMod val="95000"/>
                    <a:lumOff val="5000"/>
                  </a:schemeClr>
                </a:solidFill>
              </a:rPr>
              <a:t>Target Production: 1.6 - 2.6 Mtpa</a:t>
            </a:r>
          </a:p>
          <a:p>
            <a:pPr algn="ctr"/>
            <a:r>
              <a:rPr lang="en-CA" b="0" dirty="0">
                <a:solidFill>
                  <a:schemeClr val="tx1">
                    <a:lumMod val="95000"/>
                    <a:lumOff val="5000"/>
                  </a:schemeClr>
                </a:solidFill>
              </a:rPr>
              <a:t>Est. Mine Life: 30 Years</a:t>
            </a:r>
          </a:p>
          <a:p>
            <a:pPr algn="ctr"/>
            <a:endParaRPr lang="en-US" sz="1050" u="sng" dirty="0">
              <a:solidFill>
                <a:srgbClr val="0000FF"/>
              </a:solidFill>
              <a:latin typeface="Times New Roman" panose="02020603050405020304" pitchFamily="18" charset="0"/>
              <a:cs typeface="Times New Roman" panose="02020603050405020304" pitchFamily="18" charset="0"/>
            </a:endParaRPr>
          </a:p>
          <a:p>
            <a:pPr algn="ctr"/>
            <a:r>
              <a:rPr lang="en-US" sz="1000" u="sng" dirty="0">
                <a:solidFill>
                  <a:schemeClr val="tx1"/>
                </a:solidFill>
                <a:latin typeface="Times New Roman" panose="02020603050405020304" pitchFamily="18" charset="0"/>
                <a:cs typeface="Times New Roman" panose="02020603050405020304" pitchFamily="18" charset="0"/>
              </a:rPr>
              <a:t>HUGUENOT</a:t>
            </a:r>
            <a:r>
              <a:rPr lang="en-US" sz="1100" u="sng" dirty="0">
                <a:solidFill>
                  <a:schemeClr val="tx1"/>
                </a:solidFill>
              </a:rPr>
              <a:t> </a:t>
            </a:r>
            <a:br>
              <a:rPr lang="en-US" sz="1000" u="sng" dirty="0">
                <a:solidFill>
                  <a:srgbClr val="C00000"/>
                </a:solidFill>
              </a:rPr>
            </a:br>
            <a:r>
              <a:rPr lang="en-US" sz="1100" dirty="0">
                <a:solidFill>
                  <a:schemeClr val="tx1">
                    <a:lumMod val="95000"/>
                    <a:lumOff val="5000"/>
                  </a:schemeClr>
                </a:solidFill>
                <a:latin typeface="Times New Roman" panose="02020603050405020304" pitchFamily="18" charset="0"/>
                <a:cs typeface="Times New Roman" panose="02020603050405020304" pitchFamily="18" charset="0"/>
              </a:rPr>
              <a:t>PEA</a:t>
            </a:r>
            <a:br>
              <a:rPr lang="en-US" dirty="0">
                <a:solidFill>
                  <a:schemeClr val="tx1">
                    <a:lumMod val="95000"/>
                    <a:lumOff val="5000"/>
                  </a:schemeClr>
                </a:solidFill>
              </a:rPr>
            </a:br>
            <a:r>
              <a:rPr lang="en-US" b="0" dirty="0">
                <a:solidFill>
                  <a:schemeClr val="tx1">
                    <a:lumMod val="95000"/>
                    <a:lumOff val="5000"/>
                  </a:schemeClr>
                </a:solidFill>
              </a:rPr>
              <a:t>Resources </a:t>
            </a:r>
            <a:br>
              <a:rPr lang="en-US" b="0" dirty="0">
                <a:solidFill>
                  <a:schemeClr val="tx1">
                    <a:lumMod val="95000"/>
                    <a:lumOff val="5000"/>
                  </a:schemeClr>
                </a:solidFill>
              </a:rPr>
            </a:br>
            <a:r>
              <a:rPr lang="en-CA" b="0" dirty="0">
                <a:solidFill>
                  <a:schemeClr val="tx1">
                    <a:lumMod val="95000"/>
                    <a:lumOff val="5000"/>
                  </a:schemeClr>
                </a:solidFill>
              </a:rPr>
              <a:t>277.7 Mt (</a:t>
            </a:r>
            <a:r>
              <a:rPr lang="en-US" b="0" dirty="0" err="1">
                <a:solidFill>
                  <a:schemeClr val="tx1">
                    <a:lumMod val="95000"/>
                    <a:lumOff val="5000"/>
                  </a:schemeClr>
                </a:solidFill>
              </a:rPr>
              <a:t>M+Ind</a:t>
            </a:r>
            <a:r>
              <a:rPr lang="en-US" b="0" dirty="0">
                <a:solidFill>
                  <a:schemeClr val="tx1">
                    <a:lumMod val="95000"/>
                    <a:lumOff val="5000"/>
                  </a:schemeClr>
                </a:solidFill>
              </a:rPr>
              <a:t>) </a:t>
            </a:r>
            <a:r>
              <a:rPr lang="en-CA" b="0" dirty="0">
                <a:solidFill>
                  <a:schemeClr val="tx1">
                    <a:lumMod val="95000"/>
                    <a:lumOff val="5000"/>
                  </a:schemeClr>
                </a:solidFill>
              </a:rPr>
              <a:t>+ 119.2 Mt  (Inf)</a:t>
            </a:r>
          </a:p>
          <a:p>
            <a:pPr algn="ctr">
              <a:tabLst>
                <a:tab pos="1165225" algn="l"/>
                <a:tab pos="1255713" algn="l"/>
              </a:tabLst>
            </a:pPr>
            <a:endParaRPr lang="en-US" sz="400" b="0" dirty="0">
              <a:solidFill>
                <a:schemeClr val="tx1">
                  <a:lumMod val="95000"/>
                  <a:lumOff val="5000"/>
                </a:schemeClr>
              </a:solidFill>
            </a:endParaRPr>
          </a:p>
          <a:p>
            <a:pPr algn="ctr">
              <a:tabLst>
                <a:tab pos="1165225" algn="l"/>
                <a:tab pos="1255713" algn="l"/>
              </a:tabLst>
            </a:pPr>
            <a:r>
              <a:rPr lang="en-US" b="0" dirty="0">
                <a:solidFill>
                  <a:schemeClr val="tx1">
                    <a:lumMod val="95000"/>
                    <a:lumOff val="5000"/>
                  </a:schemeClr>
                </a:solidFill>
              </a:rPr>
              <a:t>Product Tonnes </a:t>
            </a:r>
          </a:p>
          <a:p>
            <a:pPr algn="ctr">
              <a:tabLst>
                <a:tab pos="1165225" algn="l"/>
                <a:tab pos="1255713" algn="l"/>
              </a:tabLst>
            </a:pPr>
            <a:r>
              <a:rPr lang="en-US" b="0" dirty="0">
                <a:solidFill>
                  <a:schemeClr val="tx1">
                    <a:lumMod val="95000"/>
                    <a:lumOff val="5000"/>
                  </a:schemeClr>
                </a:solidFill>
              </a:rPr>
              <a:t>Open Pit : 72 Mt</a:t>
            </a:r>
          </a:p>
          <a:p>
            <a:pPr algn="ctr">
              <a:tabLst>
                <a:tab pos="1165225" algn="l"/>
                <a:tab pos="1255713" algn="l"/>
              </a:tabLst>
            </a:pPr>
            <a:r>
              <a:rPr lang="en-US" b="0" dirty="0">
                <a:solidFill>
                  <a:schemeClr val="tx1">
                    <a:lumMod val="95000"/>
                    <a:lumOff val="5000"/>
                  </a:schemeClr>
                </a:solidFill>
              </a:rPr>
              <a:t>Underground : 50 Mt</a:t>
            </a:r>
          </a:p>
          <a:p>
            <a:pPr algn="ctr">
              <a:tabLst>
                <a:tab pos="1165225" algn="l"/>
                <a:tab pos="1255713" algn="l"/>
              </a:tabLst>
            </a:pPr>
            <a:endParaRPr lang="en-CA" sz="500" b="0" dirty="0">
              <a:solidFill>
                <a:schemeClr val="tx1">
                  <a:lumMod val="95000"/>
                  <a:lumOff val="5000"/>
                </a:schemeClr>
              </a:solidFill>
            </a:endParaRPr>
          </a:p>
          <a:p>
            <a:pPr algn="ctr">
              <a:tabLst>
                <a:tab pos="1165225" algn="l"/>
                <a:tab pos="1255713" algn="l"/>
              </a:tabLst>
            </a:pPr>
            <a:r>
              <a:rPr lang="en-CA" b="0" dirty="0">
                <a:solidFill>
                  <a:schemeClr val="tx1">
                    <a:lumMod val="95000"/>
                    <a:lumOff val="5000"/>
                  </a:schemeClr>
                </a:solidFill>
              </a:rPr>
              <a:t>Target Production</a:t>
            </a:r>
          </a:p>
          <a:p>
            <a:pPr algn="ctr">
              <a:tabLst>
                <a:tab pos="1165225" algn="l"/>
                <a:tab pos="1255713" algn="l"/>
              </a:tabLst>
            </a:pPr>
            <a:r>
              <a:rPr lang="en-CA" b="0" dirty="0">
                <a:solidFill>
                  <a:schemeClr val="tx1">
                    <a:lumMod val="95000"/>
                    <a:lumOff val="5000"/>
                  </a:schemeClr>
                </a:solidFill>
              </a:rPr>
              <a:t>Open Pit : 2.7 Mtpa </a:t>
            </a:r>
          </a:p>
          <a:p>
            <a:pPr algn="ctr">
              <a:tabLst>
                <a:tab pos="1165225" algn="l"/>
                <a:tab pos="1255713" algn="l"/>
              </a:tabLst>
            </a:pPr>
            <a:r>
              <a:rPr lang="en-CA" b="0" dirty="0">
                <a:solidFill>
                  <a:schemeClr val="tx1">
                    <a:lumMod val="95000"/>
                    <a:lumOff val="5000"/>
                  </a:schemeClr>
                </a:solidFill>
              </a:rPr>
              <a:t>Underground : 1.8 Mtp</a:t>
            </a:r>
            <a:r>
              <a:rPr lang="en-CA" dirty="0">
                <a:solidFill>
                  <a:schemeClr val="tx1">
                    <a:lumMod val="95000"/>
                    <a:lumOff val="5000"/>
                  </a:schemeClr>
                </a:solidFill>
              </a:rPr>
              <a:t>a</a:t>
            </a:r>
          </a:p>
          <a:p>
            <a:pPr algn="ctr">
              <a:tabLst>
                <a:tab pos="1165225" algn="l"/>
                <a:tab pos="1255713" algn="l"/>
              </a:tabLst>
            </a:pPr>
            <a:r>
              <a:rPr lang="en-CA" b="0" dirty="0">
                <a:solidFill>
                  <a:schemeClr val="tx1">
                    <a:lumMod val="95000"/>
                    <a:lumOff val="5000"/>
                  </a:schemeClr>
                </a:solidFill>
              </a:rPr>
              <a:t>Est. Mine Life: 27-31 Years</a:t>
            </a:r>
          </a:p>
        </p:txBody>
      </p:sp>
      <p:cxnSp>
        <p:nvCxnSpPr>
          <p:cNvPr id="150" name="Elbow Connector 191">
            <a:extLst>
              <a:ext uri="{FF2B5EF4-FFF2-40B4-BE49-F238E27FC236}">
                <a16:creationId xmlns:a16="http://schemas.microsoft.com/office/drawing/2014/main" id="{5FCED042-9881-B198-E4ED-D33C28E65EBE}"/>
              </a:ext>
            </a:extLst>
          </p:cNvPr>
          <p:cNvCxnSpPr>
            <a:cxnSpLocks/>
          </p:cNvCxnSpPr>
          <p:nvPr/>
        </p:nvCxnSpPr>
        <p:spPr bwMode="auto">
          <a:xfrm flipV="1">
            <a:off x="2136564" y="2602965"/>
            <a:ext cx="1872000" cy="156027"/>
          </a:xfrm>
          <a:prstGeom prst="bentConnector3">
            <a:avLst>
              <a:gd name="adj1" fmla="val 27321"/>
            </a:avLst>
          </a:prstGeom>
          <a:noFill/>
          <a:ln w="12700" cap="flat" cmpd="sng" algn="ctr">
            <a:solidFill>
              <a:srgbClr val="660066"/>
            </a:solidFill>
            <a:prstDash val="sysDot"/>
            <a:round/>
            <a:headEnd type="none" w="med" len="med"/>
            <a:tailEnd type="oval" w="sm" len="sm"/>
          </a:ln>
          <a:effectLst>
            <a:outerShdw blurRad="63500" sx="102000" sy="102000" algn="ctr" rotWithShape="0">
              <a:prstClr val="black">
                <a:alpha val="40000"/>
              </a:prstClr>
            </a:outerShdw>
          </a:effectLst>
        </p:spPr>
      </p:cxnSp>
      <p:pic>
        <p:nvPicPr>
          <p:cNvPr id="74" name="Picture 73">
            <a:extLst>
              <a:ext uri="{FF2B5EF4-FFF2-40B4-BE49-F238E27FC236}">
                <a16:creationId xmlns:a16="http://schemas.microsoft.com/office/drawing/2014/main" id="{68CBC2F5-910A-4AF6-9AF7-DF4161F2B8F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6307" b="24818"/>
          <a:stretch/>
        </p:blipFill>
        <p:spPr>
          <a:xfrm>
            <a:off x="8045083" y="2311897"/>
            <a:ext cx="393320" cy="252000"/>
          </a:xfrm>
          <a:prstGeom prst="rect">
            <a:avLst/>
          </a:prstGeom>
        </p:spPr>
      </p:pic>
      <p:sp>
        <p:nvSpPr>
          <p:cNvPr id="75" name="Rectangle 74"/>
          <p:cNvSpPr/>
          <p:nvPr/>
        </p:nvSpPr>
        <p:spPr>
          <a:xfrm>
            <a:off x="8336389" y="2316506"/>
            <a:ext cx="1512000" cy="276999"/>
          </a:xfrm>
          <a:prstGeom prst="rect">
            <a:avLst/>
          </a:prstGeom>
          <a:effectLst>
            <a:outerShdw blurRad="50800" dist="50800" dir="5400000" algn="ctr" rotWithShape="0">
              <a:schemeClr val="bg2">
                <a:lumMod val="75000"/>
              </a:schemeClr>
            </a:outerShdw>
          </a:effectLst>
        </p:spPr>
        <p:txBody>
          <a:bodyPr wrap="square">
            <a:spAutoFit/>
          </a:bodyPr>
          <a:lstStyle/>
          <a:p>
            <a:r>
              <a:rPr lang="en-CA" b="1" dirty="0">
                <a:latin typeface="Times New Roman" panose="02020603050405020304" pitchFamily="18" charset="0"/>
                <a:cs typeface="Times New Roman" panose="02020603050405020304" pitchFamily="18" charset="0"/>
              </a:rPr>
              <a:t>Colonial Coal </a:t>
            </a:r>
            <a:r>
              <a:rPr lang="en-CA" sz="1100" b="1" dirty="0">
                <a:latin typeface="Times New Roman" panose="02020603050405020304" pitchFamily="18" charset="0"/>
                <a:cs typeface="Times New Roman" panose="02020603050405020304" pitchFamily="18" charset="0"/>
              </a:rPr>
              <a:t>Corp</a:t>
            </a:r>
            <a:r>
              <a:rPr lang="en-CA" b="1" dirty="0">
                <a:latin typeface="Times New Roman" panose="02020603050405020304" pitchFamily="18" charset="0"/>
                <a:cs typeface="Times New Roman" panose="02020603050405020304" pitchFamily="18" charset="0"/>
              </a:rPr>
              <a:t>.</a:t>
            </a:r>
          </a:p>
        </p:txBody>
      </p:sp>
      <p:sp>
        <p:nvSpPr>
          <p:cNvPr id="22" name="Rectangle 21">
            <a:extLst>
              <a:ext uri="{FF2B5EF4-FFF2-40B4-BE49-F238E27FC236}">
                <a16:creationId xmlns:a16="http://schemas.microsoft.com/office/drawing/2014/main" id="{66869C23-75BE-6544-B0F5-BAF5CE6FF400}"/>
              </a:ext>
            </a:extLst>
          </p:cNvPr>
          <p:cNvSpPr/>
          <p:nvPr/>
        </p:nvSpPr>
        <p:spPr>
          <a:xfrm>
            <a:off x="8291313" y="5886421"/>
            <a:ext cx="1008609" cy="261610"/>
          </a:xfrm>
          <a:prstGeom prst="rect">
            <a:avLst/>
          </a:prstGeom>
          <a:solidFill>
            <a:srgbClr val="FFFFCC"/>
          </a:solidFill>
          <a:ln>
            <a:solidFill>
              <a:srgbClr val="FF0000"/>
            </a:solidFill>
          </a:ln>
          <a:effectLst>
            <a:outerShdw blurRad="63500" sx="102000" sy="102000" algn="ctr" rotWithShape="0">
              <a:srgbClr val="0000FF">
                <a:alpha val="40000"/>
              </a:srgbClr>
            </a:outerShdw>
          </a:effectLst>
        </p:spPr>
        <p:txBody>
          <a:bodyPr wrap="none">
            <a:spAutoFit/>
          </a:bodyPr>
          <a:lstStyle/>
          <a:p>
            <a:r>
              <a:rPr lang="en-US" sz="1100" b="1" dirty="0">
                <a:solidFill>
                  <a:srgbClr val="0000FF"/>
                </a:solidFill>
                <a:latin typeface="Times New Roman" panose="02020603050405020304" pitchFamily="18" charset="0"/>
                <a:cs typeface="Times New Roman" panose="02020603050405020304" pitchFamily="18" charset="0"/>
              </a:rPr>
              <a:t>HUGUENOT</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DC41756A-9AB4-C56F-6D93-7A2CE27552FA}"/>
              </a:ext>
            </a:extLst>
          </p:cNvPr>
          <p:cNvSpPr/>
          <p:nvPr/>
        </p:nvSpPr>
        <p:spPr>
          <a:xfrm>
            <a:off x="6641857" y="2492948"/>
            <a:ext cx="979755" cy="415498"/>
          </a:xfrm>
          <a:prstGeom prst="rect">
            <a:avLst/>
          </a:prstGeom>
          <a:solidFill>
            <a:srgbClr val="FFFFCC"/>
          </a:solidFill>
          <a:ln>
            <a:solidFill>
              <a:srgbClr val="FF0000"/>
            </a:solidFill>
          </a:ln>
          <a:effectLst>
            <a:outerShdw blurRad="63500" sx="102000" sy="102000" algn="ctr" rotWithShape="0">
              <a:srgbClr val="0000FF">
                <a:alpha val="40000"/>
              </a:srgbClr>
            </a:outerShdw>
          </a:effectLst>
        </p:spPr>
        <p:txBody>
          <a:bodyPr wrap="none">
            <a:spAutoFit/>
          </a:bodyPr>
          <a:lstStyle/>
          <a:p>
            <a:r>
              <a:rPr lang="en-US" sz="1100" b="1" dirty="0">
                <a:solidFill>
                  <a:srgbClr val="0000FF"/>
                </a:solidFill>
                <a:latin typeface="Times New Roman" panose="02020603050405020304" pitchFamily="18" charset="0"/>
                <a:cs typeface="Times New Roman" panose="02020603050405020304" pitchFamily="18" charset="0"/>
              </a:rPr>
              <a:t>FLATBED</a:t>
            </a:r>
            <a:endParaRPr lang="en-US" b="1" dirty="0">
              <a:solidFill>
                <a:srgbClr val="0000FF"/>
              </a:solidFill>
              <a:latin typeface="Times New Roman" panose="02020603050405020304" pitchFamily="18" charset="0"/>
              <a:cs typeface="Times New Roman" panose="02020603050405020304" pitchFamily="18" charset="0"/>
            </a:endParaRPr>
          </a:p>
          <a:p>
            <a:r>
              <a:rPr lang="en-US" sz="1000" b="1" dirty="0">
                <a:solidFill>
                  <a:srgbClr val="0000FF"/>
                </a:solidFill>
                <a:latin typeface="Times New Roman" panose="02020603050405020304" pitchFamily="18" charset="0"/>
                <a:cs typeface="Times New Roman" panose="02020603050405020304" pitchFamily="18" charset="0"/>
              </a:rPr>
              <a:t>Gordon Creek</a:t>
            </a:r>
          </a:p>
        </p:txBody>
      </p:sp>
      <p:sp>
        <p:nvSpPr>
          <p:cNvPr id="25" name="Rectangle 24">
            <a:extLst>
              <a:ext uri="{FF2B5EF4-FFF2-40B4-BE49-F238E27FC236}">
                <a16:creationId xmlns:a16="http://schemas.microsoft.com/office/drawing/2014/main" id="{E3AAED61-C974-9E3C-827A-C640B28DC41B}"/>
              </a:ext>
            </a:extLst>
          </p:cNvPr>
          <p:cNvSpPr/>
          <p:nvPr/>
        </p:nvSpPr>
        <p:spPr>
          <a:xfrm>
            <a:off x="6084920" y="6084000"/>
            <a:ext cx="576000" cy="200055"/>
          </a:xfrm>
          <a:prstGeom prst="rect">
            <a:avLst/>
          </a:prstGeom>
          <a:solidFill>
            <a:srgbClr val="DCF8DC"/>
          </a:solidFill>
          <a:ln>
            <a:noFill/>
          </a:ln>
          <a:effectLst>
            <a:outerShdw blurRad="50800" dist="38100" dir="2700000" algn="tl" rotWithShape="0">
              <a:prstClr val="black">
                <a:alpha val="40000"/>
              </a:prstClr>
            </a:outerShdw>
          </a:effectLst>
        </p:spPr>
        <p:txBody>
          <a:bodyPr wrap="none">
            <a:spAutoFit/>
          </a:bodyPr>
          <a:lstStyle/>
          <a:p>
            <a:r>
              <a:rPr lang="en-US" sz="700" b="1" dirty="0">
                <a:latin typeface="Times New Roman" panose="02020603050405020304" pitchFamily="18" charset="0"/>
                <a:cs typeface="Times New Roman" panose="02020603050405020304" pitchFamily="18" charset="0"/>
              </a:rPr>
              <a:t>BELCOURT</a:t>
            </a:r>
            <a:endParaRPr lang="en-CA" sz="700" b="1" dirty="0">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0038EF77-CB94-9180-01D9-467910B4058B}"/>
              </a:ext>
            </a:extLst>
          </p:cNvPr>
          <p:cNvSpPr/>
          <p:nvPr/>
        </p:nvSpPr>
        <p:spPr>
          <a:xfrm>
            <a:off x="5989359" y="6675522"/>
            <a:ext cx="396000" cy="200055"/>
          </a:xfrm>
          <a:prstGeom prst="rect">
            <a:avLst/>
          </a:prstGeom>
          <a:solidFill>
            <a:srgbClr val="DCF8DC"/>
          </a:solidFill>
          <a:ln>
            <a:noFill/>
          </a:ln>
          <a:effectLst>
            <a:outerShdw blurRad="50800" dist="38100" dir="2700000" algn="tl" rotWithShape="0">
              <a:prstClr val="black">
                <a:alpha val="40000"/>
              </a:prstClr>
            </a:outerShdw>
          </a:effectLst>
        </p:spPr>
        <p:txBody>
          <a:bodyPr wrap="none">
            <a:spAutoFit/>
          </a:bodyPr>
          <a:lstStyle/>
          <a:p>
            <a:r>
              <a:rPr lang="en-US" sz="700" b="1" dirty="0">
                <a:latin typeface="Times New Roman" panose="02020603050405020304" pitchFamily="18" charset="0"/>
                <a:cs typeface="Times New Roman" panose="02020603050405020304" pitchFamily="18" charset="0"/>
              </a:rPr>
              <a:t>SAXON</a:t>
            </a:r>
            <a:endParaRPr lang="en-CA" sz="700" b="1" dirty="0">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8094B122-4515-0626-C369-3C2F67091B7E}"/>
              </a:ext>
            </a:extLst>
          </p:cNvPr>
          <p:cNvSpPr/>
          <p:nvPr/>
        </p:nvSpPr>
        <p:spPr>
          <a:xfrm>
            <a:off x="4630137" y="4680000"/>
            <a:ext cx="864000" cy="200055"/>
          </a:xfrm>
          <a:prstGeom prst="rect">
            <a:avLst/>
          </a:prstGeom>
          <a:solidFill>
            <a:srgbClr val="DCF8DC"/>
          </a:solidFill>
          <a:ln>
            <a:noFill/>
          </a:ln>
          <a:effectLst>
            <a:outerShdw blurRad="50800" dist="38100" dir="2700000" algn="tl" rotWithShape="0">
              <a:prstClr val="black">
                <a:alpha val="40000"/>
              </a:prstClr>
            </a:outerShdw>
          </a:effectLst>
        </p:spPr>
        <p:txBody>
          <a:bodyPr wrap="none">
            <a:spAutoFit/>
          </a:bodyPr>
          <a:lstStyle/>
          <a:p>
            <a:r>
              <a:rPr lang="en-US" sz="700" b="1" dirty="0">
                <a:latin typeface="Times New Roman" panose="02020603050405020304" pitchFamily="18" charset="0"/>
                <a:cs typeface="Times New Roman" panose="02020603050405020304" pitchFamily="18" charset="0"/>
              </a:rPr>
              <a:t>TREND &amp; ROMAN</a:t>
            </a:r>
            <a:endParaRPr lang="en-CA" sz="700" b="1" dirty="0">
              <a:latin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CFF0D11E-9C78-7BFD-5077-4BB22CA305B6}"/>
              </a:ext>
            </a:extLst>
          </p:cNvPr>
          <p:cNvSpPr/>
          <p:nvPr/>
        </p:nvSpPr>
        <p:spPr>
          <a:xfrm>
            <a:off x="5536152" y="3183239"/>
            <a:ext cx="689291" cy="144000"/>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txBody>
          <a:bodyPr wrap="none" lIns="0" tIns="0" rIns="0" bIns="0">
            <a:spAutoFit/>
          </a:bodyPr>
          <a:lstStyle/>
          <a:p>
            <a:r>
              <a:rPr lang="en-US" sz="700" b="1" dirty="0"/>
              <a:t>MURRAY RIVER</a:t>
            </a:r>
          </a:p>
        </p:txBody>
      </p:sp>
      <p:sp>
        <p:nvSpPr>
          <p:cNvPr id="64" name="TextBox 63">
            <a:extLst>
              <a:ext uri="{FF2B5EF4-FFF2-40B4-BE49-F238E27FC236}">
                <a16:creationId xmlns:a16="http://schemas.microsoft.com/office/drawing/2014/main" id="{ADF6A066-477A-EE57-ED65-A77979A849EF}"/>
              </a:ext>
            </a:extLst>
          </p:cNvPr>
          <p:cNvSpPr txBox="1"/>
          <p:nvPr/>
        </p:nvSpPr>
        <p:spPr>
          <a:xfrm>
            <a:off x="399801" y="1251274"/>
            <a:ext cx="1656749" cy="4262705"/>
          </a:xfrm>
          <a:prstGeom prst="rect">
            <a:avLst/>
          </a:prstGeom>
          <a:noFill/>
          <a:ln w="12700" cap="rnd">
            <a:solidFill>
              <a:srgbClr val="660066"/>
            </a:solidFill>
            <a:prstDash val="sysDash"/>
            <a:bevel/>
          </a:ln>
          <a:effectLst>
            <a:glow rad="50800">
              <a:srgbClr val="FFD5FC">
                <a:alpha val="40000"/>
              </a:srgbClr>
            </a:glow>
            <a:outerShdw blurRad="50800" dist="38100" dir="8100000" algn="tr" rotWithShape="0">
              <a:prstClr val="black">
                <a:alpha val="40000"/>
              </a:prstClr>
            </a:outerShdw>
          </a:effectLst>
        </p:spPr>
        <p:txBody>
          <a:bodyPr wrap="square" rtlCol="0">
            <a:spAutoFit/>
          </a:bodyPr>
          <a:lstStyle>
            <a:defPPr>
              <a:defRPr lang="en-CA"/>
            </a:defPPr>
            <a:lvl1pPr algn="l">
              <a:defRPr sz="900" b="1">
                <a:solidFill>
                  <a:srgbClr val="095BA6"/>
                </a:solidFill>
              </a:defRPr>
            </a:lvl1pPr>
          </a:lstStyle>
          <a:p>
            <a:br>
              <a:rPr lang="en-US" sz="900" b="1" u="sng" dirty="0">
                <a:solidFill>
                  <a:srgbClr val="FF33CC"/>
                </a:solidFill>
              </a:rPr>
            </a:br>
            <a:br>
              <a:rPr lang="en-US" sz="900" b="1" u="sng" dirty="0">
                <a:solidFill>
                  <a:srgbClr val="FF33CC"/>
                </a:solidFill>
              </a:rPr>
            </a:br>
            <a:br>
              <a:rPr lang="en-US" sz="400" b="1" u="sng" dirty="0">
                <a:solidFill>
                  <a:srgbClr val="FF33CC"/>
                </a:solidFill>
              </a:rPr>
            </a:br>
            <a:r>
              <a:rPr lang="en-US" sz="900" b="1" u="sng" dirty="0">
                <a:solidFill>
                  <a:schemeClr val="accent5">
                    <a:lumMod val="75000"/>
                  </a:schemeClr>
                </a:solidFill>
                <a:latin typeface="Times New Roman" panose="02020603050405020304" pitchFamily="18" charset="0"/>
                <a:cs typeface="Times New Roman" panose="02020603050405020304" pitchFamily="18" charset="0"/>
              </a:rPr>
              <a:t>WILLOW CREEK  </a:t>
            </a:r>
            <a:r>
              <a:rPr lang="en-US" sz="900" b="1" u="sng" dirty="0">
                <a:solidFill>
                  <a:schemeClr val="tx1"/>
                </a:solidFill>
                <a:latin typeface="Times New Roman" panose="02020603050405020304" pitchFamily="18" charset="0"/>
                <a:cs typeface="Times New Roman" panose="02020603050405020304" pitchFamily="18" charset="0"/>
              </a:rPr>
              <a:t>(Producing)</a:t>
            </a:r>
            <a:endParaRPr lang="en-US" sz="400" b="1" u="sng" dirty="0">
              <a:solidFill>
                <a:schemeClr val="tx1"/>
              </a:solidFill>
              <a:latin typeface="Times New Roman" panose="02020603050405020304" pitchFamily="18" charset="0"/>
              <a:cs typeface="Times New Roman" panose="02020603050405020304" pitchFamily="18" charset="0"/>
            </a:endParaRPr>
          </a:p>
          <a:p>
            <a:r>
              <a:rPr lang="en-CA" sz="900" b="0" dirty="0">
                <a:solidFill>
                  <a:srgbClr val="000000"/>
                </a:solidFill>
                <a:latin typeface="Times New Roman" panose="02020603050405020304" pitchFamily="18" charset="0"/>
                <a:cs typeface="Times New Roman" panose="02020603050405020304" pitchFamily="18" charset="0"/>
              </a:rPr>
              <a:t>Reserves: 6.6 Mt</a:t>
            </a:r>
            <a:br>
              <a:rPr lang="en-CA" sz="900" b="0" dirty="0">
                <a:solidFill>
                  <a:srgbClr val="000000"/>
                </a:solidFill>
                <a:latin typeface="Times New Roman" panose="02020603050405020304" pitchFamily="18" charset="0"/>
                <a:cs typeface="Times New Roman" panose="02020603050405020304" pitchFamily="18" charset="0"/>
              </a:rPr>
            </a:br>
            <a:r>
              <a:rPr lang="en-CA" sz="900" b="0" dirty="0">
                <a:solidFill>
                  <a:srgbClr val="000000"/>
                </a:solidFill>
                <a:latin typeface="Times New Roman" panose="02020603050405020304" pitchFamily="18" charset="0"/>
                <a:cs typeface="Times New Roman" panose="02020603050405020304" pitchFamily="18" charset="0"/>
              </a:rPr>
              <a:t>Production (2024): 1.3 Mt</a:t>
            </a:r>
          </a:p>
          <a:p>
            <a:endParaRPr lang="en-CA" sz="400" b="0" dirty="0">
              <a:solidFill>
                <a:srgbClr val="000000"/>
              </a:solidFill>
              <a:latin typeface="Times New Roman" panose="02020603050405020304" pitchFamily="18" charset="0"/>
              <a:cs typeface="Times New Roman" panose="02020603050405020304" pitchFamily="18" charset="0"/>
            </a:endParaRPr>
          </a:p>
          <a:p>
            <a:r>
              <a:rPr lang="en-US" u="sng" dirty="0">
                <a:solidFill>
                  <a:schemeClr val="accent5">
                    <a:lumMod val="75000"/>
                  </a:schemeClr>
                </a:solidFill>
                <a:latin typeface="Times New Roman" panose="02020603050405020304" pitchFamily="18" charset="0"/>
                <a:cs typeface="Times New Roman" panose="02020603050405020304" pitchFamily="18" charset="0"/>
              </a:rPr>
              <a:t>HUDETTE</a:t>
            </a:r>
            <a:r>
              <a:rPr lang="en-US" sz="900" b="1" u="sng" dirty="0">
                <a:latin typeface="Times New Roman" panose="02020603050405020304" pitchFamily="18" charset="0"/>
                <a:cs typeface="Times New Roman" panose="02020603050405020304" pitchFamily="18" charset="0"/>
              </a:rPr>
              <a:t> </a:t>
            </a:r>
            <a:r>
              <a:rPr lang="en-US" sz="900" b="1" u="sng" dirty="0">
                <a:solidFill>
                  <a:schemeClr val="tx1"/>
                </a:solidFill>
                <a:latin typeface="Times New Roman" panose="02020603050405020304" pitchFamily="18" charset="0"/>
                <a:cs typeface="Times New Roman" panose="02020603050405020304" pitchFamily="18" charset="0"/>
              </a:rPr>
              <a:t>(EA Application)</a:t>
            </a:r>
            <a:endParaRPr lang="en-US" sz="400" b="1" u="sng" dirty="0">
              <a:solidFill>
                <a:schemeClr val="tx1"/>
              </a:solidFill>
              <a:latin typeface="Times New Roman" panose="02020603050405020304" pitchFamily="18" charset="0"/>
              <a:cs typeface="Times New Roman" panose="02020603050405020304" pitchFamily="18" charset="0"/>
            </a:endParaRPr>
          </a:p>
          <a:p>
            <a:r>
              <a:rPr lang="en-CA" sz="900" b="0" dirty="0">
                <a:solidFill>
                  <a:srgbClr val="000000"/>
                </a:solidFill>
                <a:latin typeface="Times New Roman" panose="02020603050405020304" pitchFamily="18" charset="0"/>
                <a:cs typeface="Times New Roman" panose="02020603050405020304" pitchFamily="18" charset="0"/>
              </a:rPr>
              <a:t>Reserves: 15.6 Mt</a:t>
            </a:r>
          </a:p>
          <a:p>
            <a:endParaRPr lang="en-CA" sz="400" b="1" dirty="0">
              <a:solidFill>
                <a:srgbClr val="000000"/>
              </a:solidFill>
              <a:latin typeface="Times New Roman" panose="02020603050405020304" pitchFamily="18" charset="0"/>
              <a:cs typeface="Times New Roman" panose="02020603050405020304" pitchFamily="18" charset="0"/>
            </a:endParaRPr>
          </a:p>
          <a:p>
            <a:r>
              <a:rPr lang="en-US" u="sng" dirty="0">
                <a:solidFill>
                  <a:schemeClr val="accent5">
                    <a:lumMod val="75000"/>
                  </a:schemeClr>
                </a:solidFill>
                <a:latin typeface="Times New Roman" panose="02020603050405020304" pitchFamily="18" charset="0"/>
                <a:cs typeface="Times New Roman" panose="02020603050405020304" pitchFamily="18" charset="0"/>
              </a:rPr>
              <a:t>BRULE</a:t>
            </a:r>
            <a:r>
              <a:rPr lang="en-US" sz="800" b="1" u="sng" dirty="0">
                <a:latin typeface="Times New Roman" panose="02020603050405020304" pitchFamily="18" charset="0"/>
                <a:cs typeface="Times New Roman" panose="02020603050405020304" pitchFamily="18" charset="0"/>
              </a:rPr>
              <a:t> </a:t>
            </a:r>
            <a:endParaRPr lang="en-US" u="sng" dirty="0">
              <a:solidFill>
                <a:schemeClr val="tx1"/>
              </a:solidFill>
              <a:latin typeface="Times New Roman" panose="02020603050405020304" pitchFamily="18" charset="0"/>
              <a:cs typeface="Times New Roman" panose="02020603050405020304" pitchFamily="18" charset="0"/>
            </a:endParaRPr>
          </a:p>
          <a:p>
            <a:r>
              <a:rPr lang="en-US" u="sng" dirty="0">
                <a:solidFill>
                  <a:schemeClr val="tx1"/>
                </a:solidFill>
                <a:latin typeface="Times New Roman" panose="02020603050405020304" pitchFamily="18" charset="0"/>
                <a:cs typeface="Times New Roman" panose="02020603050405020304" pitchFamily="18" charset="0"/>
              </a:rPr>
              <a:t>(Care &amp; Maintenance)</a:t>
            </a:r>
            <a:endParaRPr lang="en-CA" b="0" dirty="0">
              <a:solidFill>
                <a:srgbClr val="000000"/>
              </a:solidFill>
              <a:latin typeface="Times New Roman" panose="02020603050405020304" pitchFamily="18" charset="0"/>
              <a:cs typeface="Times New Roman" panose="02020603050405020304" pitchFamily="18" charset="0"/>
            </a:endParaRPr>
          </a:p>
          <a:p>
            <a:r>
              <a:rPr lang="en-US" b="0" dirty="0">
                <a:solidFill>
                  <a:srgbClr val="000000"/>
                </a:solidFill>
                <a:latin typeface="Times New Roman" panose="02020603050405020304" pitchFamily="18" charset="0"/>
                <a:cs typeface="Times New Roman" panose="02020603050405020304" pitchFamily="18" charset="0"/>
              </a:rPr>
              <a:t>Production (2024): 1.3 Mt</a:t>
            </a:r>
          </a:p>
          <a:p>
            <a:endParaRPr lang="en-US" sz="400" b="0" dirty="0">
              <a:solidFill>
                <a:srgbClr val="000000"/>
              </a:solidFill>
              <a:latin typeface="Times New Roman" panose="02020603050405020304" pitchFamily="18" charset="0"/>
              <a:cs typeface="Times New Roman" panose="02020603050405020304" pitchFamily="18" charset="0"/>
            </a:endParaRPr>
          </a:p>
          <a:p>
            <a:r>
              <a:rPr lang="en-US" sz="900" b="1" u="sng" dirty="0">
                <a:solidFill>
                  <a:schemeClr val="accent5">
                    <a:lumMod val="75000"/>
                  </a:schemeClr>
                </a:solidFill>
                <a:latin typeface="Times New Roman" panose="02020603050405020304" pitchFamily="18" charset="0"/>
                <a:cs typeface="Times New Roman" panose="02020603050405020304" pitchFamily="18" charset="0"/>
              </a:rPr>
              <a:t>WOLVERINE :</a:t>
            </a:r>
          </a:p>
          <a:p>
            <a:pPr marL="88900"/>
            <a:r>
              <a:rPr lang="en-US" sz="900" b="1" u="sng" dirty="0">
                <a:solidFill>
                  <a:schemeClr val="accent5">
                    <a:lumMod val="75000"/>
                  </a:schemeClr>
                </a:solidFill>
                <a:latin typeface="Times New Roman" panose="02020603050405020304" pitchFamily="18" charset="0"/>
                <a:cs typeface="Times New Roman" panose="02020603050405020304" pitchFamily="18" charset="0"/>
              </a:rPr>
              <a:t>PERRY CREEK </a:t>
            </a:r>
            <a:r>
              <a:rPr lang="en-US" sz="900" b="1" u="sng" dirty="0">
                <a:solidFill>
                  <a:schemeClr val="tx1"/>
                </a:solidFill>
                <a:latin typeface="Times New Roman" panose="02020603050405020304" pitchFamily="18" charset="0"/>
                <a:cs typeface="Times New Roman" panose="02020603050405020304" pitchFamily="18" charset="0"/>
              </a:rPr>
              <a:t>(Mine Closure &amp; Remediation)</a:t>
            </a:r>
          </a:p>
          <a:p>
            <a:pPr marL="88900"/>
            <a:r>
              <a:rPr lang="en-US" b="0" u="sng" dirty="0">
                <a:solidFill>
                  <a:schemeClr val="tx1"/>
                </a:solidFill>
                <a:latin typeface="Times New Roman" panose="02020603050405020304" pitchFamily="18" charset="0"/>
                <a:cs typeface="Times New Roman" panose="02020603050405020304" pitchFamily="18" charset="0"/>
              </a:rPr>
              <a:t>Production (2024): 0.7 Mt</a:t>
            </a:r>
            <a:endParaRPr lang="en-US" sz="900" b="0" u="sng" dirty="0">
              <a:solidFill>
                <a:schemeClr val="tx1"/>
              </a:solidFill>
              <a:latin typeface="Times New Roman" panose="02020603050405020304" pitchFamily="18" charset="0"/>
              <a:cs typeface="Times New Roman" panose="02020603050405020304" pitchFamily="18" charset="0"/>
            </a:endParaRPr>
          </a:p>
          <a:p>
            <a:endParaRPr lang="en-CA" sz="400" b="0" dirty="0">
              <a:solidFill>
                <a:srgbClr val="000000"/>
              </a:solidFill>
              <a:latin typeface="Times New Roman" panose="02020603050405020304" pitchFamily="18" charset="0"/>
              <a:cs typeface="Times New Roman" panose="02020603050405020304" pitchFamily="18" charset="0"/>
            </a:endParaRPr>
          </a:p>
          <a:p>
            <a:endParaRPr lang="en-CA" sz="400" b="0" dirty="0">
              <a:solidFill>
                <a:srgbClr val="000000"/>
              </a:solidFill>
              <a:latin typeface="Times New Roman" panose="02020603050405020304" pitchFamily="18" charset="0"/>
              <a:cs typeface="Times New Roman" panose="02020603050405020304" pitchFamily="18" charset="0"/>
            </a:endParaRPr>
          </a:p>
          <a:p>
            <a:pPr marL="88900"/>
            <a:r>
              <a:rPr lang="en-US" sz="900" b="1" u="sng" dirty="0">
                <a:solidFill>
                  <a:schemeClr val="accent5">
                    <a:lumMod val="75000"/>
                  </a:schemeClr>
                </a:solidFill>
                <a:latin typeface="Times New Roman" panose="02020603050405020304" pitchFamily="18" charset="0"/>
                <a:cs typeface="Times New Roman" panose="02020603050405020304" pitchFamily="18" charset="0"/>
              </a:rPr>
              <a:t>HERMANN</a:t>
            </a:r>
            <a:r>
              <a:rPr lang="en-US" sz="900" b="1" u="sng" dirty="0">
                <a:latin typeface="Times New Roman" panose="02020603050405020304" pitchFamily="18" charset="0"/>
                <a:cs typeface="Times New Roman" panose="02020603050405020304" pitchFamily="18" charset="0"/>
              </a:rPr>
              <a:t> </a:t>
            </a:r>
            <a:r>
              <a:rPr lang="en-US" sz="900" b="1" u="sng" dirty="0">
                <a:solidFill>
                  <a:schemeClr val="tx1"/>
                </a:solidFill>
                <a:latin typeface="Times New Roman" panose="02020603050405020304" pitchFamily="18" charset="0"/>
                <a:cs typeface="Times New Roman" panose="02020603050405020304" pitchFamily="18" charset="0"/>
              </a:rPr>
              <a:t>(Permittin</a:t>
            </a:r>
            <a:r>
              <a:rPr lang="en-US" sz="900" b="1" dirty="0">
                <a:solidFill>
                  <a:schemeClr val="tx1"/>
                </a:solidFill>
                <a:latin typeface="Times New Roman" panose="02020603050405020304" pitchFamily="18" charset="0"/>
                <a:cs typeface="Times New Roman" panose="02020603050405020304" pitchFamily="18" charset="0"/>
              </a:rPr>
              <a:t>g)</a:t>
            </a:r>
            <a:endParaRPr lang="en-US" sz="400" b="1" dirty="0">
              <a:solidFill>
                <a:schemeClr val="tx1"/>
              </a:solidFill>
              <a:latin typeface="Times New Roman" panose="02020603050405020304" pitchFamily="18" charset="0"/>
              <a:cs typeface="Times New Roman" panose="02020603050405020304" pitchFamily="18" charset="0"/>
            </a:endParaRPr>
          </a:p>
          <a:p>
            <a:pPr marL="88900"/>
            <a:r>
              <a:rPr lang="en-CA" sz="900" b="0" dirty="0">
                <a:solidFill>
                  <a:srgbClr val="000000"/>
                </a:solidFill>
                <a:latin typeface="Times New Roman" panose="02020603050405020304" pitchFamily="18" charset="0"/>
                <a:cs typeface="Times New Roman" panose="02020603050405020304" pitchFamily="18" charset="0"/>
              </a:rPr>
              <a:t>Resources: 24 Mt</a:t>
            </a:r>
          </a:p>
          <a:p>
            <a:pPr marL="88900"/>
            <a:r>
              <a:rPr lang="en-CA" sz="900" b="0" dirty="0">
                <a:solidFill>
                  <a:srgbClr val="000000"/>
                </a:solidFill>
                <a:latin typeface="Times New Roman" panose="02020603050405020304" pitchFamily="18" charset="0"/>
                <a:cs typeface="Times New Roman" panose="02020603050405020304" pitchFamily="18" charset="0"/>
              </a:rPr>
              <a:t>Target Production: 1.0  Mtpa</a:t>
            </a:r>
          </a:p>
          <a:p>
            <a:pPr marL="88900"/>
            <a:r>
              <a:rPr lang="en-CA" sz="900" b="0" dirty="0">
                <a:solidFill>
                  <a:srgbClr val="000000"/>
                </a:solidFill>
                <a:latin typeface="Times New Roman" panose="02020603050405020304" pitchFamily="18" charset="0"/>
                <a:cs typeface="Times New Roman" panose="02020603050405020304" pitchFamily="18" charset="0"/>
              </a:rPr>
              <a:t>Est. Mine Life: 10 Years</a:t>
            </a:r>
          </a:p>
          <a:p>
            <a:endParaRPr lang="en-CA" sz="400" b="0" dirty="0">
              <a:solidFill>
                <a:srgbClr val="000000"/>
              </a:solidFill>
              <a:latin typeface="Times New Roman" panose="02020603050405020304" pitchFamily="18" charset="0"/>
              <a:cs typeface="Times New Roman" panose="02020603050405020304" pitchFamily="18" charset="0"/>
            </a:endParaRPr>
          </a:p>
          <a:p>
            <a:r>
              <a:rPr lang="en-US" sz="900" b="1" u="sng" dirty="0">
                <a:solidFill>
                  <a:schemeClr val="accent5">
                    <a:lumMod val="75000"/>
                  </a:schemeClr>
                </a:solidFill>
                <a:latin typeface="Times New Roman" panose="02020603050405020304" pitchFamily="18" charset="0"/>
                <a:cs typeface="Times New Roman" panose="02020603050405020304" pitchFamily="18" charset="0"/>
              </a:rPr>
              <a:t>QUINTETTE – </a:t>
            </a:r>
          </a:p>
          <a:p>
            <a:pPr marL="88900"/>
            <a:r>
              <a:rPr lang="en-US" sz="800" b="1" u="sng" dirty="0">
                <a:solidFill>
                  <a:schemeClr val="accent5">
                    <a:lumMod val="75000"/>
                  </a:schemeClr>
                </a:solidFill>
                <a:latin typeface="Times New Roman" panose="02020603050405020304" pitchFamily="18" charset="0"/>
                <a:cs typeface="Times New Roman" panose="02020603050405020304" pitchFamily="18" charset="0"/>
              </a:rPr>
              <a:t>MT. BABCOCK </a:t>
            </a:r>
            <a:r>
              <a:rPr lang="en-US" b="1" dirty="0">
                <a:solidFill>
                  <a:schemeClr val="tx1"/>
                </a:solidFill>
                <a:latin typeface="Times New Roman" panose="02020603050405020304" pitchFamily="18" charset="0"/>
                <a:cs typeface="Times New Roman" panose="02020603050405020304" pitchFamily="18" charset="0"/>
              </a:rPr>
              <a:t>(</a:t>
            </a:r>
            <a:r>
              <a:rPr lang="en-US" dirty="0">
                <a:solidFill>
                  <a:schemeClr val="tx1"/>
                </a:solidFill>
                <a:latin typeface="Times New Roman" panose="02020603050405020304" pitchFamily="18" charset="0"/>
                <a:cs typeface="Times New Roman" panose="02020603050405020304" pitchFamily="18" charset="0"/>
              </a:rPr>
              <a:t>Producing</a:t>
            </a:r>
            <a:r>
              <a:rPr lang="en-US" b="1" dirty="0">
                <a:solidFill>
                  <a:schemeClr val="tx1"/>
                </a:solidFill>
                <a:latin typeface="Times New Roman" panose="02020603050405020304" pitchFamily="18" charset="0"/>
                <a:cs typeface="Times New Roman" panose="02020603050405020304" pitchFamily="18" charset="0"/>
              </a:rPr>
              <a:t>)</a:t>
            </a:r>
            <a:br>
              <a:rPr lang="en-US" b="1" dirty="0">
                <a:solidFill>
                  <a:schemeClr val="tx1"/>
                </a:solidFill>
                <a:latin typeface="Times New Roman" panose="02020603050405020304" pitchFamily="18" charset="0"/>
                <a:cs typeface="Times New Roman" panose="02020603050405020304" pitchFamily="18" charset="0"/>
              </a:rPr>
            </a:br>
            <a:r>
              <a:rPr lang="en-US" b="0" dirty="0">
                <a:solidFill>
                  <a:schemeClr val="tx1"/>
                </a:solidFill>
                <a:latin typeface="Times New Roman" panose="02020603050405020304" pitchFamily="18" charset="0"/>
                <a:cs typeface="Times New Roman" panose="02020603050405020304" pitchFamily="18" charset="0"/>
              </a:rPr>
              <a:t>Re-start (in Q2 2025)</a:t>
            </a:r>
            <a:br>
              <a:rPr lang="en-US" b="1" dirty="0">
                <a:solidFill>
                  <a:schemeClr val="tx1"/>
                </a:solidFill>
                <a:latin typeface="Times New Roman" panose="02020603050405020304" pitchFamily="18" charset="0"/>
                <a:cs typeface="Times New Roman" panose="02020603050405020304" pitchFamily="18" charset="0"/>
              </a:rPr>
            </a:br>
            <a:r>
              <a:rPr lang="en-US" b="0" dirty="0">
                <a:solidFill>
                  <a:schemeClr val="tx1"/>
                </a:solidFill>
                <a:latin typeface="Times New Roman" panose="02020603050405020304" pitchFamily="18" charset="0"/>
                <a:cs typeface="Times New Roman" panose="02020603050405020304" pitchFamily="18" charset="0"/>
              </a:rPr>
              <a:t>Production (2024): 0.2 Mt</a:t>
            </a:r>
          </a:p>
          <a:p>
            <a:pPr marL="88900"/>
            <a:r>
              <a:rPr lang="en-US" sz="900" b="0" dirty="0">
                <a:solidFill>
                  <a:srgbClr val="000000"/>
                </a:solidFill>
                <a:latin typeface="Times New Roman" panose="02020603050405020304" pitchFamily="18" charset="0"/>
                <a:cs typeface="Times New Roman" panose="02020603050405020304" pitchFamily="18" charset="0"/>
              </a:rPr>
              <a:t>Reserves</a:t>
            </a:r>
            <a:r>
              <a:rPr lang="en-CA" sz="900" b="0" dirty="0">
                <a:solidFill>
                  <a:srgbClr val="000000"/>
                </a:solidFill>
                <a:latin typeface="Times New Roman" panose="02020603050405020304" pitchFamily="18" charset="0"/>
                <a:cs typeface="Times New Roman" panose="02020603050405020304" pitchFamily="18" charset="0"/>
              </a:rPr>
              <a:t>: 36 Mt</a:t>
            </a:r>
            <a:br>
              <a:rPr lang="en-CA" sz="900" b="0" dirty="0">
                <a:solidFill>
                  <a:srgbClr val="000000"/>
                </a:solidFill>
                <a:latin typeface="Times New Roman" panose="02020603050405020304" pitchFamily="18" charset="0"/>
                <a:cs typeface="Times New Roman" panose="02020603050405020304" pitchFamily="18" charset="0"/>
              </a:rPr>
            </a:br>
            <a:r>
              <a:rPr lang="en-CA" sz="900" b="0" dirty="0">
                <a:solidFill>
                  <a:srgbClr val="000000"/>
                </a:solidFill>
                <a:latin typeface="Times New Roman" panose="02020603050405020304" pitchFamily="18" charset="0"/>
                <a:cs typeface="Times New Roman" panose="02020603050405020304" pitchFamily="18" charset="0"/>
              </a:rPr>
              <a:t>Target Production: 3 - 4 Mtpa</a:t>
            </a:r>
          </a:p>
          <a:p>
            <a:pPr marL="88900"/>
            <a:r>
              <a:rPr lang="en-CA" b="0" dirty="0">
                <a:solidFill>
                  <a:schemeClr val="tx1">
                    <a:lumMod val="95000"/>
                    <a:lumOff val="5000"/>
                  </a:schemeClr>
                </a:solidFill>
                <a:latin typeface="Times New Roman" panose="02020603050405020304" pitchFamily="18" charset="0"/>
                <a:cs typeface="Times New Roman" panose="02020603050405020304" pitchFamily="18" charset="0"/>
              </a:rPr>
              <a:t>Est. Mine Life: 10-12 Years</a:t>
            </a:r>
            <a:endParaRPr lang="en-US" b="0" dirty="0">
              <a:solidFill>
                <a:srgbClr val="00000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2127CD0E-D0AB-6568-C0AB-BE7CBD1E82E6}"/>
              </a:ext>
            </a:extLst>
          </p:cNvPr>
          <p:cNvSpPr/>
          <p:nvPr/>
        </p:nvSpPr>
        <p:spPr>
          <a:xfrm>
            <a:off x="2921809" y="1256010"/>
            <a:ext cx="690377" cy="180425"/>
          </a:xfrm>
          <a:prstGeom prst="rect">
            <a:avLst/>
          </a:prstGeom>
          <a:solidFill>
            <a:srgbClr val="FFF0EB"/>
          </a:solidFill>
          <a:ln>
            <a:noFill/>
          </a:ln>
          <a:effectLst>
            <a:outerShdw blurRad="50800" dist="38100" dir="2700000" algn="tl" rotWithShape="0">
              <a:prstClr val="black">
                <a:alpha val="40000"/>
              </a:prstClr>
            </a:outerShdw>
          </a:effectLst>
        </p:spPr>
        <p:txBody>
          <a:bodyPr wrap="none" lIns="36000" tIns="36000" rIns="0" bIns="36000">
            <a:spAutoFit/>
          </a:bodyPr>
          <a:lstStyle/>
          <a:p>
            <a:r>
              <a:rPr lang="en-US" sz="700" b="1" dirty="0">
                <a:latin typeface="Times New Roman" panose="02020603050405020304" pitchFamily="18" charset="0"/>
                <a:cs typeface="Times New Roman" panose="02020603050405020304" pitchFamily="18" charset="0"/>
              </a:rPr>
              <a:t>WILLOW</a:t>
            </a:r>
            <a:r>
              <a:rPr lang="en-US" sz="700" b="1" dirty="0"/>
              <a:t> </a:t>
            </a:r>
            <a:r>
              <a:rPr lang="en-US" sz="700" b="1" dirty="0">
                <a:latin typeface="Times New Roman" panose="02020603050405020304" pitchFamily="18" charset="0"/>
                <a:cs typeface="Times New Roman" panose="02020603050405020304" pitchFamily="18" charset="0"/>
              </a:rPr>
              <a:t>CRK</a:t>
            </a:r>
            <a:r>
              <a:rPr lang="en-US" sz="700" b="1" dirty="0"/>
              <a:t>.</a:t>
            </a:r>
          </a:p>
        </p:txBody>
      </p:sp>
      <p:sp>
        <p:nvSpPr>
          <p:cNvPr id="9" name="Rectangle 8">
            <a:extLst>
              <a:ext uri="{FF2B5EF4-FFF2-40B4-BE49-F238E27FC236}">
                <a16:creationId xmlns:a16="http://schemas.microsoft.com/office/drawing/2014/main" id="{30CD21A3-5AD8-3C50-1851-E18809A5BEC0}"/>
              </a:ext>
            </a:extLst>
          </p:cNvPr>
          <p:cNvSpPr/>
          <p:nvPr/>
        </p:nvSpPr>
        <p:spPr>
          <a:xfrm>
            <a:off x="2124000" y="2295517"/>
            <a:ext cx="504000" cy="180425"/>
          </a:xfrm>
          <a:prstGeom prst="rect">
            <a:avLst/>
          </a:prstGeom>
          <a:solidFill>
            <a:srgbClr val="FFF0EB"/>
          </a:solidFill>
          <a:ln>
            <a:noFill/>
          </a:ln>
          <a:effectLst>
            <a:outerShdw blurRad="50800" dist="38100" dir="2700000" algn="tl" rotWithShape="0">
              <a:prstClr val="black">
                <a:alpha val="40000"/>
              </a:prstClr>
            </a:outerShdw>
          </a:effectLst>
        </p:spPr>
        <p:txBody>
          <a:bodyPr wrap="square" lIns="0" tIns="36000" rIns="0" bIns="36000">
            <a:spAutoFit/>
          </a:bodyPr>
          <a:lstStyle/>
          <a:p>
            <a:r>
              <a:rPr lang="en-US" sz="700" b="1" dirty="0">
                <a:latin typeface="Times New Roman" panose="02020603050405020304" pitchFamily="18" charset="0"/>
                <a:cs typeface="Times New Roman" panose="02020603050405020304" pitchFamily="18" charset="0"/>
              </a:rPr>
              <a:t>HUDETTE</a:t>
            </a:r>
          </a:p>
        </p:txBody>
      </p:sp>
      <p:sp>
        <p:nvSpPr>
          <p:cNvPr id="8" name="Rectangle 7">
            <a:extLst>
              <a:ext uri="{FF2B5EF4-FFF2-40B4-BE49-F238E27FC236}">
                <a16:creationId xmlns:a16="http://schemas.microsoft.com/office/drawing/2014/main" id="{0AC8D724-7AB8-7D0D-506D-41210402AAEC}"/>
              </a:ext>
            </a:extLst>
          </p:cNvPr>
          <p:cNvSpPr/>
          <p:nvPr/>
        </p:nvSpPr>
        <p:spPr>
          <a:xfrm>
            <a:off x="2173230" y="2650256"/>
            <a:ext cx="378877" cy="180425"/>
          </a:xfrm>
          <a:prstGeom prst="rect">
            <a:avLst/>
          </a:prstGeom>
          <a:solidFill>
            <a:srgbClr val="FFF0EB"/>
          </a:solidFill>
          <a:ln>
            <a:noFill/>
          </a:ln>
          <a:effectLst>
            <a:outerShdw blurRad="50800" dist="38100" dir="2700000" algn="tl" rotWithShape="0">
              <a:prstClr val="black">
                <a:alpha val="40000"/>
              </a:prstClr>
            </a:outerShdw>
          </a:effectLst>
        </p:spPr>
        <p:txBody>
          <a:bodyPr wrap="none" lIns="36000" tIns="36000" rIns="36000" bIns="36000">
            <a:spAutoFit/>
          </a:bodyPr>
          <a:lstStyle/>
          <a:p>
            <a:r>
              <a:rPr lang="en-US" sz="700" b="1" dirty="0">
                <a:latin typeface="Times New Roman" panose="02020603050405020304" pitchFamily="18" charset="0"/>
                <a:cs typeface="Times New Roman" panose="02020603050405020304" pitchFamily="18" charset="0"/>
              </a:rPr>
              <a:t>BRULE</a:t>
            </a:r>
          </a:p>
        </p:txBody>
      </p:sp>
      <p:sp>
        <p:nvSpPr>
          <p:cNvPr id="5" name="Rectangle 4">
            <a:extLst>
              <a:ext uri="{FF2B5EF4-FFF2-40B4-BE49-F238E27FC236}">
                <a16:creationId xmlns:a16="http://schemas.microsoft.com/office/drawing/2014/main" id="{9393A0F2-A63A-B3D0-A6FA-CAE8BBE02DCC}"/>
              </a:ext>
            </a:extLst>
          </p:cNvPr>
          <p:cNvSpPr/>
          <p:nvPr/>
        </p:nvSpPr>
        <p:spPr>
          <a:xfrm>
            <a:off x="2363822" y="3312000"/>
            <a:ext cx="744361" cy="180425"/>
          </a:xfrm>
          <a:prstGeom prst="rect">
            <a:avLst/>
          </a:prstGeom>
          <a:solidFill>
            <a:srgbClr val="FFF0EB"/>
          </a:solidFill>
          <a:ln>
            <a:noFill/>
          </a:ln>
          <a:effectLst>
            <a:outerShdw blurRad="50800" dist="38100" dir="2700000" algn="tl" rotWithShape="0">
              <a:prstClr val="black">
                <a:alpha val="40000"/>
              </a:prstClr>
            </a:outerShdw>
          </a:effectLst>
        </p:spPr>
        <p:txBody>
          <a:bodyPr wrap="none" lIns="36000" tIns="36000" rIns="36000" bIns="36000">
            <a:spAutoFit/>
          </a:bodyPr>
          <a:lstStyle/>
          <a:p>
            <a:r>
              <a:rPr lang="en-US" sz="700" b="1" dirty="0">
                <a:latin typeface="Times New Roman" panose="02020603050405020304" pitchFamily="18" charset="0"/>
                <a:cs typeface="Times New Roman" panose="02020603050405020304" pitchFamily="18" charset="0"/>
              </a:rPr>
              <a:t>PERRY</a:t>
            </a:r>
            <a:r>
              <a:rPr lang="en-US" sz="700" b="1" dirty="0"/>
              <a:t> </a:t>
            </a:r>
            <a:r>
              <a:rPr lang="en-US" sz="700" b="1" dirty="0">
                <a:latin typeface="Times New Roman" panose="02020603050405020304" pitchFamily="18" charset="0"/>
                <a:cs typeface="Times New Roman" panose="02020603050405020304" pitchFamily="18" charset="0"/>
              </a:rPr>
              <a:t>CREEK </a:t>
            </a:r>
          </a:p>
        </p:txBody>
      </p:sp>
      <p:sp>
        <p:nvSpPr>
          <p:cNvPr id="6" name="Rectangle 5">
            <a:extLst>
              <a:ext uri="{FF2B5EF4-FFF2-40B4-BE49-F238E27FC236}">
                <a16:creationId xmlns:a16="http://schemas.microsoft.com/office/drawing/2014/main" id="{C77702C6-C8A6-AAB9-105F-5D497E94D7AE}"/>
              </a:ext>
            </a:extLst>
          </p:cNvPr>
          <p:cNvSpPr/>
          <p:nvPr/>
        </p:nvSpPr>
        <p:spPr>
          <a:xfrm>
            <a:off x="2401580" y="3689543"/>
            <a:ext cx="655950" cy="200055"/>
          </a:xfrm>
          <a:prstGeom prst="rect">
            <a:avLst/>
          </a:prstGeom>
          <a:solidFill>
            <a:srgbClr val="FFF0EB"/>
          </a:solidFill>
          <a:ln>
            <a:noFill/>
          </a:ln>
          <a:effectLst>
            <a:outerShdw blurRad="50800" dist="38100" dir="2700000" algn="tl" rotWithShape="0">
              <a:prstClr val="black">
                <a:alpha val="40000"/>
              </a:prstClr>
            </a:outerShdw>
          </a:effectLst>
        </p:spPr>
        <p:txBody>
          <a:bodyPr wrap="none">
            <a:spAutoFit/>
          </a:bodyPr>
          <a:lstStyle/>
          <a:p>
            <a:r>
              <a:rPr lang="en-US" sz="700" b="1" dirty="0">
                <a:latin typeface="Times New Roman" panose="02020603050405020304" pitchFamily="18" charset="0"/>
                <a:cs typeface="Times New Roman" panose="02020603050405020304" pitchFamily="18" charset="0"/>
              </a:rPr>
              <a:t>HERMANN</a:t>
            </a:r>
          </a:p>
        </p:txBody>
      </p:sp>
      <p:sp>
        <p:nvSpPr>
          <p:cNvPr id="14" name="Rectangle 13">
            <a:extLst>
              <a:ext uri="{FF2B5EF4-FFF2-40B4-BE49-F238E27FC236}">
                <a16:creationId xmlns:a16="http://schemas.microsoft.com/office/drawing/2014/main" id="{ACE72BB6-786D-AEDF-E898-C6BAABF904F0}"/>
              </a:ext>
            </a:extLst>
          </p:cNvPr>
          <p:cNvSpPr/>
          <p:nvPr/>
        </p:nvSpPr>
        <p:spPr>
          <a:xfrm>
            <a:off x="3557154" y="4304390"/>
            <a:ext cx="612000" cy="200055"/>
          </a:xfrm>
          <a:prstGeom prst="rect">
            <a:avLst/>
          </a:prstGeom>
          <a:solidFill>
            <a:srgbClr val="FFF0EB"/>
          </a:solidFill>
          <a:ln>
            <a:noFill/>
          </a:ln>
          <a:effectLst>
            <a:outerShdw blurRad="50800" dist="38100" dir="2700000" algn="tl" rotWithShape="0">
              <a:prstClr val="black">
                <a:alpha val="40000"/>
              </a:prstClr>
            </a:outerShdw>
          </a:effectLst>
        </p:spPr>
        <p:txBody>
          <a:bodyPr wrap="none">
            <a:spAutoFit/>
          </a:bodyPr>
          <a:lstStyle/>
          <a:p>
            <a:r>
              <a:rPr lang="en-US" sz="700" b="1" dirty="0">
                <a:latin typeface="Times New Roman" panose="02020603050405020304" pitchFamily="18" charset="0"/>
                <a:cs typeface="Times New Roman" panose="02020603050405020304" pitchFamily="18" charset="0"/>
              </a:rPr>
              <a:t>QUINTETTE</a:t>
            </a:r>
          </a:p>
        </p:txBody>
      </p:sp>
      <p:pic>
        <p:nvPicPr>
          <p:cNvPr id="117" name="Picture 116" descr="Related image">
            <a:extLst>
              <a:ext uri="{FF2B5EF4-FFF2-40B4-BE49-F238E27FC236}">
                <a16:creationId xmlns:a16="http://schemas.microsoft.com/office/drawing/2014/main" id="{4BA0E966-B0C4-42A2-A958-A3AE40A15D7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6000" y="1332000"/>
            <a:ext cx="921727" cy="278875"/>
          </a:xfrm>
          <a:prstGeom prst="rect">
            <a:avLst/>
          </a:prstGeom>
          <a:noFill/>
          <a:extLst>
            <a:ext uri="{909E8E84-426E-40DD-AFC4-6F175D3DCCD1}">
              <a14:hiddenFill xmlns:a14="http://schemas.microsoft.com/office/drawing/2010/main">
                <a:solidFill>
                  <a:srgbClr val="FFFFFF"/>
                </a:solidFill>
              </a14:hiddenFill>
            </a:ext>
          </a:extLst>
        </p:spPr>
      </p:pic>
      <p:sp>
        <p:nvSpPr>
          <p:cNvPr id="459" name="TextBox 458">
            <a:extLst>
              <a:ext uri="{FF2B5EF4-FFF2-40B4-BE49-F238E27FC236}">
                <a16:creationId xmlns:a16="http://schemas.microsoft.com/office/drawing/2014/main" id="{6F52B42B-0798-6CD4-DED9-B998DE46D9E5}"/>
              </a:ext>
            </a:extLst>
          </p:cNvPr>
          <p:cNvSpPr txBox="1"/>
          <p:nvPr/>
        </p:nvSpPr>
        <p:spPr>
          <a:xfrm>
            <a:off x="7092000" y="3888000"/>
            <a:ext cx="756000" cy="826756"/>
          </a:xfrm>
          <a:prstGeom prst="rect">
            <a:avLst/>
          </a:prstGeom>
          <a:solidFill>
            <a:schemeClr val="accent3">
              <a:lumMod val="20000"/>
              <a:lumOff val="80000"/>
              <a:alpha val="12000"/>
            </a:schemeClr>
          </a:solidFill>
          <a:ln w="12700">
            <a:solidFill>
              <a:srgbClr val="666699"/>
            </a:solidFill>
            <a:prstDash val="sysDot"/>
          </a:ln>
          <a:effectLst>
            <a:outerShdw blurRad="50800" dist="38100" dir="2700000" algn="tl" rotWithShape="0">
              <a:schemeClr val="accent2">
                <a:lumMod val="10000"/>
                <a:lumOff val="90000"/>
                <a:alpha val="40000"/>
              </a:schemeClr>
            </a:outerShdw>
          </a:effectLst>
        </p:spPr>
        <p:txBody>
          <a:bodyPr wrap="square" lIns="0" tIns="36000" rIns="0" bIns="36000">
            <a:spAutoFit/>
          </a:bodyPr>
          <a:lstStyle>
            <a:defPPr>
              <a:defRPr lang="en-CA"/>
            </a:defPPr>
            <a:lvl1pPr>
              <a:defRPr sz="900" b="1" u="sng">
                <a:solidFill>
                  <a:srgbClr val="002060"/>
                </a:solidFill>
              </a:defRPr>
            </a:lvl1pPr>
          </a:lstStyle>
          <a:p>
            <a:r>
              <a:rPr lang="en-CA" u="non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Wapiti Coking </a:t>
            </a:r>
            <a:br>
              <a:rPr lang="en-CA" u="non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CA" u="non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Coal Mines</a:t>
            </a:r>
            <a:br>
              <a:rPr lang="en-CA" u="non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CA" sz="400" u="non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CA" dirty="0">
                <a:solidFill>
                  <a:srgbClr val="666699"/>
                </a:solidFill>
                <a:latin typeface="Times New Roman" panose="02020603050405020304" pitchFamily="18" charset="0"/>
                <a:cs typeface="Times New Roman" panose="02020603050405020304" pitchFamily="18" charset="0"/>
              </a:rPr>
              <a:t>WAPITI</a:t>
            </a:r>
            <a:r>
              <a:rPr lang="en-CA" dirty="0">
                <a:latin typeface="Times New Roman" panose="02020603050405020304" pitchFamily="18" charset="0"/>
                <a:cs typeface="Times New Roman" panose="02020603050405020304" pitchFamily="18" charset="0"/>
              </a:rPr>
              <a:t> </a:t>
            </a:r>
            <a:br>
              <a:rPr lang="en-CA" dirty="0">
                <a:latin typeface="Times New Roman" panose="02020603050405020304" pitchFamily="18" charset="0"/>
                <a:cs typeface="Times New Roman" panose="02020603050405020304" pitchFamily="18" charset="0"/>
              </a:rPr>
            </a:br>
            <a:r>
              <a:rPr lang="en-CA" b="0" u="none" dirty="0">
                <a:latin typeface="Times New Roman" panose="02020603050405020304" pitchFamily="18" charset="0"/>
                <a:cs typeface="Times New Roman" panose="02020603050405020304" pitchFamily="18" charset="0"/>
              </a:rPr>
              <a:t>Resources: </a:t>
            </a:r>
          </a:p>
          <a:p>
            <a:r>
              <a:rPr lang="en-CA" b="0" u="none" dirty="0">
                <a:latin typeface="Times New Roman" panose="02020603050405020304" pitchFamily="18" charset="0"/>
                <a:cs typeface="Times New Roman" panose="02020603050405020304" pitchFamily="18" charset="0"/>
              </a:rPr>
              <a:t>330 Mt</a:t>
            </a:r>
            <a:endParaRPr lang="en-US" b="0" u="none" dirty="0">
              <a:latin typeface="Times New Roman" panose="02020603050405020304" pitchFamily="18" charset="0"/>
              <a:cs typeface="Times New Roman" panose="02020603050405020304" pitchFamily="18" charset="0"/>
            </a:endParaRPr>
          </a:p>
        </p:txBody>
      </p:sp>
      <p:sp>
        <p:nvSpPr>
          <p:cNvPr id="55" name="Rectangle 54">
            <a:extLst>
              <a:ext uri="{FF2B5EF4-FFF2-40B4-BE49-F238E27FC236}">
                <a16:creationId xmlns:a16="http://schemas.microsoft.com/office/drawing/2014/main" id="{4EAB081C-DF14-F783-C5ED-A752DE6C384F}"/>
              </a:ext>
            </a:extLst>
          </p:cNvPr>
          <p:cNvSpPr/>
          <p:nvPr/>
        </p:nvSpPr>
        <p:spPr>
          <a:xfrm>
            <a:off x="5172076" y="2628000"/>
            <a:ext cx="540000" cy="442035"/>
          </a:xfrm>
          <a:prstGeom prst="rect">
            <a:avLst/>
          </a:prstGeom>
          <a:ln>
            <a:solidFill>
              <a:schemeClr val="accent5">
                <a:lumMod val="60000"/>
                <a:lumOff val="40000"/>
              </a:schemeClr>
            </a:solidFill>
          </a:ln>
          <a:effectLst>
            <a:outerShdw blurRad="50800" dist="50800" dir="5400000" algn="ctr" rotWithShape="0">
              <a:schemeClr val="bg1">
                <a:lumMod val="95000"/>
              </a:schemeClr>
            </a:outerShdw>
          </a:effectLst>
        </p:spPr>
        <p:txBody>
          <a:bodyPr wrap="square" lIns="36000" tIns="36000" rIns="36000" bIns="36000">
            <a:spAutoFit/>
          </a:bodyPr>
          <a:lstStyle/>
          <a:p>
            <a:r>
              <a:rPr lang="fi-FI" sz="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Canadian Bullmoose Mines</a:t>
            </a:r>
            <a:endParaRPr lang="en-GB" sz="9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57" name="Elbow Connector 318">
            <a:extLst>
              <a:ext uri="{FF2B5EF4-FFF2-40B4-BE49-F238E27FC236}">
                <a16:creationId xmlns:a16="http://schemas.microsoft.com/office/drawing/2014/main" id="{576FDCF7-0D69-94DD-8190-0097C0A31A79}"/>
              </a:ext>
            </a:extLst>
          </p:cNvPr>
          <p:cNvCxnSpPr>
            <a:cxnSpLocks/>
            <a:stCxn id="55" idx="2"/>
          </p:cNvCxnSpPr>
          <p:nvPr/>
        </p:nvCxnSpPr>
        <p:spPr bwMode="auto">
          <a:xfrm rot="5400000">
            <a:off x="5168626" y="2968713"/>
            <a:ext cx="172128" cy="374773"/>
          </a:xfrm>
          <a:prstGeom prst="bentConnector2">
            <a:avLst/>
          </a:prstGeom>
          <a:noFill/>
          <a:ln w="12700" cap="flat" cmpd="sng" algn="ctr">
            <a:solidFill>
              <a:schemeClr val="accent2">
                <a:lumMod val="50000"/>
                <a:lumOff val="50000"/>
              </a:schemeClr>
            </a:solidFill>
            <a:prstDash val="sysDash"/>
            <a:round/>
            <a:headEnd type="none" w="med" len="med"/>
            <a:tailEnd type="oval" w="sm" len="sm"/>
          </a:ln>
          <a:effectLst>
            <a:outerShdw blurRad="63500" sx="102000" sy="102000" algn="ctr" rotWithShape="0">
              <a:schemeClr val="bg1"/>
            </a:outerShdw>
          </a:effectLst>
        </p:spPr>
      </p:cxnSp>
      <p:sp>
        <p:nvSpPr>
          <p:cNvPr id="63" name="Rectangle 62">
            <a:extLst>
              <a:ext uri="{FF2B5EF4-FFF2-40B4-BE49-F238E27FC236}">
                <a16:creationId xmlns:a16="http://schemas.microsoft.com/office/drawing/2014/main" id="{BE343E1C-4C2F-6B2E-D28D-2BEFD7221135}"/>
              </a:ext>
            </a:extLst>
          </p:cNvPr>
          <p:cNvSpPr/>
          <p:nvPr/>
        </p:nvSpPr>
        <p:spPr>
          <a:xfrm>
            <a:off x="3960000" y="2088000"/>
            <a:ext cx="288000" cy="200055"/>
          </a:xfrm>
          <a:prstGeom prst="rect">
            <a:avLst/>
          </a:prstGeom>
          <a:ln>
            <a:noFill/>
          </a:ln>
          <a:effectLst>
            <a:outerShdw blurRad="50800" dist="50800" dir="5400000" algn="ctr" rotWithShape="0">
              <a:schemeClr val="bg1">
                <a:lumMod val="95000"/>
              </a:schemeClr>
            </a:outerShdw>
          </a:effectLst>
        </p:spPr>
        <p:txBody>
          <a:bodyPr wrap="square" lIns="0" tIns="0" rIns="0" bIns="0">
            <a:spAutoFit/>
          </a:bodyPr>
          <a:lstStyle/>
          <a:p>
            <a:r>
              <a:rPr lang="fi-FI" sz="7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NNW</a:t>
            </a:r>
            <a:br>
              <a:rPr lang="fi-FI" sz="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fi-FI" sz="6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UA</a:t>
            </a:r>
            <a:endParaRPr lang="en-GB" sz="7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17" name="Straight Arrow Connector 16">
            <a:extLst>
              <a:ext uri="{FF2B5EF4-FFF2-40B4-BE49-F238E27FC236}">
                <a16:creationId xmlns:a16="http://schemas.microsoft.com/office/drawing/2014/main" id="{4EB3B69E-5A06-14F7-71D3-2DAEF675CB7C}"/>
              </a:ext>
            </a:extLst>
          </p:cNvPr>
          <p:cNvCxnSpPr>
            <a:cxnSpLocks/>
          </p:cNvCxnSpPr>
          <p:nvPr/>
        </p:nvCxnSpPr>
        <p:spPr bwMode="auto">
          <a:xfrm flipV="1">
            <a:off x="4974946" y="3803500"/>
            <a:ext cx="419082" cy="258684"/>
          </a:xfrm>
          <a:prstGeom prst="straightConnector1">
            <a:avLst/>
          </a:prstGeom>
          <a:noFill/>
          <a:ln w="12700" cap="flat" cmpd="sng" algn="ctr">
            <a:solidFill>
              <a:srgbClr val="660066"/>
            </a:solidFill>
            <a:prstDash val="sysDot"/>
            <a:round/>
            <a:headEnd type="none" w="med" len="med"/>
            <a:tailEnd type="oval" w="sm" len="sm"/>
          </a:ln>
          <a:effectLst>
            <a:outerShdw blurRad="63500" sx="102000" sy="102000" algn="ctr" rotWithShape="0">
              <a:prstClr val="black">
                <a:alpha val="40000"/>
              </a:prstClr>
            </a:outerShdw>
          </a:effectLst>
        </p:spPr>
      </p:cxnSp>
      <p:sp>
        <p:nvSpPr>
          <p:cNvPr id="31" name="Rectangle 30">
            <a:extLst>
              <a:ext uri="{FF2B5EF4-FFF2-40B4-BE49-F238E27FC236}">
                <a16:creationId xmlns:a16="http://schemas.microsoft.com/office/drawing/2014/main" id="{1BE1645B-72A7-72C9-C2A2-81C124B3F555}"/>
              </a:ext>
            </a:extLst>
          </p:cNvPr>
          <p:cNvSpPr/>
          <p:nvPr/>
        </p:nvSpPr>
        <p:spPr>
          <a:xfrm>
            <a:off x="3804174" y="1712889"/>
            <a:ext cx="330786" cy="180425"/>
          </a:xfrm>
          <a:prstGeom prst="rect">
            <a:avLst/>
          </a:prstGeom>
          <a:solidFill>
            <a:srgbClr val="FFECAF"/>
          </a:solidFill>
          <a:ln>
            <a:noFill/>
          </a:ln>
          <a:effectLst>
            <a:outerShdw blurRad="50800" dist="38100" dir="2700000" algn="tl" rotWithShape="0">
              <a:prstClr val="black">
                <a:alpha val="40000"/>
              </a:prstClr>
            </a:outerShdw>
          </a:effectLst>
        </p:spPr>
        <p:txBody>
          <a:bodyPr wrap="none" lIns="36000" tIns="36000" rIns="36000" bIns="36000">
            <a:spAutoFit/>
          </a:bodyPr>
          <a:lstStyle/>
          <a:p>
            <a:r>
              <a:rPr lang="en-US" sz="700" b="1" dirty="0">
                <a:latin typeface="Arial Narrow" panose="020B0606020202030204" pitchFamily="34" charset="0"/>
              </a:rPr>
              <a:t>SUSKA</a:t>
            </a:r>
          </a:p>
        </p:txBody>
      </p:sp>
      <p:cxnSp>
        <p:nvCxnSpPr>
          <p:cNvPr id="45" name="Connector: Elbow 44">
            <a:extLst>
              <a:ext uri="{FF2B5EF4-FFF2-40B4-BE49-F238E27FC236}">
                <a16:creationId xmlns:a16="http://schemas.microsoft.com/office/drawing/2014/main" id="{81403F41-DE47-C0A0-8F65-08CEA2406CF4}"/>
              </a:ext>
            </a:extLst>
          </p:cNvPr>
          <p:cNvCxnSpPr>
            <a:cxnSpLocks/>
          </p:cNvCxnSpPr>
          <p:nvPr/>
        </p:nvCxnSpPr>
        <p:spPr bwMode="auto">
          <a:xfrm flipV="1">
            <a:off x="4608000" y="3702544"/>
            <a:ext cx="210990" cy="180000"/>
          </a:xfrm>
          <a:prstGeom prst="bentConnector3">
            <a:avLst>
              <a:gd name="adj1" fmla="val 107786"/>
            </a:avLst>
          </a:prstGeom>
          <a:noFill/>
          <a:ln w="15875" cap="flat" cmpd="sng" algn="ctr">
            <a:solidFill>
              <a:schemeClr val="tx1">
                <a:lumMod val="75000"/>
                <a:lumOff val="25000"/>
              </a:schemeClr>
            </a:solidFill>
            <a:prstDash val="sysDot"/>
            <a:round/>
            <a:headEnd type="none" w="med" len="med"/>
            <a:tailEnd type="oval" w="sm" len="sm"/>
          </a:ln>
          <a:effectLst>
            <a:outerShdw blurRad="63500" sx="102000" sy="102000" algn="ctr" rotWithShape="0">
              <a:prstClr val="black">
                <a:alpha val="40000"/>
              </a:prstClr>
            </a:outerShdw>
          </a:effectLst>
        </p:spPr>
      </p:cxnSp>
      <p:cxnSp>
        <p:nvCxnSpPr>
          <p:cNvPr id="453" name="Connector: Elbow 452">
            <a:extLst>
              <a:ext uri="{FF2B5EF4-FFF2-40B4-BE49-F238E27FC236}">
                <a16:creationId xmlns:a16="http://schemas.microsoft.com/office/drawing/2014/main" id="{4B6FA270-4085-863C-3303-7FC8EAF315A9}"/>
              </a:ext>
            </a:extLst>
          </p:cNvPr>
          <p:cNvCxnSpPr>
            <a:cxnSpLocks/>
          </p:cNvCxnSpPr>
          <p:nvPr/>
        </p:nvCxnSpPr>
        <p:spPr bwMode="auto">
          <a:xfrm rot="5400000">
            <a:off x="2978234" y="1539177"/>
            <a:ext cx="224394" cy="36363"/>
          </a:xfrm>
          <a:prstGeom prst="bentConnector3">
            <a:avLst>
              <a:gd name="adj1" fmla="val 20286"/>
            </a:avLst>
          </a:prstGeom>
          <a:noFill/>
          <a:ln w="12700" cap="flat" cmpd="sng" algn="ctr">
            <a:solidFill>
              <a:srgbClr val="660066"/>
            </a:solidFill>
            <a:prstDash val="sysDot"/>
            <a:round/>
            <a:headEnd type="none" w="med" len="med"/>
            <a:tailEnd type="oval" w="sm" len="sm"/>
          </a:ln>
          <a:effectLst>
            <a:outerShdw blurRad="63500" sx="102000" sy="102000" algn="ctr" rotWithShape="0">
              <a:prstClr val="black">
                <a:alpha val="40000"/>
              </a:prstClr>
            </a:outerShdw>
          </a:effectLst>
        </p:spPr>
      </p:cxnSp>
      <p:sp>
        <p:nvSpPr>
          <p:cNvPr id="15" name="Rectangle 14">
            <a:extLst>
              <a:ext uri="{FF2B5EF4-FFF2-40B4-BE49-F238E27FC236}">
                <a16:creationId xmlns:a16="http://schemas.microsoft.com/office/drawing/2014/main" id="{75643A50-8BB2-22F9-F771-87CEFE537B4E}"/>
              </a:ext>
            </a:extLst>
          </p:cNvPr>
          <p:cNvSpPr/>
          <p:nvPr/>
        </p:nvSpPr>
        <p:spPr>
          <a:xfrm>
            <a:off x="4068090" y="3790435"/>
            <a:ext cx="612000" cy="288147"/>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txBody>
          <a:bodyPr wrap="none" lIns="0" tIns="36000" rIns="0" bIns="36000">
            <a:spAutoFit/>
          </a:bodyPr>
          <a:lstStyle/>
          <a:p>
            <a:r>
              <a:rPr lang="en-US" sz="700" b="1" dirty="0"/>
              <a:t>BULLMOOSE</a:t>
            </a:r>
          </a:p>
          <a:p>
            <a:r>
              <a:rPr lang="en-US" sz="700" b="1" dirty="0"/>
              <a:t>(Teck)</a:t>
            </a:r>
          </a:p>
        </p:txBody>
      </p:sp>
      <p:sp>
        <p:nvSpPr>
          <p:cNvPr id="16" name="Rectangle 15">
            <a:extLst>
              <a:ext uri="{FF2B5EF4-FFF2-40B4-BE49-F238E27FC236}">
                <a16:creationId xmlns:a16="http://schemas.microsoft.com/office/drawing/2014/main" id="{BB4CD658-0E5D-92D2-847B-1D72BF95C51D}"/>
              </a:ext>
            </a:extLst>
          </p:cNvPr>
          <p:cNvSpPr/>
          <p:nvPr/>
        </p:nvSpPr>
        <p:spPr>
          <a:xfrm>
            <a:off x="3132000" y="2028971"/>
            <a:ext cx="396000" cy="246221"/>
          </a:xfrm>
          <a:prstGeom prst="rect">
            <a:avLst/>
          </a:prstGeom>
          <a:effectLst/>
        </p:spPr>
        <p:txBody>
          <a:bodyPr wrap="square" lIns="0" tIns="0" rIns="0" bIns="0">
            <a:spAutoFit/>
          </a:bodyPr>
          <a:lstStyle/>
          <a:p>
            <a:r>
              <a:rPr lang="en-US" sz="800" b="1" dirty="0">
                <a:latin typeface="Times New Roman" panose="02020603050405020304" pitchFamily="18" charset="0"/>
                <a:cs typeface="Times New Roman" panose="02020603050405020304" pitchFamily="18" charset="0"/>
              </a:rPr>
              <a:t>Conuma</a:t>
            </a:r>
            <a:endParaRPr lang="en-CA" sz="700" b="1" dirty="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CA1073D3-6106-5D2D-10EF-A291F04F8476}"/>
              </a:ext>
            </a:extLst>
          </p:cNvPr>
          <p:cNvSpPr/>
          <p:nvPr/>
        </p:nvSpPr>
        <p:spPr>
          <a:xfrm>
            <a:off x="3483308" y="2890758"/>
            <a:ext cx="416432" cy="123111"/>
          </a:xfrm>
          <a:prstGeom prst="rect">
            <a:avLst/>
          </a:prstGeom>
          <a:effectLst/>
        </p:spPr>
        <p:txBody>
          <a:bodyPr wrap="square" lIns="0" tIns="0" rIns="0" bIns="0">
            <a:spAutoFit/>
          </a:bodyPr>
          <a:lstStyle/>
          <a:p>
            <a:r>
              <a:rPr lang="en-US" sz="800" b="1" dirty="0">
                <a:latin typeface="Times New Roman" panose="02020603050405020304" pitchFamily="18" charset="0"/>
                <a:cs typeface="Times New Roman" panose="02020603050405020304" pitchFamily="18" charset="0"/>
              </a:rPr>
              <a:t>Glencore</a:t>
            </a:r>
            <a:endParaRPr lang="en-CA" sz="700" b="1" dirty="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1F3AA857-1D4C-067B-7129-91104F138E5E}"/>
              </a:ext>
            </a:extLst>
          </p:cNvPr>
          <p:cNvSpPr/>
          <p:nvPr/>
        </p:nvSpPr>
        <p:spPr>
          <a:xfrm>
            <a:off x="3960000" y="2952000"/>
            <a:ext cx="194364" cy="123111"/>
          </a:xfrm>
          <a:prstGeom prst="rect">
            <a:avLst/>
          </a:prstGeom>
          <a:effectLst/>
        </p:spPr>
        <p:txBody>
          <a:bodyPr wrap="square" lIns="0" tIns="0" rIns="0" bIns="0">
            <a:spAutoFit/>
          </a:bodyPr>
          <a:lstStyle/>
          <a:p>
            <a:r>
              <a:rPr lang="en-US" sz="800" dirty="0">
                <a:latin typeface="Times New Roman" panose="02020603050405020304" pitchFamily="18" charset="0"/>
                <a:cs typeface="Times New Roman" panose="02020603050405020304" pitchFamily="18" charset="0"/>
              </a:rPr>
              <a:t>CTI</a:t>
            </a:r>
            <a:endParaRPr lang="en-CA" sz="700" dirty="0">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13EB417A-B2AA-561A-3B79-04EC3DDA6794}"/>
              </a:ext>
            </a:extLst>
          </p:cNvPr>
          <p:cNvSpPr/>
          <p:nvPr/>
        </p:nvSpPr>
        <p:spPr>
          <a:xfrm>
            <a:off x="7154748" y="5522958"/>
            <a:ext cx="282697" cy="123111"/>
          </a:xfrm>
          <a:prstGeom prst="rect">
            <a:avLst/>
          </a:prstGeom>
          <a:noFill/>
          <a:ln>
            <a:noFill/>
          </a:ln>
          <a:effectLst/>
        </p:spPr>
        <p:txBody>
          <a:bodyPr wrap="none" lIns="36000" tIns="0" rIns="36000" bIns="0">
            <a:spAutoFit/>
          </a:bodyPr>
          <a:lstStyle/>
          <a:p>
            <a:r>
              <a:rPr lang="en-US" sz="800" b="1" dirty="0">
                <a:latin typeface="Times New Roman" panose="02020603050405020304" pitchFamily="18" charset="0"/>
                <a:cs typeface="Times New Roman" panose="02020603050405020304" pitchFamily="18" charset="0"/>
              </a:rPr>
              <a:t>PRC</a:t>
            </a:r>
            <a:endParaRPr lang="en-CA" sz="700" b="1" dirty="0">
              <a:latin typeface="Times New Roman" panose="02020603050405020304" pitchFamily="18" charset="0"/>
              <a:cs typeface="Times New Roman" panose="02020603050405020304" pitchFamily="18" charset="0"/>
            </a:endParaRPr>
          </a:p>
        </p:txBody>
      </p:sp>
      <p:sp>
        <p:nvSpPr>
          <p:cNvPr id="34" name="Rectangle 33">
            <a:extLst>
              <a:ext uri="{FF2B5EF4-FFF2-40B4-BE49-F238E27FC236}">
                <a16:creationId xmlns:a16="http://schemas.microsoft.com/office/drawing/2014/main" id="{9A0D1BB6-6F06-3EA4-B1C6-2040E5527EF5}"/>
              </a:ext>
            </a:extLst>
          </p:cNvPr>
          <p:cNvSpPr/>
          <p:nvPr/>
        </p:nvSpPr>
        <p:spPr>
          <a:xfrm>
            <a:off x="5621728" y="4456061"/>
            <a:ext cx="332098" cy="123111"/>
          </a:xfrm>
          <a:prstGeom prst="rect">
            <a:avLst/>
          </a:prstGeom>
          <a:noFill/>
          <a:ln>
            <a:noFill/>
          </a:ln>
          <a:effectLst/>
        </p:spPr>
        <p:txBody>
          <a:bodyPr wrap="square" lIns="36000" tIns="0" rIns="36000" bIns="0">
            <a:spAutoFit/>
          </a:bodyPr>
          <a:lstStyle/>
          <a:p>
            <a:r>
              <a:rPr lang="en-US" sz="800" b="1" dirty="0">
                <a:latin typeface="Times New Roman" panose="02020603050405020304" pitchFamily="18" charset="0"/>
                <a:cs typeface="Times New Roman" panose="02020603050405020304" pitchFamily="18" charset="0"/>
              </a:rPr>
              <a:t>PRC</a:t>
            </a:r>
            <a:endParaRPr lang="en-CA" sz="700" b="1" dirty="0">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5A80E25B-19DB-42B4-427E-A65703CE2A07}"/>
              </a:ext>
            </a:extLst>
          </p:cNvPr>
          <p:cNvSpPr/>
          <p:nvPr/>
        </p:nvSpPr>
        <p:spPr>
          <a:xfrm>
            <a:off x="8172000" y="6804000"/>
            <a:ext cx="282697" cy="123111"/>
          </a:xfrm>
          <a:prstGeom prst="rect">
            <a:avLst/>
          </a:prstGeom>
          <a:noFill/>
          <a:ln>
            <a:noFill/>
          </a:ln>
          <a:effectLst/>
        </p:spPr>
        <p:txBody>
          <a:bodyPr wrap="none" lIns="36000" tIns="0" rIns="36000" bIns="0">
            <a:spAutoFit/>
          </a:bodyPr>
          <a:lstStyle/>
          <a:p>
            <a:r>
              <a:rPr lang="en-US" sz="800" b="1" dirty="0">
                <a:latin typeface="Times New Roman" panose="02020603050405020304" pitchFamily="18" charset="0"/>
                <a:cs typeface="Times New Roman" panose="02020603050405020304" pitchFamily="18" charset="0"/>
              </a:rPr>
              <a:t>PRC</a:t>
            </a:r>
            <a:endParaRPr lang="en-CA" sz="700" b="1" dirty="0">
              <a:latin typeface="Times New Roman" panose="02020603050405020304" pitchFamily="18" charset="0"/>
              <a:cs typeface="Times New Roman" panose="02020603050405020304" pitchFamily="18" charset="0"/>
            </a:endParaRPr>
          </a:p>
        </p:txBody>
      </p:sp>
      <p:sp>
        <p:nvSpPr>
          <p:cNvPr id="39" name="Rectangle 38">
            <a:extLst>
              <a:ext uri="{FF2B5EF4-FFF2-40B4-BE49-F238E27FC236}">
                <a16:creationId xmlns:a16="http://schemas.microsoft.com/office/drawing/2014/main" id="{6669CADC-40D1-4B41-1CEC-460F6FFF828F}"/>
              </a:ext>
            </a:extLst>
          </p:cNvPr>
          <p:cNvSpPr/>
          <p:nvPr/>
        </p:nvSpPr>
        <p:spPr>
          <a:xfrm>
            <a:off x="7785576" y="7272063"/>
            <a:ext cx="1850434" cy="138499"/>
          </a:xfrm>
          <a:prstGeom prst="rect">
            <a:avLst/>
          </a:prstGeom>
          <a:noFill/>
          <a:ln>
            <a:noFill/>
          </a:ln>
          <a:effectLst/>
        </p:spPr>
        <p:txBody>
          <a:bodyPr wrap="none" lIns="36000" tIns="0" rIns="36000" bIns="0">
            <a:spAutoFit/>
          </a:bodyPr>
          <a:lstStyle/>
          <a:p>
            <a:r>
              <a:rPr lang="en-US" sz="900" dirty="0">
                <a:solidFill>
                  <a:schemeClr val="bg1">
                    <a:lumMod val="85000"/>
                  </a:schemeClr>
                </a:solidFill>
                <a:latin typeface="Arial Narrow" panose="020B0606020202030204" pitchFamily="34" charset="0"/>
              </a:rPr>
              <a:t>NEBC-B-CL-20231003-PP.dwg </a:t>
            </a:r>
            <a:r>
              <a:rPr lang="en-US" sz="900" dirty="0" err="1">
                <a:solidFill>
                  <a:schemeClr val="bg1">
                    <a:lumMod val="85000"/>
                  </a:schemeClr>
                </a:solidFill>
                <a:latin typeface="Arial Narrow" panose="020B0606020202030204" pitchFamily="34" charset="0"/>
              </a:rPr>
              <a:t>cvs</a:t>
            </a:r>
            <a:r>
              <a:rPr lang="en-US" sz="900" dirty="0">
                <a:solidFill>
                  <a:schemeClr val="bg1">
                    <a:lumMod val="85000"/>
                  </a:schemeClr>
                </a:solidFill>
                <a:latin typeface="Arial Narrow" panose="020B0606020202030204" pitchFamily="34" charset="0"/>
              </a:rPr>
              <a:t> b3.jpg</a:t>
            </a:r>
            <a:endParaRPr lang="en-CA" sz="900" dirty="0">
              <a:solidFill>
                <a:schemeClr val="bg1">
                  <a:lumMod val="85000"/>
                </a:schemeClr>
              </a:solidFill>
              <a:latin typeface="Arial Narrow" panose="020B0606020202030204" pitchFamily="34" charset="0"/>
            </a:endParaRPr>
          </a:p>
        </p:txBody>
      </p:sp>
      <p:sp>
        <p:nvSpPr>
          <p:cNvPr id="60" name="Rectangle 59">
            <a:extLst>
              <a:ext uri="{FF2B5EF4-FFF2-40B4-BE49-F238E27FC236}">
                <a16:creationId xmlns:a16="http://schemas.microsoft.com/office/drawing/2014/main" id="{1C8987C9-D79C-DDFD-D7A7-64B3BDC106C8}"/>
              </a:ext>
            </a:extLst>
          </p:cNvPr>
          <p:cNvSpPr/>
          <p:nvPr/>
        </p:nvSpPr>
        <p:spPr>
          <a:xfrm>
            <a:off x="6516000" y="4860000"/>
            <a:ext cx="216000" cy="108000"/>
          </a:xfrm>
          <a:prstGeom prst="rect">
            <a:avLst/>
          </a:prstGeom>
          <a:effectLst/>
        </p:spPr>
        <p:txBody>
          <a:bodyPr wrap="square" lIns="0" tIns="0" rIns="0" bIns="0">
            <a:spAutoFit/>
          </a:bodyPr>
          <a:lstStyle/>
          <a:p>
            <a:r>
              <a:rPr lang="en-CA" sz="700" dirty="0">
                <a:solidFill>
                  <a:srgbClr val="00421E"/>
                </a:solidFill>
                <a:latin typeface="Arial Narrow" panose="020B0606020202030204" pitchFamily="34" charset="0"/>
              </a:rPr>
              <a:t>EVR</a:t>
            </a:r>
          </a:p>
        </p:txBody>
      </p:sp>
      <p:sp>
        <p:nvSpPr>
          <p:cNvPr id="32" name="Rectangle 31">
            <a:extLst>
              <a:ext uri="{FF2B5EF4-FFF2-40B4-BE49-F238E27FC236}">
                <a16:creationId xmlns:a16="http://schemas.microsoft.com/office/drawing/2014/main" id="{78941F45-A2FB-20E5-4BC4-EF0FF0456981}"/>
              </a:ext>
            </a:extLst>
          </p:cNvPr>
          <p:cNvSpPr/>
          <p:nvPr/>
        </p:nvSpPr>
        <p:spPr>
          <a:xfrm>
            <a:off x="7416000" y="4926478"/>
            <a:ext cx="468000" cy="211203"/>
          </a:xfrm>
          <a:prstGeom prst="rect">
            <a:avLst/>
          </a:prstGeom>
          <a:solidFill>
            <a:srgbClr val="CAFDFE">
              <a:alpha val="12000"/>
            </a:srgbClr>
          </a:solidFill>
          <a:ln w="12700">
            <a:solidFill>
              <a:srgbClr val="0099FF"/>
            </a:solidFill>
            <a:prstDash val="sysDot"/>
          </a:ln>
          <a:effectLst>
            <a:outerShdw blurRad="50800" dist="38100" dir="2700000" algn="tl" rotWithShape="0">
              <a:prstClr val="black">
                <a:alpha val="4000"/>
              </a:prstClr>
            </a:outerShdw>
          </a:effectLst>
        </p:spPr>
        <p:txBody>
          <a:bodyPr wrap="square" lIns="36000" tIns="36000" rIns="36000" bIns="36000">
            <a:spAutoFit/>
          </a:bodyPr>
          <a:lstStyle/>
          <a:p>
            <a:r>
              <a:rPr lang="en-US" sz="9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Pioneer</a:t>
            </a:r>
            <a:endParaRPr lang="en-US" sz="900" i="1" dirty="0">
              <a:solidFill>
                <a:srgbClr val="002060"/>
              </a:solidFill>
              <a:latin typeface="Times New Roman" panose="02020603050405020304" pitchFamily="18" charset="0"/>
              <a:cs typeface="Times New Roman" panose="02020603050405020304" pitchFamily="18" charset="0"/>
            </a:endParaRPr>
          </a:p>
        </p:txBody>
      </p:sp>
      <p:cxnSp>
        <p:nvCxnSpPr>
          <p:cNvPr id="42" name="Elbow Connector 333">
            <a:extLst>
              <a:ext uri="{FF2B5EF4-FFF2-40B4-BE49-F238E27FC236}">
                <a16:creationId xmlns:a16="http://schemas.microsoft.com/office/drawing/2014/main" id="{CF04E409-966F-0DEA-1AEC-8DAA5FA21078}"/>
              </a:ext>
            </a:extLst>
          </p:cNvPr>
          <p:cNvCxnSpPr>
            <a:cxnSpLocks/>
            <a:stCxn id="32" idx="2"/>
          </p:cNvCxnSpPr>
          <p:nvPr/>
        </p:nvCxnSpPr>
        <p:spPr bwMode="auto">
          <a:xfrm rot="5400000">
            <a:off x="7348628" y="5028743"/>
            <a:ext cx="192435" cy="410310"/>
          </a:xfrm>
          <a:prstGeom prst="bentConnector2">
            <a:avLst/>
          </a:prstGeom>
          <a:noFill/>
          <a:ln w="9525" cap="flat" cmpd="sng" algn="ctr">
            <a:solidFill>
              <a:srgbClr val="00B0F0"/>
            </a:solidFill>
            <a:prstDash val="sysDot"/>
            <a:round/>
            <a:headEnd type="none" w="med" len="med"/>
            <a:tailEnd type="oval" w="sm" len="sm"/>
          </a:ln>
          <a:effectLst>
            <a:outerShdw blurRad="63500" sx="102000" sy="102000" algn="ctr" rotWithShape="0">
              <a:prstClr val="black">
                <a:alpha val="40000"/>
              </a:prstClr>
            </a:outerShdw>
          </a:effectLst>
        </p:spPr>
      </p:cxnSp>
      <p:sp>
        <p:nvSpPr>
          <p:cNvPr id="47" name="Rectangle 46">
            <a:extLst>
              <a:ext uri="{FF2B5EF4-FFF2-40B4-BE49-F238E27FC236}">
                <a16:creationId xmlns:a16="http://schemas.microsoft.com/office/drawing/2014/main" id="{E4B696B9-E935-135A-2221-88D593323ED1}"/>
              </a:ext>
            </a:extLst>
          </p:cNvPr>
          <p:cNvSpPr/>
          <p:nvPr/>
        </p:nvSpPr>
        <p:spPr>
          <a:xfrm>
            <a:off x="4732746" y="2887085"/>
            <a:ext cx="418941" cy="123111"/>
          </a:xfrm>
          <a:prstGeom prst="rect">
            <a:avLst/>
          </a:prstGeom>
          <a:effectLst/>
        </p:spPr>
        <p:txBody>
          <a:bodyPr wrap="square" lIns="0" tIns="0" rIns="0" bIns="0">
            <a:spAutoFit/>
          </a:bodyPr>
          <a:lstStyle/>
          <a:p>
            <a:r>
              <a:rPr lang="en-US" sz="800" b="1" dirty="0">
                <a:latin typeface="Times New Roman" panose="02020603050405020304" pitchFamily="18" charset="0"/>
                <a:cs typeface="Times New Roman" panose="02020603050405020304" pitchFamily="18" charset="0"/>
              </a:rPr>
              <a:t>Glencore</a:t>
            </a:r>
            <a:endParaRPr lang="en-CA" sz="700" b="1" dirty="0">
              <a:latin typeface="Times New Roman" panose="02020603050405020304" pitchFamily="18" charset="0"/>
              <a:cs typeface="Times New Roman" panose="02020603050405020304" pitchFamily="18" charset="0"/>
            </a:endParaRPr>
          </a:p>
        </p:txBody>
      </p:sp>
      <p:sp>
        <p:nvSpPr>
          <p:cNvPr id="49" name="Rectangle 48">
            <a:extLst>
              <a:ext uri="{FF2B5EF4-FFF2-40B4-BE49-F238E27FC236}">
                <a16:creationId xmlns:a16="http://schemas.microsoft.com/office/drawing/2014/main" id="{43B60259-C90B-38A0-2DE7-589CEB463CE5}"/>
              </a:ext>
            </a:extLst>
          </p:cNvPr>
          <p:cNvSpPr/>
          <p:nvPr/>
        </p:nvSpPr>
        <p:spPr>
          <a:xfrm>
            <a:off x="4320000" y="2628000"/>
            <a:ext cx="228744" cy="215444"/>
          </a:xfrm>
          <a:prstGeom prst="rect">
            <a:avLst/>
          </a:prstGeom>
          <a:noFill/>
          <a:ln w="0">
            <a:noFill/>
          </a:ln>
          <a:effectLst/>
        </p:spPr>
        <p:txBody>
          <a:bodyPr wrap="square" lIns="0" tIns="0" rIns="0" bIns="0">
            <a:spAutoFit/>
          </a:bodyPr>
          <a:lstStyle/>
          <a:p>
            <a:r>
              <a:rPr lang="en-US" sz="7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CTI UA</a:t>
            </a:r>
            <a:endParaRPr lang="en-CA" sz="600" b="1" i="1" dirty="0">
              <a:latin typeface="Arial Narrow" panose="020B0606020202030204" pitchFamily="34" charset="0"/>
            </a:endParaRPr>
          </a:p>
        </p:txBody>
      </p:sp>
      <p:cxnSp>
        <p:nvCxnSpPr>
          <p:cNvPr id="51" name="Straight Connector 50">
            <a:extLst>
              <a:ext uri="{FF2B5EF4-FFF2-40B4-BE49-F238E27FC236}">
                <a16:creationId xmlns:a16="http://schemas.microsoft.com/office/drawing/2014/main" id="{C0ABFC73-9D9A-78FB-0CCA-84B05ADA772C}"/>
              </a:ext>
            </a:extLst>
          </p:cNvPr>
          <p:cNvCxnSpPr>
            <a:cxnSpLocks/>
            <a:stCxn id="49" idx="2"/>
          </p:cNvCxnSpPr>
          <p:nvPr/>
        </p:nvCxnSpPr>
        <p:spPr bwMode="auto">
          <a:xfrm flipH="1">
            <a:off x="4414190" y="2843444"/>
            <a:ext cx="20182" cy="41117"/>
          </a:xfrm>
          <a:prstGeom prst="line">
            <a:avLst/>
          </a:prstGeom>
          <a:noFill/>
          <a:ln w="3175" cap="flat" cmpd="sng" algn="ctr">
            <a:solidFill>
              <a:schemeClr val="tx2"/>
            </a:solidFill>
            <a:prstDash val="solid"/>
            <a:round/>
            <a:headEnd type="none" w="med" len="med"/>
            <a:tailEnd type="none" w="med" len="med"/>
          </a:ln>
          <a:effectLst/>
        </p:spPr>
      </p:cxnSp>
      <p:sp>
        <p:nvSpPr>
          <p:cNvPr id="58" name="Rectangle 57">
            <a:extLst>
              <a:ext uri="{FF2B5EF4-FFF2-40B4-BE49-F238E27FC236}">
                <a16:creationId xmlns:a16="http://schemas.microsoft.com/office/drawing/2014/main" id="{ABB79A7E-4D1D-B557-FCC0-87EEEC8B6601}"/>
              </a:ext>
            </a:extLst>
          </p:cNvPr>
          <p:cNvSpPr/>
          <p:nvPr/>
        </p:nvSpPr>
        <p:spPr>
          <a:xfrm>
            <a:off x="4188249" y="3458423"/>
            <a:ext cx="228744" cy="215444"/>
          </a:xfrm>
          <a:prstGeom prst="rect">
            <a:avLst/>
          </a:prstGeom>
          <a:noFill/>
          <a:ln w="0">
            <a:noFill/>
          </a:ln>
          <a:effectLst/>
        </p:spPr>
        <p:txBody>
          <a:bodyPr wrap="square" lIns="0" tIns="0" rIns="0" bIns="0">
            <a:spAutoFit/>
          </a:bodyPr>
          <a:lstStyle/>
          <a:p>
            <a:r>
              <a:rPr lang="en-US" sz="700" b="1" dirty="0">
                <a:latin typeface="Times New Roman" panose="02020603050405020304" pitchFamily="18" charset="0"/>
                <a:cs typeface="Times New Roman" panose="02020603050405020304" pitchFamily="18" charset="0"/>
              </a:rPr>
              <a:t>CTI </a:t>
            </a:r>
            <a:r>
              <a:rPr lang="en-US" sz="700" b="1" i="1" dirty="0">
                <a:latin typeface="Times New Roman" panose="02020603050405020304" pitchFamily="18" charset="0"/>
                <a:cs typeface="Times New Roman" panose="02020603050405020304" pitchFamily="18" charset="0"/>
              </a:rPr>
              <a:t>UA</a:t>
            </a:r>
            <a:endParaRPr lang="en-CA" sz="700" b="1" i="1" dirty="0">
              <a:latin typeface="Times New Roman" panose="02020603050405020304" pitchFamily="18" charset="0"/>
              <a:cs typeface="Times New Roman" panose="02020603050405020304" pitchFamily="18" charset="0"/>
            </a:endParaRPr>
          </a:p>
        </p:txBody>
      </p:sp>
      <p:cxnSp>
        <p:nvCxnSpPr>
          <p:cNvPr id="59" name="Straight Connector 58">
            <a:extLst>
              <a:ext uri="{FF2B5EF4-FFF2-40B4-BE49-F238E27FC236}">
                <a16:creationId xmlns:a16="http://schemas.microsoft.com/office/drawing/2014/main" id="{58E861BB-BD1F-8E10-8F2F-31BE6DEF927A}"/>
              </a:ext>
            </a:extLst>
          </p:cNvPr>
          <p:cNvCxnSpPr>
            <a:cxnSpLocks/>
          </p:cNvCxnSpPr>
          <p:nvPr/>
        </p:nvCxnSpPr>
        <p:spPr bwMode="auto">
          <a:xfrm>
            <a:off x="4263816" y="3242162"/>
            <a:ext cx="68549" cy="204817"/>
          </a:xfrm>
          <a:prstGeom prst="line">
            <a:avLst/>
          </a:prstGeom>
          <a:noFill/>
          <a:ln w="3175" cap="flat" cmpd="sng" algn="ctr">
            <a:solidFill>
              <a:schemeClr val="tx2"/>
            </a:solidFill>
            <a:prstDash val="solid"/>
            <a:round/>
            <a:headEnd type="none" w="med" len="med"/>
            <a:tailEnd type="none" w="med" len="med"/>
          </a:ln>
          <a:effectLst/>
        </p:spPr>
      </p:cxnSp>
      <p:sp>
        <p:nvSpPr>
          <p:cNvPr id="465" name="Rectangle 464">
            <a:extLst>
              <a:ext uri="{FF2B5EF4-FFF2-40B4-BE49-F238E27FC236}">
                <a16:creationId xmlns:a16="http://schemas.microsoft.com/office/drawing/2014/main" id="{43976A8A-EDEC-6EE1-3D62-A91DEFEC5BF7}"/>
              </a:ext>
            </a:extLst>
          </p:cNvPr>
          <p:cNvSpPr/>
          <p:nvPr/>
        </p:nvSpPr>
        <p:spPr>
          <a:xfrm>
            <a:off x="432000" y="5879368"/>
            <a:ext cx="1728000" cy="276999"/>
          </a:xfrm>
          <a:prstGeom prst="rect">
            <a:avLst/>
          </a:prstGeom>
          <a:ln>
            <a:noFill/>
          </a:ln>
          <a:effectLst>
            <a:outerShdw blurRad="50800" dist="50800" dir="5400000" algn="ctr" rotWithShape="0">
              <a:schemeClr val="bg1">
                <a:lumMod val="95000"/>
              </a:schemeClr>
            </a:outerShdw>
          </a:effectLst>
        </p:spPr>
        <p:txBody>
          <a:bodyPr wrap="square" lIns="0" tIns="0" rIns="0" bIns="0">
            <a:spAutoFit/>
          </a:bodyPr>
          <a:lstStyle/>
          <a:p>
            <a:r>
              <a:rPr lang="fi-FI" sz="900" b="1" dirty="0">
                <a:solidFill>
                  <a:srgbClr val="002060"/>
                </a:solidFill>
                <a:latin typeface="Times New Roman" panose="02020603050405020304" pitchFamily="18" charset="0"/>
                <a:cs typeface="Times New Roman" panose="02020603050405020304" pitchFamily="18" charset="0"/>
              </a:rPr>
              <a:t>NOTE:</a:t>
            </a:r>
            <a:br>
              <a:rPr lang="fi-FI" sz="900" b="1" dirty="0">
                <a:solidFill>
                  <a:srgbClr val="002060"/>
                </a:solidFill>
                <a:latin typeface="Times New Roman" panose="02020603050405020304" pitchFamily="18" charset="0"/>
                <a:cs typeface="Times New Roman" panose="02020603050405020304" pitchFamily="18" charset="0"/>
              </a:rPr>
            </a:br>
            <a:r>
              <a:rPr lang="fi-FI" sz="900" b="1" i="1" dirty="0">
                <a:solidFill>
                  <a:srgbClr val="002060"/>
                </a:solidFill>
                <a:latin typeface="Times New Roman" panose="02020603050405020304" pitchFamily="18" charset="0"/>
                <a:cs typeface="Times New Roman" panose="02020603050405020304" pitchFamily="18" charset="0"/>
              </a:rPr>
              <a:t>UA – Under Application</a:t>
            </a:r>
            <a:endParaRPr lang="en-GB" sz="1000" b="1" i="1" dirty="0">
              <a:solidFill>
                <a:srgbClr val="002060"/>
              </a:solidFill>
              <a:latin typeface="Times New Roman" panose="02020603050405020304" pitchFamily="18" charset="0"/>
              <a:cs typeface="Times New Roman" panose="02020603050405020304" pitchFamily="18" charset="0"/>
            </a:endParaRPr>
          </a:p>
        </p:txBody>
      </p:sp>
      <p:sp>
        <p:nvSpPr>
          <p:cNvPr id="450" name="Rectangle 449">
            <a:extLst>
              <a:ext uri="{FF2B5EF4-FFF2-40B4-BE49-F238E27FC236}">
                <a16:creationId xmlns:a16="http://schemas.microsoft.com/office/drawing/2014/main" id="{044BBDEB-376A-8D50-9C91-E9BA3AD3DC38}"/>
              </a:ext>
            </a:extLst>
          </p:cNvPr>
          <p:cNvSpPr/>
          <p:nvPr/>
        </p:nvSpPr>
        <p:spPr>
          <a:xfrm>
            <a:off x="3514105" y="1455226"/>
            <a:ext cx="228744" cy="215444"/>
          </a:xfrm>
          <a:prstGeom prst="rect">
            <a:avLst/>
          </a:prstGeom>
          <a:noFill/>
          <a:ln w="0">
            <a:noFill/>
          </a:ln>
          <a:effectLst/>
        </p:spPr>
        <p:txBody>
          <a:bodyPr wrap="square" lIns="0" tIns="0" rIns="0" bIns="0">
            <a:spAutoFit/>
          </a:bodyPr>
          <a:lstStyle/>
          <a:p>
            <a:r>
              <a:rPr lang="en-US" sz="7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CTI UA</a:t>
            </a:r>
            <a:endParaRPr lang="en-CA" sz="600" b="1" i="1" dirty="0">
              <a:latin typeface="Arial Narrow" panose="020B0606020202030204" pitchFamily="34" charset="0"/>
            </a:endParaRPr>
          </a:p>
        </p:txBody>
      </p:sp>
      <p:sp>
        <p:nvSpPr>
          <p:cNvPr id="452" name="Oval 451">
            <a:extLst>
              <a:ext uri="{FF2B5EF4-FFF2-40B4-BE49-F238E27FC236}">
                <a16:creationId xmlns:a16="http://schemas.microsoft.com/office/drawing/2014/main" id="{61534153-F07A-58F3-F256-F095DDCAABC1}"/>
              </a:ext>
            </a:extLst>
          </p:cNvPr>
          <p:cNvSpPr/>
          <p:nvPr/>
        </p:nvSpPr>
        <p:spPr bwMode="auto">
          <a:xfrm>
            <a:off x="4440744" y="1231788"/>
            <a:ext cx="72000" cy="72000"/>
          </a:xfrm>
          <a:prstGeom prst="ellipse">
            <a:avLst/>
          </a:prstGeom>
          <a:solidFill>
            <a:srgbClr val="00421E"/>
          </a:solidFill>
          <a:ln w="63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CA"/>
          </a:p>
        </p:txBody>
      </p:sp>
      <p:sp>
        <p:nvSpPr>
          <p:cNvPr id="460" name="Oval 459">
            <a:extLst>
              <a:ext uri="{FF2B5EF4-FFF2-40B4-BE49-F238E27FC236}">
                <a16:creationId xmlns:a16="http://schemas.microsoft.com/office/drawing/2014/main" id="{F2C0A4F3-F7F6-B112-3ED7-D6F62AA90D60}"/>
              </a:ext>
            </a:extLst>
          </p:cNvPr>
          <p:cNvSpPr/>
          <p:nvPr/>
        </p:nvSpPr>
        <p:spPr bwMode="auto">
          <a:xfrm>
            <a:off x="6082495" y="3708000"/>
            <a:ext cx="72000" cy="72000"/>
          </a:xfrm>
          <a:prstGeom prst="ellipse">
            <a:avLst/>
          </a:prstGeom>
          <a:solidFill>
            <a:schemeClr val="tx1">
              <a:lumMod val="95000"/>
              <a:lumOff val="5000"/>
            </a:schemeClr>
          </a:solidFill>
          <a:ln w="63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CA"/>
          </a:p>
        </p:txBody>
      </p:sp>
      <p:sp>
        <p:nvSpPr>
          <p:cNvPr id="12" name="Rectangle 11">
            <a:extLst>
              <a:ext uri="{FF2B5EF4-FFF2-40B4-BE49-F238E27FC236}">
                <a16:creationId xmlns:a16="http://schemas.microsoft.com/office/drawing/2014/main" id="{CE747AF9-F82B-1B8E-8E4F-0E38E6BFB67A}"/>
              </a:ext>
            </a:extLst>
          </p:cNvPr>
          <p:cNvSpPr/>
          <p:nvPr/>
        </p:nvSpPr>
        <p:spPr>
          <a:xfrm>
            <a:off x="7545824" y="5186507"/>
            <a:ext cx="228744" cy="107722"/>
          </a:xfrm>
          <a:prstGeom prst="rect">
            <a:avLst/>
          </a:prstGeom>
          <a:noFill/>
          <a:ln w="0">
            <a:noFill/>
          </a:ln>
          <a:effectLst/>
        </p:spPr>
        <p:txBody>
          <a:bodyPr wrap="square" lIns="0" tIns="0" rIns="0" bIns="0">
            <a:spAutoFit/>
          </a:bodyPr>
          <a:lstStyle/>
          <a:p>
            <a:r>
              <a:rPr lang="en-US" sz="7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UA</a:t>
            </a:r>
            <a:endParaRPr lang="en-CA" sz="600" b="1" i="1" dirty="0">
              <a:latin typeface="Arial Narrow" panose="020B0606020202030204" pitchFamily="34" charset="0"/>
            </a:endParaRPr>
          </a:p>
        </p:txBody>
      </p:sp>
      <p:sp>
        <p:nvSpPr>
          <p:cNvPr id="20" name="Rectangle 19">
            <a:extLst>
              <a:ext uri="{FF2B5EF4-FFF2-40B4-BE49-F238E27FC236}">
                <a16:creationId xmlns:a16="http://schemas.microsoft.com/office/drawing/2014/main" id="{D6E127A5-8F0C-FF1A-2F1B-5DE729160290}"/>
              </a:ext>
            </a:extLst>
          </p:cNvPr>
          <p:cNvSpPr/>
          <p:nvPr/>
        </p:nvSpPr>
        <p:spPr>
          <a:xfrm>
            <a:off x="6871343" y="3722418"/>
            <a:ext cx="228744" cy="107722"/>
          </a:xfrm>
          <a:prstGeom prst="rect">
            <a:avLst/>
          </a:prstGeom>
          <a:noFill/>
          <a:ln w="0">
            <a:noFill/>
          </a:ln>
          <a:effectLst/>
        </p:spPr>
        <p:txBody>
          <a:bodyPr wrap="square" lIns="0" tIns="0" rIns="0" bIns="0">
            <a:spAutoFit/>
          </a:bodyPr>
          <a:lstStyle/>
          <a:p>
            <a:r>
              <a:rPr lang="en-US" sz="7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UA</a:t>
            </a:r>
            <a:endParaRPr lang="en-CA" sz="600" b="1" i="1" dirty="0">
              <a:latin typeface="Arial Narrow" panose="020B0606020202030204" pitchFamily="34" charset="0"/>
            </a:endParaRPr>
          </a:p>
        </p:txBody>
      </p:sp>
    </p:spTree>
    <p:extLst>
      <p:ext uri="{BB962C8B-B14F-4D97-AF65-F5344CB8AC3E}">
        <p14:creationId xmlns:p14="http://schemas.microsoft.com/office/powerpoint/2010/main" val="1165662383"/>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B2935-620A-28A1-1F67-3DC7717992D4}"/>
            </a:ext>
          </a:extLst>
        </p:cNvPr>
        <p:cNvGrpSpPr/>
        <p:nvPr/>
      </p:nvGrpSpPr>
      <p:grpSpPr>
        <a:xfrm>
          <a:off x="0" y="0"/>
          <a:ext cx="0" cy="0"/>
          <a:chOff x="0" y="0"/>
          <a:chExt cx="0" cy="0"/>
        </a:xfrm>
      </p:grpSpPr>
      <p:sp>
        <p:nvSpPr>
          <p:cNvPr id="69" name="Rectangle 11">
            <a:extLst>
              <a:ext uri="{FF2B5EF4-FFF2-40B4-BE49-F238E27FC236}">
                <a16:creationId xmlns:a16="http://schemas.microsoft.com/office/drawing/2014/main" id="{0907F35F-AC27-DAAC-1FFC-80627A9803BE}"/>
              </a:ext>
            </a:extLst>
          </p:cNvPr>
          <p:cNvSpPr txBox="1">
            <a:spLocks noChangeArrowheads="1"/>
          </p:cNvSpPr>
          <p:nvPr>
            <p:custDataLst>
              <p:tags r:id="rId1"/>
            </p:custDataLst>
          </p:nvPr>
        </p:nvSpPr>
        <p:spPr bwMode="gray">
          <a:xfrm>
            <a:off x="311092" y="1188000"/>
            <a:ext cx="3583518" cy="2844000"/>
          </a:xfrm>
          <a:prstGeom prst="rect">
            <a:avLst/>
          </a:prstGeom>
          <a:solidFill>
            <a:schemeClr val="bg1">
              <a:lumMod val="95000"/>
            </a:schemeClr>
          </a:solidFill>
          <a:ln>
            <a:noFill/>
          </a:ln>
        </p:spPr>
        <p:txBody>
          <a:bodyPr lIns="0" tIns="0" rIns="0" bIns="0" anchor="t"/>
          <a:lstStyle>
            <a:lvl1pPr marL="231775" indent="-231775" defTabSz="892175" eaLnBrk="0" hangingPunct="0">
              <a:defRPr sz="2400">
                <a:solidFill>
                  <a:schemeClr val="tx1"/>
                </a:solidFill>
                <a:latin typeface="Arial" charset="0"/>
                <a:ea typeface="ＭＳ Ｐゴシック" pitchFamily="34" charset="-128"/>
              </a:defRPr>
            </a:lvl1pPr>
            <a:lvl2pPr marL="342900" indent="-109538" defTabSz="892175" eaLnBrk="0" hangingPunct="0">
              <a:defRPr sz="2400">
                <a:solidFill>
                  <a:schemeClr val="tx1"/>
                </a:solidFill>
                <a:latin typeface="Arial" charset="0"/>
                <a:ea typeface="ＭＳ Ｐゴシック" pitchFamily="34" charset="-128"/>
              </a:defRPr>
            </a:lvl2pPr>
            <a:lvl3pPr marL="1143000" indent="-228600" defTabSz="892175" eaLnBrk="0" hangingPunct="0">
              <a:defRPr sz="2400">
                <a:solidFill>
                  <a:schemeClr val="tx1"/>
                </a:solidFill>
                <a:latin typeface="Arial" charset="0"/>
                <a:ea typeface="ＭＳ Ｐゴシック" pitchFamily="34" charset="-128"/>
              </a:defRPr>
            </a:lvl3pPr>
            <a:lvl4pPr marL="1600200" indent="-228600" defTabSz="892175" eaLnBrk="0" hangingPunct="0">
              <a:defRPr sz="2400">
                <a:solidFill>
                  <a:schemeClr val="tx1"/>
                </a:solidFill>
                <a:latin typeface="Arial" charset="0"/>
                <a:ea typeface="ＭＳ Ｐゴシック" pitchFamily="34" charset="-128"/>
              </a:defRPr>
            </a:lvl4pPr>
            <a:lvl5pPr marL="2057400" indent="-228600" defTabSz="892175" eaLnBrk="0" hangingPunct="0">
              <a:defRPr sz="2400">
                <a:solidFill>
                  <a:schemeClr val="tx1"/>
                </a:solidFill>
                <a:latin typeface="Arial" charset="0"/>
                <a:ea typeface="ＭＳ Ｐゴシック" pitchFamily="34" charset="-128"/>
              </a:defRPr>
            </a:lvl5pPr>
            <a:lvl6pPr marL="25146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lvl="1" indent="0" algn="l" eaLnBrk="1" hangingPunct="1">
              <a:spcBef>
                <a:spcPct val="25000"/>
              </a:spcBef>
              <a:spcAft>
                <a:spcPts val="600"/>
              </a:spcAft>
              <a:buClr>
                <a:srgbClr val="A9B3C1"/>
              </a:buClr>
              <a:buSzPct val="70000"/>
            </a:pPr>
            <a:r>
              <a:rPr lang="en-US" sz="1100" b="1" dirty="0">
                <a:effectLst>
                  <a:outerShdw blurRad="38100" dist="38100" dir="2700000" algn="tl">
                    <a:srgbClr val="000000">
                      <a:alpha val="43137"/>
                    </a:srgbClr>
                  </a:outerShdw>
                </a:effectLst>
              </a:rPr>
              <a:t>HUGUENOT</a:t>
            </a:r>
            <a:endParaRPr lang="en-US" sz="1200" b="1" dirty="0">
              <a:effectLst>
                <a:outerShdw blurRad="38100" dist="38100" dir="2700000" algn="tl">
                  <a:srgbClr val="000000">
                    <a:alpha val="43137"/>
                  </a:srgbClr>
                </a:outerShdw>
              </a:effectLst>
            </a:endParaRPr>
          </a:p>
          <a:p>
            <a:pPr marL="179070" lvl="1" indent="-179070" algn="l" eaLnBrk="1" hangingPunct="1">
              <a:spcBef>
                <a:spcPct val="25000"/>
              </a:spcBef>
              <a:spcAft>
                <a:spcPts val="600"/>
              </a:spcAft>
              <a:buClr>
                <a:srgbClr val="A9B3C1"/>
              </a:buClr>
              <a:buSzPct val="70000"/>
              <a:buFont typeface="Arial" panose="020B0604020202020204" pitchFamily="34" charset="0"/>
              <a:buChar char="•"/>
            </a:pPr>
            <a:r>
              <a:rPr lang="en-US" sz="1000" dirty="0"/>
              <a:t>2018 PEA considers the construction of an 85 km rail spur connecting the project to the main rail line, assumed to be built by a third party for use by Colonial and other potential Customers. Cost may be reduced by constructing an overland conveyor to replace the southern portion of the proposed rail line</a:t>
            </a:r>
          </a:p>
          <a:p>
            <a:pPr marL="179070" lvl="1" indent="-179070" algn="l" eaLnBrk="1" hangingPunct="1">
              <a:spcBef>
                <a:spcPct val="25000"/>
              </a:spcBef>
              <a:spcAft>
                <a:spcPts val="600"/>
              </a:spcAft>
              <a:buClr>
                <a:srgbClr val="A9B3C1"/>
              </a:buClr>
              <a:buSzPct val="70000"/>
              <a:buFont typeface="Arial" panose="020B0604020202020204" pitchFamily="34" charset="0"/>
              <a:buChar char="•"/>
            </a:pPr>
            <a:r>
              <a:rPr lang="en-US" sz="1000" dirty="0"/>
              <a:t>2020 PEA considers trucking to the existing rail line via upgraded off-highway roads (~75 km) and existing paved highway (~36 km).</a:t>
            </a:r>
          </a:p>
          <a:p>
            <a:pPr marL="0" lvl="1" indent="0" algn="l" eaLnBrk="1" hangingPunct="1">
              <a:spcBef>
                <a:spcPct val="25000"/>
              </a:spcBef>
              <a:spcAft>
                <a:spcPts val="600"/>
              </a:spcAft>
              <a:buClr>
                <a:srgbClr val="A9B3C1"/>
              </a:buClr>
              <a:buSzPct val="70000"/>
            </a:pPr>
            <a:r>
              <a:rPr lang="en-US" sz="1100" b="1" dirty="0">
                <a:effectLst>
                  <a:outerShdw blurRad="38100" dist="38100" dir="2700000" algn="tl">
                    <a:srgbClr val="000000">
                      <a:alpha val="43137"/>
                    </a:srgbClr>
                  </a:outerShdw>
                </a:effectLst>
              </a:rPr>
              <a:t>FLATBED</a:t>
            </a:r>
            <a:endParaRPr lang="en-US" sz="1200" b="1" dirty="0">
              <a:effectLst>
                <a:outerShdw blurRad="38100" dist="38100" dir="2700000" algn="tl">
                  <a:srgbClr val="000000">
                    <a:alpha val="43137"/>
                  </a:srgbClr>
                </a:outerShdw>
              </a:effectLst>
            </a:endParaRPr>
          </a:p>
          <a:p>
            <a:pPr marL="179070" lvl="1" indent="-179070" algn="l" eaLnBrk="1" hangingPunct="1">
              <a:spcBef>
                <a:spcPct val="25000"/>
              </a:spcBef>
              <a:spcAft>
                <a:spcPts val="600"/>
              </a:spcAft>
              <a:buClr>
                <a:srgbClr val="A9B3C1"/>
              </a:buClr>
              <a:buSzPct val="70000"/>
              <a:buFont typeface="Arial" panose="020B0604020202020204" pitchFamily="34" charset="0"/>
              <a:buChar char="•"/>
            </a:pPr>
            <a:r>
              <a:rPr lang="en-US" sz="1000" dirty="0"/>
              <a:t>2018 PEA considers 16 km of trucking (8 km of upgraded, off-highway road &amp; 8 km of paved highway) to an independent loadout connected to the main rail line by a 1.8 km spur line.</a:t>
            </a:r>
          </a:p>
          <a:p>
            <a:pPr marL="461645" lvl="1" indent="-228600" algn="l" eaLnBrk="1" fontAlgn="auto" hangingPunct="1">
              <a:spcBef>
                <a:spcPct val="25000"/>
              </a:spcBef>
              <a:spcAft>
                <a:spcPts val="600"/>
              </a:spcAft>
              <a:buClr>
                <a:srgbClr val="A9B3C1"/>
              </a:buClr>
              <a:buSzPct val="70000"/>
              <a:buFont typeface="Wingdings" pitchFamily="2" charset="2"/>
              <a:buChar char="n"/>
              <a:defRPr/>
            </a:pPr>
            <a:endParaRPr lang="en-US" sz="1200" dirty="0">
              <a:solidFill>
                <a:srgbClr val="000000"/>
              </a:solidFill>
              <a:latin typeface="Arial" pitchFamily="34" charset="0"/>
              <a:cs typeface="Arial" pitchFamily="34" charset="0"/>
            </a:endParaRPr>
          </a:p>
          <a:p>
            <a:pPr marL="512445" lvl="1" indent="-171450" algn="l" eaLnBrk="1" hangingPunct="1">
              <a:spcBef>
                <a:spcPct val="25000"/>
              </a:spcBef>
              <a:buClr>
                <a:srgbClr val="A9B3C1"/>
              </a:buClr>
              <a:buSzPct val="70000"/>
              <a:buFont typeface="Arial" panose="020B0604020202020204" pitchFamily="34" charset="0"/>
              <a:buChar char="•"/>
            </a:pPr>
            <a:endParaRPr lang="en-US" sz="1100" b="1" dirty="0">
              <a:solidFill>
                <a:srgbClr val="0000FF"/>
              </a:solidFill>
              <a:cs typeface="Arial" charset="0"/>
            </a:endParaRPr>
          </a:p>
        </p:txBody>
      </p:sp>
      <p:sp>
        <p:nvSpPr>
          <p:cNvPr id="64" name="Rectangle 11">
            <a:extLst>
              <a:ext uri="{FF2B5EF4-FFF2-40B4-BE49-F238E27FC236}">
                <a16:creationId xmlns:a16="http://schemas.microsoft.com/office/drawing/2014/main" id="{B92E18CB-0CDC-7587-FB2E-EB4B4F7BA5A0}"/>
              </a:ext>
            </a:extLst>
          </p:cNvPr>
          <p:cNvSpPr txBox="1">
            <a:spLocks noChangeArrowheads="1"/>
          </p:cNvSpPr>
          <p:nvPr>
            <p:custDataLst>
              <p:tags r:id="rId2"/>
            </p:custDataLst>
          </p:nvPr>
        </p:nvSpPr>
        <p:spPr bwMode="gray">
          <a:xfrm>
            <a:off x="324000" y="4104000"/>
            <a:ext cx="3829091" cy="2736000"/>
          </a:xfrm>
          <a:prstGeom prst="rect">
            <a:avLst/>
          </a:prstGeom>
          <a:solidFill>
            <a:schemeClr val="bg1">
              <a:lumMod val="95000"/>
            </a:schemeClr>
          </a:solidFill>
          <a:ln>
            <a:noFill/>
          </a:ln>
        </p:spPr>
        <p:txBody>
          <a:bodyPr lIns="0" tIns="0" rIns="0" bIns="0"/>
          <a:lstStyle>
            <a:lvl1pPr marL="231775" indent="-231775" defTabSz="892175" eaLnBrk="0" hangingPunct="0">
              <a:defRPr sz="2400">
                <a:solidFill>
                  <a:schemeClr val="tx1"/>
                </a:solidFill>
                <a:latin typeface="Arial" charset="0"/>
                <a:ea typeface="ＭＳ Ｐゴシック" pitchFamily="34" charset="-128"/>
              </a:defRPr>
            </a:lvl1pPr>
            <a:lvl2pPr marL="342900" indent="-109538" defTabSz="892175" eaLnBrk="0" hangingPunct="0">
              <a:defRPr sz="2400">
                <a:solidFill>
                  <a:schemeClr val="tx1"/>
                </a:solidFill>
                <a:latin typeface="Arial" charset="0"/>
                <a:ea typeface="ＭＳ Ｐゴシック" pitchFamily="34" charset="-128"/>
              </a:defRPr>
            </a:lvl2pPr>
            <a:lvl3pPr marL="1143000" indent="-228600" defTabSz="892175" eaLnBrk="0" hangingPunct="0">
              <a:defRPr sz="2400">
                <a:solidFill>
                  <a:schemeClr val="tx1"/>
                </a:solidFill>
                <a:latin typeface="Arial" charset="0"/>
                <a:ea typeface="ＭＳ Ｐゴシック" pitchFamily="34" charset="-128"/>
              </a:defRPr>
            </a:lvl3pPr>
            <a:lvl4pPr marL="1600200" indent="-228600" defTabSz="892175" eaLnBrk="0" hangingPunct="0">
              <a:defRPr sz="2400">
                <a:solidFill>
                  <a:schemeClr val="tx1"/>
                </a:solidFill>
                <a:latin typeface="Arial" charset="0"/>
                <a:ea typeface="ＭＳ Ｐゴシック" pitchFamily="34" charset="-128"/>
              </a:defRPr>
            </a:lvl4pPr>
            <a:lvl5pPr marL="2057400" indent="-228600" defTabSz="892175" eaLnBrk="0" hangingPunct="0">
              <a:defRPr sz="2400">
                <a:solidFill>
                  <a:schemeClr val="tx1"/>
                </a:solidFill>
                <a:latin typeface="Arial" charset="0"/>
                <a:ea typeface="ＭＳ Ｐゴシック" pitchFamily="34" charset="-128"/>
              </a:defRPr>
            </a:lvl5pPr>
            <a:lvl6pPr marL="25146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lvl="1" indent="0" algn="l" eaLnBrk="1" fontAlgn="auto" hangingPunct="1">
              <a:spcBef>
                <a:spcPct val="25000"/>
              </a:spcBef>
              <a:spcAft>
                <a:spcPts val="600"/>
              </a:spcAft>
              <a:buClr>
                <a:srgbClr val="A9B3C1"/>
              </a:buClr>
              <a:buSzPct val="70000"/>
              <a:defRPr/>
            </a:pPr>
            <a:r>
              <a:rPr lang="en-CA" sz="1100" b="1" dirty="0">
                <a:effectLst>
                  <a:outerShdw blurRad="38100" dist="38100" dir="2700000" algn="tl">
                    <a:srgbClr val="000000">
                      <a:alpha val="43137"/>
                    </a:srgbClr>
                  </a:outerShdw>
                </a:effectLst>
              </a:rPr>
              <a:t>POTENTIAL FOR JOINT DEVELOPMENT</a:t>
            </a:r>
          </a:p>
          <a:p>
            <a:pPr marL="180975" lvl="1" indent="-180975" algn="l" eaLnBrk="1" fontAlgn="auto" hangingPunct="1">
              <a:spcBef>
                <a:spcPct val="25000"/>
              </a:spcBef>
              <a:spcAft>
                <a:spcPts val="600"/>
              </a:spcAft>
              <a:buClr>
                <a:srgbClr val="A9B3C1"/>
              </a:buClr>
              <a:buSzPct val="70000"/>
              <a:buFont typeface="Wingdings" pitchFamily="2" charset="2"/>
              <a:buChar char="n"/>
              <a:defRPr/>
            </a:pPr>
            <a:r>
              <a:rPr lang="en-CA" sz="1000" dirty="0">
                <a:latin typeface="Arial" pitchFamily="34" charset="0"/>
                <a:cs typeface="Arial" pitchFamily="34" charset="0"/>
              </a:rPr>
              <a:t>Collaborating with other operators on joint infrastructure projects, such as roads, rail, and power lines, would reduce initial capital costs at Huguenot and Flatbed</a:t>
            </a:r>
          </a:p>
          <a:p>
            <a:pPr marL="180975" lvl="1" indent="-180975" algn="l" eaLnBrk="1" fontAlgn="auto" hangingPunct="1">
              <a:spcBef>
                <a:spcPct val="25000"/>
              </a:spcBef>
              <a:spcAft>
                <a:spcPts val="600"/>
              </a:spcAft>
              <a:buClr>
                <a:srgbClr val="A9B3C1"/>
              </a:buClr>
              <a:buSzPct val="70000"/>
              <a:buFont typeface="Wingdings" pitchFamily="2" charset="2"/>
              <a:buChar char="n"/>
              <a:defRPr/>
            </a:pPr>
            <a:r>
              <a:rPr lang="en-CA" sz="1000" dirty="0">
                <a:latin typeface="Arial" pitchFamily="34" charset="0"/>
                <a:cs typeface="Arial" pitchFamily="34" charset="0"/>
              </a:rPr>
              <a:t>Huguenot is located next to the Belcourt Project (PRC) with the Duke Mountain (Glencore) and Wapiti (Wapiti Resources) properties located nearby, along the proposed transportation route </a:t>
            </a:r>
          </a:p>
          <a:p>
            <a:pPr marL="180975" lvl="1" indent="-180975" algn="l" eaLnBrk="1" fontAlgn="auto" hangingPunct="1">
              <a:spcBef>
                <a:spcPct val="25000"/>
              </a:spcBef>
              <a:spcAft>
                <a:spcPts val="600"/>
              </a:spcAft>
              <a:buClr>
                <a:srgbClr val="A9B3C1"/>
              </a:buClr>
              <a:buSzPct val="70000"/>
              <a:buFont typeface="Wingdings" pitchFamily="2" charset="2"/>
              <a:buChar char="n"/>
              <a:defRPr/>
            </a:pPr>
            <a:r>
              <a:rPr lang="en-US" sz="1000" dirty="0">
                <a:latin typeface="Arial" pitchFamily="34" charset="0"/>
                <a:cs typeface="Arial" pitchFamily="34" charset="0"/>
              </a:rPr>
              <a:t>Development and operating costs could be shared among all operators in the region for greater scalability and </a:t>
            </a:r>
            <a:r>
              <a:rPr lang="en-CA" sz="1000" dirty="0">
                <a:latin typeface="Arial" pitchFamily="34" charset="0"/>
                <a:cs typeface="Arial" pitchFamily="34" charset="0"/>
              </a:rPr>
              <a:t>lower per tonne costs.</a:t>
            </a:r>
            <a:endParaRPr lang="en-US" sz="1000" dirty="0">
              <a:latin typeface="Arial" pitchFamily="34" charset="0"/>
              <a:cs typeface="Arial" pitchFamily="34" charset="0"/>
            </a:endParaRPr>
          </a:p>
          <a:p>
            <a:pPr marL="180975" lvl="1" indent="-180975" algn="l" eaLnBrk="1" fontAlgn="auto" hangingPunct="1">
              <a:spcBef>
                <a:spcPct val="25000"/>
              </a:spcBef>
              <a:spcAft>
                <a:spcPts val="600"/>
              </a:spcAft>
              <a:buClr>
                <a:srgbClr val="A9B3C1"/>
              </a:buClr>
              <a:buSzPct val="70000"/>
              <a:buFont typeface="Wingdings" pitchFamily="2" charset="2"/>
              <a:buChar char="n"/>
              <a:defRPr/>
            </a:pPr>
            <a:r>
              <a:rPr lang="en-CA" sz="1000" dirty="0">
                <a:latin typeface="Arial" pitchFamily="34" charset="0"/>
                <a:cs typeface="Arial" pitchFamily="34" charset="0"/>
              </a:rPr>
              <a:t>While rail is the preferred mode of transportation in the region, trucking coal is also viable (as confirmed by past and current operations), although more expensive on a per tonne basis</a:t>
            </a:r>
            <a:r>
              <a:rPr lang="en-CA" sz="1000" dirty="0">
                <a:solidFill>
                  <a:srgbClr val="0000FF"/>
                </a:solidFill>
                <a:latin typeface="Arial" pitchFamily="34" charset="0"/>
                <a:cs typeface="Arial" pitchFamily="34" charset="0"/>
              </a:rPr>
              <a:t>. </a:t>
            </a:r>
          </a:p>
          <a:p>
            <a:pPr marL="461963" lvl="1" indent="-228600" algn="l" eaLnBrk="1" fontAlgn="auto" hangingPunct="1">
              <a:spcBef>
                <a:spcPct val="25000"/>
              </a:spcBef>
              <a:spcAft>
                <a:spcPts val="600"/>
              </a:spcAft>
              <a:buClr>
                <a:srgbClr val="A9B3C1"/>
              </a:buClr>
              <a:buSzPct val="70000"/>
              <a:buFont typeface="Wingdings" pitchFamily="2" charset="2"/>
              <a:buChar char="n"/>
              <a:defRPr/>
            </a:pPr>
            <a:endParaRPr lang="en-US" sz="1200" dirty="0">
              <a:solidFill>
                <a:srgbClr val="000000"/>
              </a:solidFill>
              <a:latin typeface="Arial" pitchFamily="34" charset="0"/>
              <a:cs typeface="Arial" pitchFamily="34" charset="0"/>
            </a:endParaRPr>
          </a:p>
          <a:p>
            <a:pPr marL="461963" lvl="1" indent="-228600" algn="l" eaLnBrk="1" fontAlgn="auto" hangingPunct="1">
              <a:spcBef>
                <a:spcPct val="25000"/>
              </a:spcBef>
              <a:spcAft>
                <a:spcPts val="600"/>
              </a:spcAft>
              <a:buClr>
                <a:srgbClr val="A9B3C1"/>
              </a:buClr>
              <a:buSzPct val="70000"/>
              <a:buFont typeface="Wingdings" pitchFamily="2" charset="2"/>
              <a:buChar char="n"/>
              <a:defRPr/>
            </a:pPr>
            <a:endParaRPr lang="en-US" sz="1200" dirty="0">
              <a:solidFill>
                <a:srgbClr val="000000"/>
              </a:solidFill>
              <a:latin typeface="Arial" pitchFamily="34" charset="0"/>
              <a:cs typeface="Arial" pitchFamily="34" charset="0"/>
            </a:endParaRPr>
          </a:p>
          <a:p>
            <a:pPr marL="461963" lvl="1" indent="-228600" algn="l" eaLnBrk="1" fontAlgn="auto" hangingPunct="1">
              <a:spcBef>
                <a:spcPct val="25000"/>
              </a:spcBef>
              <a:spcAft>
                <a:spcPts val="600"/>
              </a:spcAft>
              <a:buClr>
                <a:srgbClr val="A9B3C1"/>
              </a:buClr>
              <a:buSzPct val="70000"/>
              <a:buFont typeface="Wingdings" pitchFamily="2" charset="2"/>
              <a:buChar char="n"/>
              <a:defRPr/>
            </a:pPr>
            <a:endParaRPr lang="en-US" sz="1200" dirty="0">
              <a:solidFill>
                <a:srgbClr val="000000"/>
              </a:solidFill>
              <a:latin typeface="Arial" pitchFamily="34" charset="0"/>
              <a:cs typeface="Arial" pitchFamily="34" charset="0"/>
            </a:endParaRPr>
          </a:p>
          <a:p>
            <a:pPr marL="461963" lvl="1" indent="-228600" algn="l" eaLnBrk="1" fontAlgn="auto" hangingPunct="1">
              <a:spcBef>
                <a:spcPct val="25000"/>
              </a:spcBef>
              <a:spcAft>
                <a:spcPts val="600"/>
              </a:spcAft>
              <a:buClr>
                <a:srgbClr val="A9B3C1"/>
              </a:buClr>
              <a:buSzPct val="70000"/>
              <a:buFont typeface="Wingdings" pitchFamily="2" charset="2"/>
              <a:buChar char="n"/>
              <a:defRPr/>
            </a:pPr>
            <a:endParaRPr lang="en-US" sz="1200" dirty="0">
              <a:solidFill>
                <a:srgbClr val="000000"/>
              </a:solidFill>
              <a:latin typeface="Arial" pitchFamily="34" charset="0"/>
              <a:cs typeface="Arial" pitchFamily="34" charset="0"/>
            </a:endParaRPr>
          </a:p>
          <a:p>
            <a:pPr marL="461963" lvl="1" indent="-228600" algn="l" eaLnBrk="1" fontAlgn="auto" hangingPunct="1">
              <a:spcBef>
                <a:spcPct val="25000"/>
              </a:spcBef>
              <a:spcAft>
                <a:spcPts val="0"/>
              </a:spcAft>
              <a:buClr>
                <a:srgbClr val="A9B3C1"/>
              </a:buClr>
              <a:buSzPct val="70000"/>
              <a:buFont typeface="Wingdings" pitchFamily="2" charset="2"/>
              <a:buChar char="n"/>
              <a:defRPr/>
            </a:pPr>
            <a:endParaRPr lang="en-CA" sz="1000" dirty="0"/>
          </a:p>
          <a:p>
            <a:pPr marL="179387" lvl="1" indent="0" algn="l" eaLnBrk="1" hangingPunct="1">
              <a:spcBef>
                <a:spcPct val="25000"/>
              </a:spcBef>
              <a:buClr>
                <a:srgbClr val="A9B3C1"/>
              </a:buClr>
              <a:buSzPct val="70000"/>
            </a:pPr>
            <a:endParaRPr lang="en-US" sz="1000" dirty="0"/>
          </a:p>
          <a:p>
            <a:pPr marL="573088" lvl="1" indent="-231775" algn="l" eaLnBrk="1" hangingPunct="1">
              <a:spcBef>
                <a:spcPct val="25000"/>
              </a:spcBef>
              <a:buClr>
                <a:srgbClr val="A9B3C1"/>
              </a:buClr>
              <a:buSzPct val="70000"/>
              <a:buFont typeface="Arial" pitchFamily="34" charset="0"/>
              <a:buChar char="■"/>
            </a:pPr>
            <a:endParaRPr lang="en-US" sz="1100" b="1" dirty="0">
              <a:solidFill>
                <a:srgbClr val="0000FF"/>
              </a:solidFill>
            </a:endParaRPr>
          </a:p>
        </p:txBody>
      </p:sp>
      <p:pic>
        <p:nvPicPr>
          <p:cNvPr id="1028" name="Picture 4">
            <a:extLst>
              <a:ext uri="{FF2B5EF4-FFF2-40B4-BE49-F238E27FC236}">
                <a16:creationId xmlns:a16="http://schemas.microsoft.com/office/drawing/2014/main" id="{9046FB21-35CE-DBD8-D7A3-E0DB5930550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309366" y="1172701"/>
            <a:ext cx="5471999" cy="5915674"/>
          </a:xfrm>
          <a:prstGeom prst="rect">
            <a:avLst/>
          </a:prstGeom>
          <a:solidFill>
            <a:schemeClr val="bg1"/>
          </a:solidFill>
          <a:ln w="3175">
            <a:noFill/>
          </a:ln>
          <a:effectLst/>
        </p:spPr>
      </p:pic>
      <p:cxnSp>
        <p:nvCxnSpPr>
          <p:cNvPr id="14" name="Straight Connector 13">
            <a:extLst>
              <a:ext uri="{FF2B5EF4-FFF2-40B4-BE49-F238E27FC236}">
                <a16:creationId xmlns:a16="http://schemas.microsoft.com/office/drawing/2014/main" id="{E60E960A-713A-5A2D-B714-1A5E63A3528B}"/>
              </a:ext>
            </a:extLst>
          </p:cNvPr>
          <p:cNvCxnSpPr/>
          <p:nvPr/>
        </p:nvCxnSpPr>
        <p:spPr bwMode="auto">
          <a:xfrm>
            <a:off x="1669542" y="2273926"/>
            <a:ext cx="772031" cy="165777"/>
          </a:xfrm>
          <a:prstGeom prst="line">
            <a:avLst/>
          </a:prstGeom>
          <a:solidFill>
            <a:schemeClr val="accent1"/>
          </a:solidFill>
          <a:ln w="12700" cap="flat" cmpd="sng" algn="ctr">
            <a:solidFill>
              <a:schemeClr val="bg1"/>
            </a:solidFill>
            <a:prstDash val="solid"/>
            <a:round/>
            <a:headEnd type="none" w="med" len="med"/>
            <a:tailEnd type="none" w="med" len="med"/>
          </a:ln>
          <a:effectLst/>
        </p:spPr>
      </p:cxnSp>
      <p:pic>
        <p:nvPicPr>
          <p:cNvPr id="37" name="Picture 6" descr="C:\Users\csolano\AppData\Local\Microsoft\Windows\Temporary Internet Files\Content.IE5\B5N2Y7PV\nsew[1].jpg">
            <a:extLst>
              <a:ext uri="{FF2B5EF4-FFF2-40B4-BE49-F238E27FC236}">
                <a16:creationId xmlns:a16="http://schemas.microsoft.com/office/drawing/2014/main" id="{4A3A4E51-1E89-0835-E7BA-F32D8DB3BFE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98365" y="1208559"/>
            <a:ext cx="547265" cy="539604"/>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a:extLst>
              <a:ext uri="{FF2B5EF4-FFF2-40B4-BE49-F238E27FC236}">
                <a16:creationId xmlns:a16="http://schemas.microsoft.com/office/drawing/2014/main" id="{AE72D3C9-AC99-89BD-5652-AD0B1CC3C2EE}"/>
              </a:ext>
            </a:extLst>
          </p:cNvPr>
          <p:cNvSpPr>
            <a:spLocks/>
          </p:cNvSpPr>
          <p:nvPr/>
        </p:nvSpPr>
        <p:spPr>
          <a:xfrm>
            <a:off x="6197732" y="6903709"/>
            <a:ext cx="579005" cy="184666"/>
          </a:xfrm>
          <a:prstGeom prst="rect">
            <a:avLst/>
          </a:prstGeom>
          <a:noFill/>
        </p:spPr>
        <p:txBody>
          <a:bodyPr wrap="none">
            <a:spAutoFit/>
          </a:bodyPr>
          <a:lstStyle/>
          <a:p>
            <a:r>
              <a:rPr lang="en-GB" sz="600">
                <a:solidFill>
                  <a:schemeClr val="bg1">
                    <a:lumMod val="50000"/>
                  </a:schemeClr>
                </a:solidFill>
              </a:rPr>
              <a:t>Wapiti Park</a:t>
            </a:r>
            <a:endParaRPr lang="en-GB" sz="700">
              <a:solidFill>
                <a:schemeClr val="bg1">
                  <a:lumMod val="50000"/>
                </a:schemeClr>
              </a:solidFill>
            </a:endParaRPr>
          </a:p>
        </p:txBody>
      </p:sp>
      <p:sp>
        <p:nvSpPr>
          <p:cNvPr id="66" name="Rectangle 65">
            <a:extLst>
              <a:ext uri="{FF2B5EF4-FFF2-40B4-BE49-F238E27FC236}">
                <a16:creationId xmlns:a16="http://schemas.microsoft.com/office/drawing/2014/main" id="{746EDB68-9460-3F3B-8B63-A8E624DFA888}"/>
              </a:ext>
            </a:extLst>
          </p:cNvPr>
          <p:cNvSpPr>
            <a:spLocks/>
          </p:cNvSpPr>
          <p:nvPr/>
        </p:nvSpPr>
        <p:spPr>
          <a:xfrm rot="-3600000">
            <a:off x="4957816" y="1325801"/>
            <a:ext cx="360000" cy="76944"/>
          </a:xfrm>
          <a:prstGeom prst="rect">
            <a:avLst/>
          </a:prstGeom>
          <a:noFill/>
        </p:spPr>
        <p:txBody>
          <a:bodyPr wrap="square" lIns="0" tIns="0" rIns="0" bIns="0">
            <a:spAutoFit/>
          </a:bodyPr>
          <a:lstStyle/>
          <a:p>
            <a:r>
              <a:rPr lang="en-GB" sz="500" dirty="0"/>
              <a:t>Airstrip</a:t>
            </a:r>
            <a:endParaRPr lang="en-GB" sz="700" dirty="0"/>
          </a:p>
        </p:txBody>
      </p:sp>
      <p:sp>
        <p:nvSpPr>
          <p:cNvPr id="72" name="Rectangle 71">
            <a:extLst>
              <a:ext uri="{FF2B5EF4-FFF2-40B4-BE49-F238E27FC236}">
                <a16:creationId xmlns:a16="http://schemas.microsoft.com/office/drawing/2014/main" id="{F99C2D5B-2CF0-79D5-0F41-5035E15C435B}"/>
              </a:ext>
            </a:extLst>
          </p:cNvPr>
          <p:cNvSpPr>
            <a:spLocks/>
          </p:cNvSpPr>
          <p:nvPr/>
        </p:nvSpPr>
        <p:spPr>
          <a:xfrm rot="-1380000">
            <a:off x="8470200" y="2268790"/>
            <a:ext cx="684000" cy="184666"/>
          </a:xfrm>
          <a:prstGeom prst="rect">
            <a:avLst/>
          </a:prstGeom>
          <a:noFill/>
        </p:spPr>
        <p:txBody>
          <a:bodyPr wrap="none">
            <a:spAutoFit/>
          </a:bodyPr>
          <a:lstStyle/>
          <a:p>
            <a:r>
              <a:rPr lang="en-GB" sz="600"/>
              <a:t>Heritage Highway</a:t>
            </a:r>
          </a:p>
        </p:txBody>
      </p:sp>
      <p:sp>
        <p:nvSpPr>
          <p:cNvPr id="73" name="Rectangle 72">
            <a:extLst>
              <a:ext uri="{FF2B5EF4-FFF2-40B4-BE49-F238E27FC236}">
                <a16:creationId xmlns:a16="http://schemas.microsoft.com/office/drawing/2014/main" id="{125C485F-FE96-8F85-6C19-EB22C982B4AD}"/>
              </a:ext>
            </a:extLst>
          </p:cNvPr>
          <p:cNvSpPr>
            <a:spLocks/>
          </p:cNvSpPr>
          <p:nvPr/>
        </p:nvSpPr>
        <p:spPr>
          <a:xfrm rot="-960000">
            <a:off x="8074397" y="3985714"/>
            <a:ext cx="504000" cy="144000"/>
          </a:xfrm>
          <a:prstGeom prst="rect">
            <a:avLst/>
          </a:prstGeom>
          <a:noFill/>
        </p:spPr>
        <p:txBody>
          <a:bodyPr wrap="none">
            <a:spAutoFit/>
          </a:bodyPr>
          <a:lstStyle/>
          <a:p>
            <a:r>
              <a:rPr lang="en-GB" sz="600" i="1" dirty="0">
                <a:solidFill>
                  <a:srgbClr val="0000FF"/>
                </a:solidFill>
              </a:rPr>
              <a:t>Wapiti Rive</a:t>
            </a:r>
            <a:r>
              <a:rPr lang="en-GB" sz="600" dirty="0">
                <a:solidFill>
                  <a:srgbClr val="0000FF"/>
                </a:solidFill>
              </a:rPr>
              <a:t>r</a:t>
            </a:r>
          </a:p>
        </p:txBody>
      </p:sp>
      <p:sp>
        <p:nvSpPr>
          <p:cNvPr id="79" name="Rectangle 78">
            <a:extLst>
              <a:ext uri="{FF2B5EF4-FFF2-40B4-BE49-F238E27FC236}">
                <a16:creationId xmlns:a16="http://schemas.microsoft.com/office/drawing/2014/main" id="{5627648B-140B-A433-787B-8CB4C05741DD}"/>
              </a:ext>
            </a:extLst>
          </p:cNvPr>
          <p:cNvSpPr/>
          <p:nvPr/>
        </p:nvSpPr>
        <p:spPr>
          <a:xfrm>
            <a:off x="5475972" y="4859294"/>
            <a:ext cx="1334020" cy="338554"/>
          </a:xfrm>
          <a:prstGeom prst="rect">
            <a:avLst/>
          </a:prstGeom>
          <a:solidFill>
            <a:schemeClr val="bg1"/>
          </a:solidFill>
          <a:ln w="3175">
            <a:noFill/>
          </a:ln>
          <a:effectLst>
            <a:innerShdw blurRad="63500" dist="50800" dir="2700000">
              <a:schemeClr val="bg2">
                <a:lumMod val="90000"/>
                <a:alpha val="50000"/>
              </a:schemeClr>
            </a:innerShdw>
          </a:effectLst>
        </p:spPr>
        <p:txBody>
          <a:bodyPr wrap="none">
            <a:spAutoFit/>
          </a:bodyPr>
          <a:lstStyle/>
          <a:p>
            <a:r>
              <a:rPr lang="en-GB" sz="800" b="1">
                <a:effectLst>
                  <a:outerShdw blurRad="50800" dist="38100" algn="l" rotWithShape="0">
                    <a:srgbClr val="FFFF00">
                      <a:alpha val="40000"/>
                    </a:srgbClr>
                  </a:outerShdw>
                </a:effectLst>
              </a:rPr>
              <a:t>All Weather Gravel Rd. </a:t>
            </a:r>
          </a:p>
          <a:p>
            <a:r>
              <a:rPr lang="en-GB" sz="800" b="1">
                <a:effectLst>
                  <a:outerShdw blurRad="50800" dist="38100" algn="l" rotWithShape="0">
                    <a:srgbClr val="FFFF00">
                      <a:alpha val="40000"/>
                    </a:srgbClr>
                  </a:outerShdw>
                </a:effectLst>
              </a:rPr>
              <a:t>Upgraded FSR  </a:t>
            </a:r>
            <a:r>
              <a:rPr lang="en-GB" sz="800" b="1">
                <a:effectLst>
                  <a:outerShdw blurRad="50800" dist="38100" algn="l" rotWithShape="0">
                    <a:srgbClr val="FFFF00">
                      <a:alpha val="40000"/>
                    </a:srgbClr>
                  </a:outerShdw>
                </a:effectLst>
                <a:sym typeface="Symbol"/>
              </a:rPr>
              <a:t> 75 km</a:t>
            </a:r>
            <a:endParaRPr lang="en-GB" sz="800" b="1">
              <a:effectLst>
                <a:outerShdw blurRad="50800" dist="38100" algn="l" rotWithShape="0">
                  <a:srgbClr val="FFFF00">
                    <a:alpha val="40000"/>
                  </a:srgbClr>
                </a:outerShdw>
              </a:effectLst>
            </a:endParaRPr>
          </a:p>
        </p:txBody>
      </p:sp>
      <p:sp>
        <p:nvSpPr>
          <p:cNvPr id="80" name="Rectangle 79">
            <a:extLst>
              <a:ext uri="{FF2B5EF4-FFF2-40B4-BE49-F238E27FC236}">
                <a16:creationId xmlns:a16="http://schemas.microsoft.com/office/drawing/2014/main" id="{26FC0FA1-156F-09D9-0EFD-909C331E43A5}"/>
              </a:ext>
            </a:extLst>
          </p:cNvPr>
          <p:cNvSpPr/>
          <p:nvPr/>
        </p:nvSpPr>
        <p:spPr>
          <a:xfrm>
            <a:off x="8126766" y="3430003"/>
            <a:ext cx="1266693" cy="338554"/>
          </a:xfrm>
          <a:prstGeom prst="rect">
            <a:avLst/>
          </a:prstGeom>
          <a:solidFill>
            <a:schemeClr val="bg1"/>
          </a:solidFill>
          <a:ln w="3175">
            <a:noFill/>
          </a:ln>
          <a:effectLst>
            <a:innerShdw blurRad="63500" dist="50800" dir="2700000">
              <a:schemeClr val="bg2">
                <a:lumMod val="90000"/>
                <a:alpha val="50000"/>
              </a:schemeClr>
            </a:innerShdw>
          </a:effectLst>
        </p:spPr>
        <p:txBody>
          <a:bodyPr wrap="none">
            <a:spAutoFit/>
          </a:bodyPr>
          <a:lstStyle/>
          <a:p>
            <a:r>
              <a:rPr lang="en-GB" sz="800" b="1">
                <a:effectLst>
                  <a:outerShdw blurRad="50800" dist="38100" algn="l" rotWithShape="0">
                    <a:srgbClr val="FFFF00">
                      <a:alpha val="40000"/>
                    </a:srgbClr>
                  </a:outerShdw>
                </a:effectLst>
              </a:rPr>
              <a:t>Proposed Power Line </a:t>
            </a:r>
          </a:p>
          <a:p>
            <a:r>
              <a:rPr lang="en-GB" sz="800" b="1">
                <a:effectLst>
                  <a:outerShdw blurRad="50800" dist="38100" algn="l" rotWithShape="0">
                    <a:srgbClr val="FFFF00">
                      <a:alpha val="40000"/>
                    </a:srgbClr>
                  </a:outerShdw>
                </a:effectLst>
                <a:sym typeface="Symbol"/>
              </a:rPr>
              <a:t> 78 km</a:t>
            </a:r>
            <a:endParaRPr lang="en-GB" sz="800" b="1">
              <a:effectLst>
                <a:outerShdw blurRad="50800" dist="38100" algn="l" rotWithShape="0">
                  <a:srgbClr val="FFFF00">
                    <a:alpha val="40000"/>
                  </a:srgbClr>
                </a:outerShdw>
              </a:effectLst>
            </a:endParaRPr>
          </a:p>
        </p:txBody>
      </p:sp>
      <p:sp>
        <p:nvSpPr>
          <p:cNvPr id="82" name="Rectangle 81">
            <a:extLst>
              <a:ext uri="{FF2B5EF4-FFF2-40B4-BE49-F238E27FC236}">
                <a16:creationId xmlns:a16="http://schemas.microsoft.com/office/drawing/2014/main" id="{B6949016-66FD-88F9-A04C-FDC3F3CBEAB8}"/>
              </a:ext>
            </a:extLst>
          </p:cNvPr>
          <p:cNvSpPr>
            <a:spLocks/>
          </p:cNvSpPr>
          <p:nvPr/>
        </p:nvSpPr>
        <p:spPr>
          <a:xfrm rot="-3660000">
            <a:off x="8063436" y="5614553"/>
            <a:ext cx="540000" cy="184666"/>
          </a:xfrm>
          <a:prstGeom prst="rect">
            <a:avLst/>
          </a:prstGeom>
          <a:noFill/>
        </p:spPr>
        <p:txBody>
          <a:bodyPr wrap="square">
            <a:spAutoFit/>
          </a:bodyPr>
          <a:lstStyle/>
          <a:p>
            <a:r>
              <a:rPr lang="en-GB" sz="600" i="1">
                <a:solidFill>
                  <a:srgbClr val="0000FF"/>
                </a:solidFill>
              </a:rPr>
              <a:t>Red Deer</a:t>
            </a:r>
            <a:endParaRPr lang="en-GB" sz="600">
              <a:solidFill>
                <a:srgbClr val="0000FF"/>
              </a:solidFill>
            </a:endParaRPr>
          </a:p>
        </p:txBody>
      </p:sp>
      <p:sp>
        <p:nvSpPr>
          <p:cNvPr id="78" name="Rectangle 77">
            <a:extLst>
              <a:ext uri="{FF2B5EF4-FFF2-40B4-BE49-F238E27FC236}">
                <a16:creationId xmlns:a16="http://schemas.microsoft.com/office/drawing/2014/main" id="{4F5417C4-5BE3-7B7F-CB1D-C57BC42D736F}"/>
              </a:ext>
            </a:extLst>
          </p:cNvPr>
          <p:cNvSpPr>
            <a:spLocks/>
          </p:cNvSpPr>
          <p:nvPr/>
        </p:nvSpPr>
        <p:spPr>
          <a:xfrm>
            <a:off x="4500000" y="6152812"/>
            <a:ext cx="2268000" cy="200055"/>
          </a:xfrm>
          <a:prstGeom prst="rect">
            <a:avLst/>
          </a:prstGeom>
          <a:noFill/>
        </p:spPr>
        <p:txBody>
          <a:bodyPr wrap="none">
            <a:spAutoFit/>
          </a:bodyPr>
          <a:lstStyle/>
          <a:p>
            <a:pPr algn="l"/>
            <a:r>
              <a:rPr lang="en-GB" sz="700"/>
              <a:t>Existing Coal Mines (Producing, Care &amp; Maintenance)</a:t>
            </a:r>
          </a:p>
        </p:txBody>
      </p:sp>
      <p:sp>
        <p:nvSpPr>
          <p:cNvPr id="81" name="Rectangle 80">
            <a:extLst>
              <a:ext uri="{FF2B5EF4-FFF2-40B4-BE49-F238E27FC236}">
                <a16:creationId xmlns:a16="http://schemas.microsoft.com/office/drawing/2014/main" id="{E5CA74D3-13B4-C928-3E66-1C8E84DB388E}"/>
              </a:ext>
            </a:extLst>
          </p:cNvPr>
          <p:cNvSpPr>
            <a:spLocks/>
          </p:cNvSpPr>
          <p:nvPr/>
        </p:nvSpPr>
        <p:spPr>
          <a:xfrm>
            <a:off x="4500000" y="6343592"/>
            <a:ext cx="788999" cy="200055"/>
          </a:xfrm>
          <a:prstGeom prst="rect">
            <a:avLst/>
          </a:prstGeom>
          <a:noFill/>
        </p:spPr>
        <p:txBody>
          <a:bodyPr wrap="none">
            <a:spAutoFit/>
          </a:bodyPr>
          <a:lstStyle/>
          <a:p>
            <a:pPr algn="l"/>
            <a:r>
              <a:rPr lang="en-GB" sz="700"/>
              <a:t>Past producers</a:t>
            </a:r>
          </a:p>
        </p:txBody>
      </p:sp>
      <p:sp>
        <p:nvSpPr>
          <p:cNvPr id="85" name="Rectangle 84">
            <a:extLst>
              <a:ext uri="{FF2B5EF4-FFF2-40B4-BE49-F238E27FC236}">
                <a16:creationId xmlns:a16="http://schemas.microsoft.com/office/drawing/2014/main" id="{BBEAA441-99D9-6581-E040-300196D3D557}"/>
              </a:ext>
            </a:extLst>
          </p:cNvPr>
          <p:cNvSpPr>
            <a:spLocks/>
          </p:cNvSpPr>
          <p:nvPr/>
        </p:nvSpPr>
        <p:spPr>
          <a:xfrm>
            <a:off x="4500000" y="6523621"/>
            <a:ext cx="1704313" cy="200055"/>
          </a:xfrm>
          <a:prstGeom prst="rect">
            <a:avLst/>
          </a:prstGeom>
          <a:noFill/>
        </p:spPr>
        <p:txBody>
          <a:bodyPr wrap="none">
            <a:spAutoFit/>
          </a:bodyPr>
          <a:lstStyle/>
          <a:p>
            <a:pPr algn="l"/>
            <a:r>
              <a:rPr lang="en-GB" sz="700"/>
              <a:t>Advanced Mine Development Projects</a:t>
            </a:r>
          </a:p>
        </p:txBody>
      </p:sp>
      <p:sp>
        <p:nvSpPr>
          <p:cNvPr id="86" name="Rectangle 85">
            <a:extLst>
              <a:ext uri="{FF2B5EF4-FFF2-40B4-BE49-F238E27FC236}">
                <a16:creationId xmlns:a16="http://schemas.microsoft.com/office/drawing/2014/main" id="{61ED80F4-1144-2B86-DE0B-8D35E30F847D}"/>
              </a:ext>
            </a:extLst>
          </p:cNvPr>
          <p:cNvSpPr>
            <a:spLocks/>
          </p:cNvSpPr>
          <p:nvPr/>
        </p:nvSpPr>
        <p:spPr>
          <a:xfrm>
            <a:off x="4500000" y="6732000"/>
            <a:ext cx="1148070" cy="200055"/>
          </a:xfrm>
          <a:prstGeom prst="rect">
            <a:avLst/>
          </a:prstGeom>
          <a:noFill/>
        </p:spPr>
        <p:txBody>
          <a:bodyPr wrap="none">
            <a:spAutoFit/>
          </a:bodyPr>
          <a:lstStyle/>
          <a:p>
            <a:pPr algn="l"/>
            <a:r>
              <a:rPr lang="en-GB" sz="700"/>
              <a:t>Regional Coal Deposits</a:t>
            </a:r>
          </a:p>
        </p:txBody>
      </p:sp>
      <p:sp>
        <p:nvSpPr>
          <p:cNvPr id="93" name="Rectangle 92">
            <a:extLst>
              <a:ext uri="{FF2B5EF4-FFF2-40B4-BE49-F238E27FC236}">
                <a16:creationId xmlns:a16="http://schemas.microsoft.com/office/drawing/2014/main" id="{22E374B4-AA13-EA91-F56B-AC3146498B8F}"/>
              </a:ext>
            </a:extLst>
          </p:cNvPr>
          <p:cNvSpPr>
            <a:spLocks/>
          </p:cNvSpPr>
          <p:nvPr/>
        </p:nvSpPr>
        <p:spPr>
          <a:xfrm>
            <a:off x="4500000" y="1944000"/>
            <a:ext cx="612000" cy="252000"/>
          </a:xfrm>
          <a:prstGeom prst="rect">
            <a:avLst/>
          </a:prstGeom>
          <a:noFill/>
        </p:spPr>
        <p:txBody>
          <a:bodyPr wrap="square">
            <a:spAutoFit/>
          </a:bodyPr>
          <a:lstStyle/>
          <a:p>
            <a:r>
              <a:rPr lang="en-GB" sz="600" b="1">
                <a:effectLst>
                  <a:outerShdw blurRad="50800" dist="38100" algn="l" rotWithShape="0">
                    <a:srgbClr val="FFFF00">
                      <a:alpha val="40000"/>
                    </a:srgbClr>
                  </a:outerShdw>
                </a:effectLst>
              </a:rPr>
              <a:t>Quintette </a:t>
            </a:r>
            <a:br>
              <a:rPr lang="en-GB" sz="600" b="1">
                <a:effectLst>
                  <a:outerShdw blurRad="50800" dist="38100" algn="l" rotWithShape="0">
                    <a:srgbClr val="FFFF00">
                      <a:alpha val="40000"/>
                    </a:srgbClr>
                  </a:outerShdw>
                </a:effectLst>
              </a:rPr>
            </a:br>
            <a:r>
              <a:rPr lang="en-GB" sz="600" b="1">
                <a:effectLst>
                  <a:outerShdw blurRad="50800" dist="38100" algn="l" rotWithShape="0">
                    <a:srgbClr val="FFFF00">
                      <a:alpha val="40000"/>
                    </a:srgbClr>
                  </a:outerShdw>
                </a:effectLst>
              </a:rPr>
              <a:t>Sub-Station</a:t>
            </a:r>
          </a:p>
        </p:txBody>
      </p:sp>
      <p:cxnSp>
        <p:nvCxnSpPr>
          <p:cNvPr id="95" name="Straight Arrow Connector 94">
            <a:extLst>
              <a:ext uri="{FF2B5EF4-FFF2-40B4-BE49-F238E27FC236}">
                <a16:creationId xmlns:a16="http://schemas.microsoft.com/office/drawing/2014/main" id="{3DF756DB-30FB-4CFE-EDF0-60A8EF74E937}"/>
              </a:ext>
            </a:extLst>
          </p:cNvPr>
          <p:cNvCxnSpPr/>
          <p:nvPr/>
        </p:nvCxnSpPr>
        <p:spPr bwMode="auto">
          <a:xfrm flipV="1">
            <a:off x="4714872" y="1728000"/>
            <a:ext cx="0" cy="216000"/>
          </a:xfrm>
          <a:prstGeom prst="straightConnector1">
            <a:avLst/>
          </a:prstGeom>
          <a:noFill/>
          <a:ln w="6350" cap="flat" cmpd="sng" algn="ctr">
            <a:solidFill>
              <a:schemeClr val="accent2">
                <a:lumMod val="50000"/>
                <a:lumOff val="50000"/>
              </a:schemeClr>
            </a:solidFill>
            <a:prstDash val="solid"/>
            <a:round/>
            <a:headEnd type="none" w="sm" len="sm"/>
            <a:tailEnd type="stealth" w="sm" len="med"/>
          </a:ln>
          <a:effectLst/>
        </p:spPr>
      </p:cxnSp>
      <p:cxnSp>
        <p:nvCxnSpPr>
          <p:cNvPr id="96" name="Straight Arrow Connector 95">
            <a:extLst>
              <a:ext uri="{FF2B5EF4-FFF2-40B4-BE49-F238E27FC236}">
                <a16:creationId xmlns:a16="http://schemas.microsoft.com/office/drawing/2014/main" id="{969C6041-F011-63B5-D2EF-48895C008B10}"/>
              </a:ext>
            </a:extLst>
          </p:cNvPr>
          <p:cNvCxnSpPr/>
          <p:nvPr/>
        </p:nvCxnSpPr>
        <p:spPr bwMode="auto">
          <a:xfrm flipH="1">
            <a:off x="5688000" y="1780136"/>
            <a:ext cx="612000" cy="162593"/>
          </a:xfrm>
          <a:prstGeom prst="straightConnector1">
            <a:avLst/>
          </a:prstGeom>
          <a:noFill/>
          <a:ln w="6350" cap="flat" cmpd="sng" algn="ctr">
            <a:solidFill>
              <a:schemeClr val="accent2">
                <a:lumMod val="50000"/>
                <a:lumOff val="50000"/>
              </a:schemeClr>
            </a:solidFill>
            <a:prstDash val="solid"/>
            <a:round/>
            <a:headEnd type="none" w="sm" len="sm"/>
            <a:tailEnd type="stealth" w="sm" len="med"/>
          </a:ln>
          <a:effectLst/>
        </p:spPr>
      </p:cxnSp>
      <p:cxnSp>
        <p:nvCxnSpPr>
          <p:cNvPr id="98" name="Straight Arrow Connector 97">
            <a:extLst>
              <a:ext uri="{FF2B5EF4-FFF2-40B4-BE49-F238E27FC236}">
                <a16:creationId xmlns:a16="http://schemas.microsoft.com/office/drawing/2014/main" id="{94D1EEEB-0ACF-8704-9AF5-0F82E1F42CB8}"/>
              </a:ext>
            </a:extLst>
          </p:cNvPr>
          <p:cNvCxnSpPr/>
          <p:nvPr/>
        </p:nvCxnSpPr>
        <p:spPr bwMode="auto">
          <a:xfrm rot="-60000" flipV="1">
            <a:off x="6809992" y="4598769"/>
            <a:ext cx="396000" cy="432000"/>
          </a:xfrm>
          <a:prstGeom prst="straightConnector1">
            <a:avLst/>
          </a:prstGeom>
          <a:noFill/>
          <a:ln w="6350" cap="flat" cmpd="sng" algn="ctr">
            <a:solidFill>
              <a:schemeClr val="accent2">
                <a:lumMod val="50000"/>
                <a:lumOff val="50000"/>
              </a:schemeClr>
            </a:solidFill>
            <a:prstDash val="solid"/>
            <a:round/>
            <a:headEnd type="none" w="sm" len="sm"/>
            <a:tailEnd type="stealth" w="sm" len="med"/>
          </a:ln>
          <a:effectLst/>
        </p:spPr>
      </p:cxnSp>
      <p:sp>
        <p:nvSpPr>
          <p:cNvPr id="99" name="Rectangle 98">
            <a:extLst>
              <a:ext uri="{FF2B5EF4-FFF2-40B4-BE49-F238E27FC236}">
                <a16:creationId xmlns:a16="http://schemas.microsoft.com/office/drawing/2014/main" id="{B61D3A71-07F9-6AF1-EF0E-4271CEB752B0}"/>
              </a:ext>
            </a:extLst>
          </p:cNvPr>
          <p:cNvSpPr>
            <a:spLocks/>
          </p:cNvSpPr>
          <p:nvPr/>
        </p:nvSpPr>
        <p:spPr>
          <a:xfrm>
            <a:off x="4248000" y="2520000"/>
            <a:ext cx="612000" cy="276999"/>
          </a:xfrm>
          <a:prstGeom prst="rect">
            <a:avLst/>
          </a:prstGeom>
          <a:noFill/>
        </p:spPr>
        <p:txBody>
          <a:bodyPr wrap="square">
            <a:spAutoFit/>
          </a:bodyPr>
          <a:lstStyle/>
          <a:p>
            <a:r>
              <a:rPr lang="en-GB" sz="600" b="1" dirty="0">
                <a:effectLst>
                  <a:outerShdw blurRad="50800" dist="38100" algn="l" rotWithShape="0">
                    <a:srgbClr val="FFFF00">
                      <a:alpha val="40000"/>
                    </a:srgbClr>
                  </a:outerShdw>
                </a:effectLst>
              </a:rPr>
              <a:t>Trend Mine Haul Road</a:t>
            </a:r>
          </a:p>
        </p:txBody>
      </p:sp>
      <p:cxnSp>
        <p:nvCxnSpPr>
          <p:cNvPr id="102" name="Straight Arrow Connector 101">
            <a:extLst>
              <a:ext uri="{FF2B5EF4-FFF2-40B4-BE49-F238E27FC236}">
                <a16:creationId xmlns:a16="http://schemas.microsoft.com/office/drawing/2014/main" id="{343A764A-4AE0-E0E2-8DB1-6484933DE080}"/>
              </a:ext>
            </a:extLst>
          </p:cNvPr>
          <p:cNvCxnSpPr/>
          <p:nvPr/>
        </p:nvCxnSpPr>
        <p:spPr bwMode="auto">
          <a:xfrm flipV="1">
            <a:off x="8447465" y="2170634"/>
            <a:ext cx="501148" cy="206584"/>
          </a:xfrm>
          <a:prstGeom prst="straightConnector1">
            <a:avLst/>
          </a:prstGeom>
          <a:noFill/>
          <a:ln w="6350" cap="flat" cmpd="sng" algn="ctr">
            <a:solidFill>
              <a:schemeClr val="tx1"/>
            </a:solidFill>
            <a:prstDash val="solid"/>
            <a:round/>
            <a:headEnd type="none" w="sm" len="sm"/>
            <a:tailEnd type="stealth" w="sm" len="med"/>
          </a:ln>
          <a:effectLst/>
        </p:spPr>
      </p:cxnSp>
      <p:sp>
        <p:nvSpPr>
          <p:cNvPr id="104" name="Rectangle 103">
            <a:extLst>
              <a:ext uri="{FF2B5EF4-FFF2-40B4-BE49-F238E27FC236}">
                <a16:creationId xmlns:a16="http://schemas.microsoft.com/office/drawing/2014/main" id="{F6F5B78C-EFE2-107E-67ED-0344D6A10852}"/>
              </a:ext>
            </a:extLst>
          </p:cNvPr>
          <p:cNvSpPr>
            <a:spLocks/>
          </p:cNvSpPr>
          <p:nvPr/>
        </p:nvSpPr>
        <p:spPr>
          <a:xfrm rot="-1380000">
            <a:off x="8211138" y="2022706"/>
            <a:ext cx="803425" cy="144000"/>
          </a:xfrm>
          <a:prstGeom prst="rect">
            <a:avLst/>
          </a:prstGeom>
          <a:noFill/>
        </p:spPr>
        <p:txBody>
          <a:bodyPr wrap="none">
            <a:spAutoFit/>
          </a:bodyPr>
          <a:lstStyle/>
          <a:p>
            <a:r>
              <a:rPr lang="en-GB" sz="600" dirty="0"/>
              <a:t>To Dawson Creek</a:t>
            </a:r>
          </a:p>
        </p:txBody>
      </p:sp>
      <p:sp>
        <p:nvSpPr>
          <p:cNvPr id="47" name="Rectangle 46">
            <a:extLst>
              <a:ext uri="{FF2B5EF4-FFF2-40B4-BE49-F238E27FC236}">
                <a16:creationId xmlns:a16="http://schemas.microsoft.com/office/drawing/2014/main" id="{6713D384-D0FE-5CC7-60AA-0F9117385EC3}"/>
              </a:ext>
            </a:extLst>
          </p:cNvPr>
          <p:cNvSpPr>
            <a:spLocks/>
          </p:cNvSpPr>
          <p:nvPr/>
        </p:nvSpPr>
        <p:spPr>
          <a:xfrm>
            <a:off x="5853708" y="3515440"/>
            <a:ext cx="540000" cy="184666"/>
          </a:xfrm>
          <a:prstGeom prst="rect">
            <a:avLst/>
          </a:prstGeom>
          <a:noFill/>
        </p:spPr>
        <p:txBody>
          <a:bodyPr wrap="square">
            <a:spAutoFit/>
          </a:bodyPr>
          <a:lstStyle/>
          <a:p>
            <a:r>
              <a:rPr lang="en-GB" sz="600" dirty="0"/>
              <a:t>Duke Mtn. </a:t>
            </a:r>
          </a:p>
        </p:txBody>
      </p:sp>
      <p:sp>
        <p:nvSpPr>
          <p:cNvPr id="48" name="Rectangle 47">
            <a:extLst>
              <a:ext uri="{FF2B5EF4-FFF2-40B4-BE49-F238E27FC236}">
                <a16:creationId xmlns:a16="http://schemas.microsoft.com/office/drawing/2014/main" id="{3FDB8CFA-E6A4-0770-400E-40EDE16ADB3B}"/>
              </a:ext>
            </a:extLst>
          </p:cNvPr>
          <p:cNvSpPr>
            <a:spLocks/>
          </p:cNvSpPr>
          <p:nvPr/>
        </p:nvSpPr>
        <p:spPr>
          <a:xfrm>
            <a:off x="6413992" y="3420063"/>
            <a:ext cx="396000" cy="276999"/>
          </a:xfrm>
          <a:prstGeom prst="rect">
            <a:avLst/>
          </a:prstGeom>
          <a:noFill/>
        </p:spPr>
        <p:txBody>
          <a:bodyPr wrap="square">
            <a:spAutoFit/>
          </a:bodyPr>
          <a:lstStyle/>
          <a:p>
            <a:r>
              <a:rPr lang="en-GB" sz="600" dirty="0"/>
              <a:t>Wapiti </a:t>
            </a:r>
          </a:p>
          <a:p>
            <a:r>
              <a:rPr lang="en-GB" sz="600" dirty="0"/>
              <a:t>River </a:t>
            </a:r>
          </a:p>
        </p:txBody>
      </p:sp>
      <p:sp>
        <p:nvSpPr>
          <p:cNvPr id="50" name="Rectangle 49">
            <a:extLst>
              <a:ext uri="{FF2B5EF4-FFF2-40B4-BE49-F238E27FC236}">
                <a16:creationId xmlns:a16="http://schemas.microsoft.com/office/drawing/2014/main" id="{3EED5EE6-C1E6-ED5C-297C-D759B13FAE15}"/>
              </a:ext>
            </a:extLst>
          </p:cNvPr>
          <p:cNvSpPr>
            <a:spLocks/>
          </p:cNvSpPr>
          <p:nvPr/>
        </p:nvSpPr>
        <p:spPr>
          <a:xfrm rot="-4020000">
            <a:off x="8433756" y="5097756"/>
            <a:ext cx="324000" cy="184666"/>
          </a:xfrm>
          <a:prstGeom prst="rect">
            <a:avLst/>
          </a:prstGeom>
          <a:noFill/>
        </p:spPr>
        <p:txBody>
          <a:bodyPr wrap="square">
            <a:spAutoFit/>
          </a:bodyPr>
          <a:lstStyle/>
          <a:p>
            <a:r>
              <a:rPr lang="en-GB" sz="600" i="1" err="1">
                <a:solidFill>
                  <a:srgbClr val="0000FF"/>
                </a:solidFill>
              </a:rPr>
              <a:t>Crk</a:t>
            </a:r>
            <a:r>
              <a:rPr lang="en-GB" sz="600" i="1">
                <a:solidFill>
                  <a:srgbClr val="0000FF"/>
                </a:solidFill>
              </a:rPr>
              <a:t>.</a:t>
            </a:r>
            <a:endParaRPr lang="en-GB" sz="600">
              <a:solidFill>
                <a:srgbClr val="0000FF"/>
              </a:solidFill>
            </a:endParaRPr>
          </a:p>
        </p:txBody>
      </p:sp>
      <p:sp>
        <p:nvSpPr>
          <p:cNvPr id="55" name="Rectangle 54">
            <a:extLst>
              <a:ext uri="{FF2B5EF4-FFF2-40B4-BE49-F238E27FC236}">
                <a16:creationId xmlns:a16="http://schemas.microsoft.com/office/drawing/2014/main" id="{73C955CB-7BC3-2B19-022A-D0E6ECF5A144}"/>
              </a:ext>
            </a:extLst>
          </p:cNvPr>
          <p:cNvSpPr/>
          <p:nvPr/>
        </p:nvSpPr>
        <p:spPr>
          <a:xfrm>
            <a:off x="7992162" y="2949434"/>
            <a:ext cx="1135161" cy="215444"/>
          </a:xfrm>
          <a:prstGeom prst="rect">
            <a:avLst/>
          </a:prstGeom>
          <a:solidFill>
            <a:schemeClr val="bg1"/>
          </a:solidFill>
          <a:ln w="3175">
            <a:noFill/>
          </a:ln>
          <a:effectLst>
            <a:innerShdw blurRad="63500" dist="50800" dir="2700000">
              <a:schemeClr val="bg2">
                <a:lumMod val="90000"/>
                <a:alpha val="50000"/>
              </a:schemeClr>
            </a:innerShdw>
          </a:effectLst>
        </p:spPr>
        <p:txBody>
          <a:bodyPr wrap="square">
            <a:spAutoFit/>
          </a:bodyPr>
          <a:lstStyle/>
          <a:p>
            <a:r>
              <a:rPr lang="en-GB" sz="800" b="1">
                <a:effectLst>
                  <a:outerShdw blurRad="50800" dist="38100" algn="l" rotWithShape="0">
                    <a:srgbClr val="FFFF00">
                      <a:alpha val="40000"/>
                    </a:srgbClr>
                  </a:outerShdw>
                </a:effectLst>
              </a:rPr>
              <a:t>Proposed Rail Line </a:t>
            </a:r>
          </a:p>
        </p:txBody>
      </p:sp>
      <p:cxnSp>
        <p:nvCxnSpPr>
          <p:cNvPr id="56" name="Straight Arrow Connector 55">
            <a:extLst>
              <a:ext uri="{FF2B5EF4-FFF2-40B4-BE49-F238E27FC236}">
                <a16:creationId xmlns:a16="http://schemas.microsoft.com/office/drawing/2014/main" id="{6658F496-7007-F50F-3001-B5144EA21BDB}"/>
              </a:ext>
            </a:extLst>
          </p:cNvPr>
          <p:cNvCxnSpPr/>
          <p:nvPr/>
        </p:nvCxnSpPr>
        <p:spPr bwMode="auto">
          <a:xfrm flipH="1">
            <a:off x="7443367" y="3101298"/>
            <a:ext cx="612422" cy="482820"/>
          </a:xfrm>
          <a:prstGeom prst="straightConnector1">
            <a:avLst/>
          </a:prstGeom>
          <a:noFill/>
          <a:ln w="6350" cap="flat" cmpd="sng" algn="ctr">
            <a:solidFill>
              <a:schemeClr val="accent2">
                <a:lumMod val="50000"/>
                <a:lumOff val="50000"/>
              </a:schemeClr>
            </a:solidFill>
            <a:prstDash val="solid"/>
            <a:round/>
            <a:headEnd type="none" w="sm" len="sm"/>
            <a:tailEnd type="stealth" w="sm" len="med"/>
          </a:ln>
          <a:effectLst/>
        </p:spPr>
      </p:cxnSp>
      <p:cxnSp>
        <p:nvCxnSpPr>
          <p:cNvPr id="105" name="Straight Arrow Connector 104">
            <a:extLst>
              <a:ext uri="{FF2B5EF4-FFF2-40B4-BE49-F238E27FC236}">
                <a16:creationId xmlns:a16="http://schemas.microsoft.com/office/drawing/2014/main" id="{10BB58FD-52E4-BA92-3D02-8EFC082B914B}"/>
              </a:ext>
            </a:extLst>
          </p:cNvPr>
          <p:cNvCxnSpPr/>
          <p:nvPr/>
        </p:nvCxnSpPr>
        <p:spPr bwMode="auto">
          <a:xfrm flipV="1">
            <a:off x="8952774" y="6343592"/>
            <a:ext cx="0" cy="216000"/>
          </a:xfrm>
          <a:prstGeom prst="straightConnector1">
            <a:avLst/>
          </a:prstGeom>
          <a:noFill/>
          <a:ln w="6350" cap="flat" cmpd="sng" algn="ctr">
            <a:solidFill>
              <a:schemeClr val="accent2">
                <a:lumMod val="50000"/>
                <a:lumOff val="50000"/>
              </a:schemeClr>
            </a:solidFill>
            <a:prstDash val="solid"/>
            <a:round/>
            <a:headEnd type="none" w="sm" len="sm"/>
            <a:tailEnd type="stealth" w="sm" len="med"/>
          </a:ln>
          <a:effectLst/>
        </p:spPr>
      </p:cxnSp>
      <p:sp>
        <p:nvSpPr>
          <p:cNvPr id="106" name="Rectangle 105">
            <a:extLst>
              <a:ext uri="{FF2B5EF4-FFF2-40B4-BE49-F238E27FC236}">
                <a16:creationId xmlns:a16="http://schemas.microsoft.com/office/drawing/2014/main" id="{B1A3E6C1-145C-D923-5EA1-FF8D3DC71ADD}"/>
              </a:ext>
            </a:extLst>
          </p:cNvPr>
          <p:cNvSpPr>
            <a:spLocks/>
          </p:cNvSpPr>
          <p:nvPr/>
        </p:nvSpPr>
        <p:spPr>
          <a:xfrm>
            <a:off x="8680273" y="6541786"/>
            <a:ext cx="540000" cy="92333"/>
          </a:xfrm>
          <a:prstGeom prst="rect">
            <a:avLst/>
          </a:prstGeom>
          <a:noFill/>
        </p:spPr>
        <p:txBody>
          <a:bodyPr wrap="square" lIns="0" tIns="0" rIns="0" bIns="0">
            <a:spAutoFit/>
          </a:bodyPr>
          <a:lstStyle/>
          <a:p>
            <a:r>
              <a:rPr lang="en-GB" sz="600" dirty="0">
                <a:effectLst>
                  <a:outerShdw blurRad="38100" dist="38100" dir="2700000" algn="tl">
                    <a:srgbClr val="000000">
                      <a:alpha val="43137"/>
                    </a:srgbClr>
                  </a:outerShdw>
                </a:effectLst>
              </a:rPr>
              <a:t>Proposed Pit</a:t>
            </a:r>
          </a:p>
        </p:txBody>
      </p:sp>
      <p:sp>
        <p:nvSpPr>
          <p:cNvPr id="108" name="Rectangle 107">
            <a:extLst>
              <a:ext uri="{FF2B5EF4-FFF2-40B4-BE49-F238E27FC236}">
                <a16:creationId xmlns:a16="http://schemas.microsoft.com/office/drawing/2014/main" id="{503F3A60-136B-BA2C-AF7C-6F4AABEEADB4}"/>
              </a:ext>
            </a:extLst>
          </p:cNvPr>
          <p:cNvSpPr>
            <a:spLocks/>
          </p:cNvSpPr>
          <p:nvPr/>
        </p:nvSpPr>
        <p:spPr>
          <a:xfrm>
            <a:off x="8064000" y="6012000"/>
            <a:ext cx="612000" cy="184666"/>
          </a:xfrm>
          <a:prstGeom prst="rect">
            <a:avLst/>
          </a:prstGeom>
          <a:noFill/>
        </p:spPr>
        <p:txBody>
          <a:bodyPr wrap="square" lIns="0" tIns="0" rIns="0" bIns="0">
            <a:spAutoFit/>
          </a:bodyPr>
          <a:lstStyle/>
          <a:p>
            <a:r>
              <a:rPr lang="en-GB" sz="600" dirty="0"/>
              <a:t>Belcourt South</a:t>
            </a:r>
          </a:p>
          <a:p>
            <a:r>
              <a:rPr lang="en-GB" sz="600" dirty="0"/>
              <a:t>(</a:t>
            </a:r>
            <a:r>
              <a:rPr lang="en-GB" sz="600" dirty="0" err="1"/>
              <a:t>Holtslander</a:t>
            </a:r>
            <a:r>
              <a:rPr lang="en-GB" sz="600" dirty="0"/>
              <a:t>) </a:t>
            </a:r>
          </a:p>
        </p:txBody>
      </p:sp>
      <p:sp>
        <p:nvSpPr>
          <p:cNvPr id="109" name="TextBox 108">
            <a:extLst>
              <a:ext uri="{FF2B5EF4-FFF2-40B4-BE49-F238E27FC236}">
                <a16:creationId xmlns:a16="http://schemas.microsoft.com/office/drawing/2014/main" id="{A4A8E65F-9F3E-ADCB-9800-2D3CDE345E9E}"/>
              </a:ext>
            </a:extLst>
          </p:cNvPr>
          <p:cNvSpPr txBox="1"/>
          <p:nvPr/>
        </p:nvSpPr>
        <p:spPr>
          <a:xfrm>
            <a:off x="6862131" y="6811604"/>
            <a:ext cx="242374" cy="215444"/>
          </a:xfrm>
          <a:prstGeom prst="rect">
            <a:avLst/>
          </a:prstGeom>
          <a:noFill/>
        </p:spPr>
        <p:txBody>
          <a:bodyPr wrap="none" rtlCol="0">
            <a:spAutoFit/>
          </a:bodyPr>
          <a:lstStyle/>
          <a:p>
            <a:r>
              <a:rPr lang="en-CA" sz="800" dirty="0"/>
              <a:t>0</a:t>
            </a:r>
          </a:p>
        </p:txBody>
      </p:sp>
      <p:cxnSp>
        <p:nvCxnSpPr>
          <p:cNvPr id="74" name="Straight Arrow Connector 73">
            <a:extLst>
              <a:ext uri="{FF2B5EF4-FFF2-40B4-BE49-F238E27FC236}">
                <a16:creationId xmlns:a16="http://schemas.microsoft.com/office/drawing/2014/main" id="{CF13CBA9-2FC0-5669-C448-EA33D80A1F2F}"/>
              </a:ext>
            </a:extLst>
          </p:cNvPr>
          <p:cNvCxnSpPr/>
          <p:nvPr/>
        </p:nvCxnSpPr>
        <p:spPr bwMode="auto">
          <a:xfrm>
            <a:off x="6876000" y="2556000"/>
            <a:ext cx="0" cy="620362"/>
          </a:xfrm>
          <a:prstGeom prst="straightConnector1">
            <a:avLst/>
          </a:prstGeom>
          <a:noFill/>
          <a:ln w="6350" cap="flat" cmpd="sng" algn="ctr">
            <a:solidFill>
              <a:schemeClr val="accent2">
                <a:lumMod val="50000"/>
                <a:lumOff val="50000"/>
              </a:schemeClr>
            </a:solidFill>
            <a:prstDash val="solid"/>
            <a:round/>
            <a:headEnd type="none" w="sm" len="sm"/>
            <a:tailEnd type="stealth" w="sm" len="med"/>
          </a:ln>
          <a:effectLst/>
        </p:spPr>
      </p:cxnSp>
      <p:cxnSp>
        <p:nvCxnSpPr>
          <p:cNvPr id="112" name="Elbow Connector 111">
            <a:extLst>
              <a:ext uri="{FF2B5EF4-FFF2-40B4-BE49-F238E27FC236}">
                <a16:creationId xmlns:a16="http://schemas.microsoft.com/office/drawing/2014/main" id="{23C3F9C9-5379-6AB8-A120-C310E44623CB}"/>
              </a:ext>
            </a:extLst>
          </p:cNvPr>
          <p:cNvCxnSpPr/>
          <p:nvPr/>
        </p:nvCxnSpPr>
        <p:spPr bwMode="auto">
          <a:xfrm rot="5400000" flipH="1" flipV="1">
            <a:off x="4521621" y="2052000"/>
            <a:ext cx="612000" cy="432000"/>
          </a:xfrm>
          <a:prstGeom prst="bentConnector3">
            <a:avLst>
              <a:gd name="adj1" fmla="val 25628"/>
            </a:avLst>
          </a:prstGeom>
          <a:noFill/>
          <a:ln w="6350" cap="flat" cmpd="sng" algn="ctr">
            <a:solidFill>
              <a:schemeClr val="accent2">
                <a:lumMod val="50000"/>
                <a:lumOff val="50000"/>
              </a:schemeClr>
            </a:solidFill>
            <a:prstDash val="solid"/>
            <a:round/>
            <a:headEnd type="none" w="sm" len="sm"/>
            <a:tailEnd type="stealth" w="sm" len="med"/>
          </a:ln>
          <a:effectLst/>
        </p:spPr>
      </p:cxnSp>
      <p:sp>
        <p:nvSpPr>
          <p:cNvPr id="52" name="Rectangle 51">
            <a:extLst>
              <a:ext uri="{FF2B5EF4-FFF2-40B4-BE49-F238E27FC236}">
                <a16:creationId xmlns:a16="http://schemas.microsoft.com/office/drawing/2014/main" id="{28B38CD3-E9D0-65F8-8FFF-004DC9A993D1}"/>
              </a:ext>
            </a:extLst>
          </p:cNvPr>
          <p:cNvSpPr/>
          <p:nvPr/>
        </p:nvSpPr>
        <p:spPr bwMode="auto">
          <a:xfrm>
            <a:off x="3924000" y="1224000"/>
            <a:ext cx="2880000" cy="2880000"/>
          </a:xfrm>
          <a:prstGeom prst="rect">
            <a:avLst/>
          </a:prstGeom>
          <a:noFill/>
          <a:ln w="19050" cap="flat" cmpd="sng" algn="ctr">
            <a:solidFill>
              <a:schemeClr val="accent5">
                <a:lumMod val="60000"/>
                <a:lumOff val="40000"/>
              </a:schemeClr>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CA"/>
          </a:p>
        </p:txBody>
      </p:sp>
      <p:sp>
        <p:nvSpPr>
          <p:cNvPr id="75" name="Rectangle 74">
            <a:extLst>
              <a:ext uri="{FF2B5EF4-FFF2-40B4-BE49-F238E27FC236}">
                <a16:creationId xmlns:a16="http://schemas.microsoft.com/office/drawing/2014/main" id="{BE125DB8-DAD7-D5BF-0786-7DB3F656E425}"/>
              </a:ext>
            </a:extLst>
          </p:cNvPr>
          <p:cNvSpPr/>
          <p:nvPr/>
        </p:nvSpPr>
        <p:spPr>
          <a:xfrm>
            <a:off x="6660000" y="2268000"/>
            <a:ext cx="1135161" cy="338554"/>
          </a:xfrm>
          <a:prstGeom prst="rect">
            <a:avLst/>
          </a:prstGeom>
          <a:solidFill>
            <a:schemeClr val="bg1"/>
          </a:solidFill>
          <a:ln w="3175">
            <a:noFill/>
          </a:ln>
          <a:effectLst>
            <a:innerShdw blurRad="63500" dist="50800" dir="2700000">
              <a:schemeClr val="bg2">
                <a:lumMod val="90000"/>
                <a:alpha val="50000"/>
              </a:schemeClr>
            </a:innerShdw>
          </a:effectLst>
        </p:spPr>
        <p:txBody>
          <a:bodyPr wrap="square">
            <a:spAutoFit/>
          </a:bodyPr>
          <a:lstStyle/>
          <a:p>
            <a:r>
              <a:rPr lang="en-GB" sz="800" b="1" dirty="0">
                <a:effectLst>
                  <a:outerShdw blurRad="50800" dist="38100" algn="l" rotWithShape="0">
                    <a:srgbClr val="FFFF00">
                      <a:alpha val="40000"/>
                    </a:srgbClr>
                  </a:outerShdw>
                </a:effectLst>
              </a:rPr>
              <a:t>All Weather Road Joins Highway 52</a:t>
            </a:r>
          </a:p>
        </p:txBody>
      </p:sp>
      <p:sp>
        <p:nvSpPr>
          <p:cNvPr id="101" name="Rectangle 100">
            <a:extLst>
              <a:ext uri="{FF2B5EF4-FFF2-40B4-BE49-F238E27FC236}">
                <a16:creationId xmlns:a16="http://schemas.microsoft.com/office/drawing/2014/main" id="{9F61B07A-0619-769C-F871-2ACA48ACDB9F}"/>
              </a:ext>
            </a:extLst>
          </p:cNvPr>
          <p:cNvSpPr/>
          <p:nvPr/>
        </p:nvSpPr>
        <p:spPr>
          <a:xfrm>
            <a:off x="6318000" y="1633458"/>
            <a:ext cx="1330814" cy="215444"/>
          </a:xfrm>
          <a:prstGeom prst="rect">
            <a:avLst/>
          </a:prstGeom>
          <a:solidFill>
            <a:schemeClr val="bg1"/>
          </a:solidFill>
          <a:ln w="3175">
            <a:noFill/>
          </a:ln>
          <a:effectLst>
            <a:innerShdw blurRad="63500" dist="50800" dir="2700000">
              <a:schemeClr val="bg2">
                <a:lumMod val="90000"/>
                <a:alpha val="50000"/>
              </a:schemeClr>
            </a:innerShdw>
          </a:effectLst>
        </p:spPr>
        <p:txBody>
          <a:bodyPr wrap="none">
            <a:spAutoFit/>
          </a:bodyPr>
          <a:lstStyle/>
          <a:p>
            <a:r>
              <a:rPr lang="en-GB" sz="800" b="1" dirty="0">
                <a:effectLst>
                  <a:outerShdw blurRad="50800" dist="38100" algn="l" rotWithShape="0">
                    <a:srgbClr val="FFFF00">
                      <a:alpha val="40000"/>
                    </a:srgbClr>
                  </a:outerShdw>
                </a:effectLst>
              </a:rPr>
              <a:t>Paved Highway (36 km)</a:t>
            </a:r>
          </a:p>
        </p:txBody>
      </p:sp>
      <p:sp>
        <p:nvSpPr>
          <p:cNvPr id="113" name="Rectangle 112">
            <a:extLst>
              <a:ext uri="{FF2B5EF4-FFF2-40B4-BE49-F238E27FC236}">
                <a16:creationId xmlns:a16="http://schemas.microsoft.com/office/drawing/2014/main" id="{B4757D18-7897-1A7F-55E1-A192B25D5FF6}"/>
              </a:ext>
            </a:extLst>
          </p:cNvPr>
          <p:cNvSpPr/>
          <p:nvPr/>
        </p:nvSpPr>
        <p:spPr bwMode="auto">
          <a:xfrm>
            <a:off x="8100000" y="5425973"/>
            <a:ext cx="1692000" cy="1692000"/>
          </a:xfrm>
          <a:prstGeom prst="rect">
            <a:avLst/>
          </a:prstGeom>
          <a:noFill/>
          <a:ln w="19050" cap="flat" cmpd="sng" algn="ctr">
            <a:solidFill>
              <a:schemeClr val="accent5">
                <a:lumMod val="60000"/>
                <a:lumOff val="40000"/>
              </a:schemeClr>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CA"/>
          </a:p>
        </p:txBody>
      </p:sp>
      <p:sp>
        <p:nvSpPr>
          <p:cNvPr id="107" name="Rectangle 106">
            <a:extLst>
              <a:ext uri="{FF2B5EF4-FFF2-40B4-BE49-F238E27FC236}">
                <a16:creationId xmlns:a16="http://schemas.microsoft.com/office/drawing/2014/main" id="{C2E18ED0-1BFA-AE30-53A8-C544E34ECE5F}"/>
              </a:ext>
            </a:extLst>
          </p:cNvPr>
          <p:cNvSpPr>
            <a:spLocks/>
          </p:cNvSpPr>
          <p:nvPr/>
        </p:nvSpPr>
        <p:spPr>
          <a:xfrm>
            <a:off x="7524000" y="5148000"/>
            <a:ext cx="576000" cy="184666"/>
          </a:xfrm>
          <a:prstGeom prst="rect">
            <a:avLst/>
          </a:prstGeom>
          <a:noFill/>
        </p:spPr>
        <p:txBody>
          <a:bodyPr wrap="square" lIns="0" tIns="0" rIns="0" bIns="0">
            <a:spAutoFit/>
          </a:bodyPr>
          <a:lstStyle/>
          <a:p>
            <a:r>
              <a:rPr lang="en-GB" sz="600" dirty="0"/>
              <a:t>Belcourt North</a:t>
            </a:r>
          </a:p>
          <a:p>
            <a:r>
              <a:rPr lang="en-GB" sz="600" dirty="0"/>
              <a:t>(Red deer) </a:t>
            </a:r>
          </a:p>
        </p:txBody>
      </p:sp>
      <p:sp>
        <p:nvSpPr>
          <p:cNvPr id="76" name="Rectangle 75">
            <a:extLst>
              <a:ext uri="{FF2B5EF4-FFF2-40B4-BE49-F238E27FC236}">
                <a16:creationId xmlns:a16="http://schemas.microsoft.com/office/drawing/2014/main" id="{C99F2F88-09F0-26DA-C0AD-3DA10C526F01}"/>
              </a:ext>
            </a:extLst>
          </p:cNvPr>
          <p:cNvSpPr/>
          <p:nvPr/>
        </p:nvSpPr>
        <p:spPr>
          <a:xfrm>
            <a:off x="7596422" y="6480000"/>
            <a:ext cx="1008000" cy="288000"/>
          </a:xfrm>
          <a:prstGeom prst="rect">
            <a:avLst/>
          </a:prstGeom>
          <a:solidFill>
            <a:schemeClr val="bg1"/>
          </a:solidFill>
          <a:effectLst>
            <a:innerShdw blurRad="114300">
              <a:prstClr val="black"/>
            </a:innerShdw>
          </a:effectLst>
        </p:spPr>
        <p:txBody>
          <a:bodyPr wrap="square">
            <a:spAutoFit/>
          </a:bodyPr>
          <a:lstStyle/>
          <a:p>
            <a:r>
              <a:rPr lang="en-GB" sz="1100" b="1">
                <a:solidFill>
                  <a:srgbClr val="CC0000"/>
                </a:solidFill>
                <a:effectLst>
                  <a:reflection stA="45000" endPos="0" dist="50800" dir="5400000" sy="-100000" algn="bl" rotWithShape="0"/>
                </a:effectLst>
                <a:latin typeface="Times New Roman" panose="02020603050405020304" pitchFamily="18" charset="0"/>
                <a:cs typeface="Times New Roman" panose="02020603050405020304" pitchFamily="18" charset="0"/>
              </a:rPr>
              <a:t>HUGUENOT</a:t>
            </a:r>
            <a:endParaRPr lang="en-GB" sz="1000" b="1">
              <a:solidFill>
                <a:srgbClr val="CC0000"/>
              </a:solidFill>
              <a:effectLst>
                <a:reflection stA="45000" endPos="0" dist="50800" dir="5400000" sy="-100000" algn="bl" rotWithShape="0"/>
              </a:effectLst>
              <a:latin typeface="Times New Roman" panose="02020603050405020304" pitchFamily="18" charset="0"/>
              <a:cs typeface="Times New Roman" panose="02020603050405020304" pitchFamily="18" charset="0"/>
            </a:endParaRPr>
          </a:p>
        </p:txBody>
      </p:sp>
      <p:sp>
        <p:nvSpPr>
          <p:cNvPr id="110" name="TextBox 109">
            <a:extLst>
              <a:ext uri="{FF2B5EF4-FFF2-40B4-BE49-F238E27FC236}">
                <a16:creationId xmlns:a16="http://schemas.microsoft.com/office/drawing/2014/main" id="{52C0E201-6CFC-54BC-A354-0147B7D41E66}"/>
              </a:ext>
            </a:extLst>
          </p:cNvPr>
          <p:cNvSpPr txBox="1"/>
          <p:nvPr/>
        </p:nvSpPr>
        <p:spPr>
          <a:xfrm>
            <a:off x="7795785" y="6818663"/>
            <a:ext cx="288000" cy="215444"/>
          </a:xfrm>
          <a:prstGeom prst="rect">
            <a:avLst/>
          </a:prstGeom>
          <a:noFill/>
        </p:spPr>
        <p:txBody>
          <a:bodyPr wrap="none" rtlCol="0">
            <a:spAutoFit/>
          </a:bodyPr>
          <a:lstStyle/>
          <a:p>
            <a:r>
              <a:rPr lang="en-CA" sz="800" dirty="0"/>
              <a:t>10 km</a:t>
            </a:r>
          </a:p>
        </p:txBody>
      </p:sp>
      <p:cxnSp>
        <p:nvCxnSpPr>
          <p:cNvPr id="117" name="Straight Arrow Connector 116">
            <a:extLst>
              <a:ext uri="{FF2B5EF4-FFF2-40B4-BE49-F238E27FC236}">
                <a16:creationId xmlns:a16="http://schemas.microsoft.com/office/drawing/2014/main" id="{80D1446B-E5ED-D784-45C0-AA509AD1DA99}"/>
              </a:ext>
            </a:extLst>
          </p:cNvPr>
          <p:cNvCxnSpPr/>
          <p:nvPr/>
        </p:nvCxnSpPr>
        <p:spPr bwMode="auto">
          <a:xfrm flipH="1">
            <a:off x="7465157" y="3574477"/>
            <a:ext cx="612422" cy="482820"/>
          </a:xfrm>
          <a:prstGeom prst="straightConnector1">
            <a:avLst/>
          </a:prstGeom>
          <a:noFill/>
          <a:ln w="6350" cap="flat" cmpd="sng" algn="ctr">
            <a:solidFill>
              <a:schemeClr val="accent2">
                <a:lumMod val="50000"/>
                <a:lumOff val="50000"/>
              </a:schemeClr>
            </a:solidFill>
            <a:prstDash val="solid"/>
            <a:round/>
            <a:headEnd type="none" w="sm" len="sm"/>
            <a:tailEnd type="stealth" w="sm" len="med"/>
          </a:ln>
          <a:effectLst/>
        </p:spPr>
      </p:cxnSp>
      <p:sp>
        <p:nvSpPr>
          <p:cNvPr id="120" name="Notched Right Arrow 119">
            <a:extLst>
              <a:ext uri="{FF2B5EF4-FFF2-40B4-BE49-F238E27FC236}">
                <a16:creationId xmlns:a16="http://schemas.microsoft.com/office/drawing/2014/main" id="{6EA32C62-379A-5CCE-4606-AF168DB02C90}"/>
              </a:ext>
            </a:extLst>
          </p:cNvPr>
          <p:cNvSpPr/>
          <p:nvPr/>
        </p:nvSpPr>
        <p:spPr bwMode="auto">
          <a:xfrm flipH="1">
            <a:off x="7380000" y="5785707"/>
            <a:ext cx="792000" cy="288000"/>
          </a:xfrm>
          <a:prstGeom prst="notched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cap="flat" cmpd="sng" algn="ctr">
            <a:solidFill>
              <a:schemeClr val="accent2">
                <a:lumMod val="25000"/>
                <a:lumOff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CA"/>
          </a:p>
        </p:txBody>
      </p:sp>
      <p:sp>
        <p:nvSpPr>
          <p:cNvPr id="121" name="Rectangle 120">
            <a:extLst>
              <a:ext uri="{FF2B5EF4-FFF2-40B4-BE49-F238E27FC236}">
                <a16:creationId xmlns:a16="http://schemas.microsoft.com/office/drawing/2014/main" id="{5CBF6829-26E7-A049-2B6F-C16B0667516B}"/>
              </a:ext>
            </a:extLst>
          </p:cNvPr>
          <p:cNvSpPr/>
          <p:nvPr/>
        </p:nvSpPr>
        <p:spPr>
          <a:xfrm>
            <a:off x="6480000" y="5796000"/>
            <a:ext cx="852281" cy="261610"/>
          </a:xfrm>
          <a:prstGeom prst="rect">
            <a:avLst/>
          </a:prstGeom>
        </p:spPr>
        <p:txBody>
          <a:bodyPr wrap="none" lIns="0" rIns="36000">
            <a:spAutoFit/>
          </a:bodyPr>
          <a:lstStyle/>
          <a:p>
            <a:r>
              <a:rPr lang="en-CA" sz="1100" b="1" dirty="0">
                <a:solidFill>
                  <a:schemeClr val="accent2">
                    <a:lumMod val="50000"/>
                    <a:lumOff val="50000"/>
                  </a:schemeClr>
                </a:solidFill>
                <a:effectLst>
                  <a:outerShdw blurRad="38100" dist="38100" dir="2700000" algn="tl">
                    <a:srgbClr val="000000">
                      <a:alpha val="43137"/>
                    </a:srgbClr>
                  </a:outerShdw>
                </a:effectLst>
              </a:rPr>
              <a:t>See page 10</a:t>
            </a:r>
          </a:p>
        </p:txBody>
      </p:sp>
      <p:sp>
        <p:nvSpPr>
          <p:cNvPr id="123" name="Notched Right Arrow 122">
            <a:extLst>
              <a:ext uri="{FF2B5EF4-FFF2-40B4-BE49-F238E27FC236}">
                <a16:creationId xmlns:a16="http://schemas.microsoft.com/office/drawing/2014/main" id="{23684A10-9CCB-B66E-615C-6E40E34843E7}"/>
              </a:ext>
            </a:extLst>
          </p:cNvPr>
          <p:cNvSpPr/>
          <p:nvPr/>
        </p:nvSpPr>
        <p:spPr bwMode="auto">
          <a:xfrm rot="-5400000" flipH="1">
            <a:off x="4278809" y="3876999"/>
            <a:ext cx="864000" cy="288000"/>
          </a:xfrm>
          <a:prstGeom prst="notched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cap="flat" cmpd="sng" algn="ctr">
            <a:solidFill>
              <a:schemeClr val="accent2">
                <a:lumMod val="25000"/>
                <a:lumOff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CA"/>
          </a:p>
        </p:txBody>
      </p:sp>
      <p:sp>
        <p:nvSpPr>
          <p:cNvPr id="125" name="Rectangle 124">
            <a:extLst>
              <a:ext uri="{FF2B5EF4-FFF2-40B4-BE49-F238E27FC236}">
                <a16:creationId xmlns:a16="http://schemas.microsoft.com/office/drawing/2014/main" id="{03671838-D853-D7CD-4E05-F1BFF42A2E20}"/>
              </a:ext>
            </a:extLst>
          </p:cNvPr>
          <p:cNvSpPr/>
          <p:nvPr/>
        </p:nvSpPr>
        <p:spPr>
          <a:xfrm>
            <a:off x="4222213" y="4435234"/>
            <a:ext cx="1000595" cy="261610"/>
          </a:xfrm>
          <a:prstGeom prst="rect">
            <a:avLst/>
          </a:prstGeom>
        </p:spPr>
        <p:txBody>
          <a:bodyPr wrap="none">
            <a:spAutoFit/>
          </a:bodyPr>
          <a:lstStyle/>
          <a:p>
            <a:r>
              <a:rPr lang="en-CA" sz="1100" b="1" dirty="0">
                <a:solidFill>
                  <a:schemeClr val="accent2">
                    <a:lumMod val="50000"/>
                    <a:lumOff val="50000"/>
                  </a:schemeClr>
                </a:solidFill>
                <a:effectLst>
                  <a:outerShdw blurRad="38100" dist="38100" dir="2700000" algn="tl">
                    <a:srgbClr val="000000">
                      <a:alpha val="43137"/>
                    </a:srgbClr>
                  </a:outerShdw>
                </a:effectLst>
              </a:rPr>
              <a:t>See page 16</a:t>
            </a:r>
          </a:p>
        </p:txBody>
      </p:sp>
      <p:sp>
        <p:nvSpPr>
          <p:cNvPr id="124" name="Rectangle 123">
            <a:extLst>
              <a:ext uri="{FF2B5EF4-FFF2-40B4-BE49-F238E27FC236}">
                <a16:creationId xmlns:a16="http://schemas.microsoft.com/office/drawing/2014/main" id="{853DC433-F0ED-89E1-53BC-E6973DCF2353}"/>
              </a:ext>
            </a:extLst>
          </p:cNvPr>
          <p:cNvSpPr/>
          <p:nvPr/>
        </p:nvSpPr>
        <p:spPr>
          <a:xfrm>
            <a:off x="5508000" y="2556000"/>
            <a:ext cx="828000" cy="369332"/>
          </a:xfrm>
          <a:prstGeom prst="rect">
            <a:avLst/>
          </a:prstGeom>
        </p:spPr>
        <p:txBody>
          <a:bodyPr wrap="square">
            <a:spAutoFit/>
          </a:bodyPr>
          <a:lstStyle/>
          <a:p>
            <a:r>
              <a:rPr lang="en-GB" sz="900">
                <a:effectLst>
                  <a:outerShdw blurRad="38100" dist="38100" dir="2700000" algn="tl">
                    <a:srgbClr val="000000">
                      <a:alpha val="43137"/>
                    </a:srgbClr>
                  </a:outerShdw>
                  <a:reflection stA="45000" endPos="0" dist="50800" dir="5400000" sy="-100000" algn="bl" rotWithShape="0"/>
                </a:effectLst>
              </a:rPr>
              <a:t>Gordon </a:t>
            </a:r>
            <a:r>
              <a:rPr lang="en-GB" sz="900" err="1">
                <a:effectLst>
                  <a:outerShdw blurRad="38100" dist="38100" dir="2700000" algn="tl">
                    <a:srgbClr val="000000">
                      <a:alpha val="43137"/>
                    </a:srgbClr>
                  </a:outerShdw>
                  <a:reflection stA="45000" endPos="0" dist="50800" dir="5400000" sy="-100000" algn="bl" rotWithShape="0"/>
                </a:effectLst>
              </a:rPr>
              <a:t>Crk</a:t>
            </a:r>
            <a:r>
              <a:rPr lang="en-GB" sz="900">
                <a:effectLst>
                  <a:outerShdw blurRad="38100" dist="38100" dir="2700000" algn="tl">
                    <a:srgbClr val="000000">
                      <a:alpha val="43137"/>
                    </a:srgbClr>
                  </a:outerShdw>
                  <a:reflection stA="45000" endPos="0" dist="50800" dir="5400000" sy="-100000" algn="bl" rotWithShape="0"/>
                </a:effectLst>
              </a:rPr>
              <a:t>. </a:t>
            </a:r>
          </a:p>
          <a:p>
            <a:r>
              <a:rPr lang="en-GB" sz="900">
                <a:effectLst>
                  <a:outerShdw blurRad="38100" dist="38100" dir="2700000" algn="tl">
                    <a:srgbClr val="000000">
                      <a:alpha val="43137"/>
                    </a:srgbClr>
                  </a:outerShdw>
                  <a:reflection stA="45000" endPos="0" dist="50800" dir="5400000" sy="-100000" algn="bl" rotWithShape="0"/>
                </a:effectLst>
              </a:rPr>
              <a:t>Area</a:t>
            </a:r>
            <a:endParaRPr lang="en-GB" sz="700">
              <a:effectLst>
                <a:outerShdw blurRad="38100" dist="38100" dir="2700000" algn="tl">
                  <a:srgbClr val="000000">
                    <a:alpha val="43137"/>
                  </a:srgbClr>
                </a:outerShdw>
                <a:reflection stA="45000" endPos="0" dist="50800" dir="5400000" sy="-100000" algn="bl" rotWithShape="0"/>
              </a:effectLst>
            </a:endParaRPr>
          </a:p>
        </p:txBody>
      </p:sp>
      <p:sp>
        <p:nvSpPr>
          <p:cNvPr id="127" name="Rectangle 126">
            <a:extLst>
              <a:ext uri="{FF2B5EF4-FFF2-40B4-BE49-F238E27FC236}">
                <a16:creationId xmlns:a16="http://schemas.microsoft.com/office/drawing/2014/main" id="{9CAB8DF8-C5AC-4686-E3A1-DEDCB49B644E}"/>
              </a:ext>
            </a:extLst>
          </p:cNvPr>
          <p:cNvSpPr>
            <a:spLocks/>
          </p:cNvSpPr>
          <p:nvPr/>
        </p:nvSpPr>
        <p:spPr>
          <a:xfrm>
            <a:off x="5868000" y="4346452"/>
            <a:ext cx="576000" cy="184666"/>
          </a:xfrm>
          <a:prstGeom prst="rect">
            <a:avLst/>
          </a:prstGeom>
          <a:noFill/>
        </p:spPr>
        <p:txBody>
          <a:bodyPr wrap="square">
            <a:spAutoFit/>
          </a:bodyPr>
          <a:lstStyle/>
          <a:p>
            <a:r>
              <a:rPr lang="en-GB" sz="600"/>
              <a:t>Onion Lake </a:t>
            </a:r>
          </a:p>
        </p:txBody>
      </p:sp>
      <p:sp>
        <p:nvSpPr>
          <p:cNvPr id="65" name="Rectangle 64">
            <a:extLst>
              <a:ext uri="{FF2B5EF4-FFF2-40B4-BE49-F238E27FC236}">
                <a16:creationId xmlns:a16="http://schemas.microsoft.com/office/drawing/2014/main" id="{FEA104C1-1D69-1A9C-7104-18067070E022}"/>
              </a:ext>
            </a:extLst>
          </p:cNvPr>
          <p:cNvSpPr/>
          <p:nvPr/>
        </p:nvSpPr>
        <p:spPr>
          <a:xfrm>
            <a:off x="5009206" y="3780000"/>
            <a:ext cx="954037" cy="261610"/>
          </a:xfrm>
          <a:prstGeom prst="rect">
            <a:avLst/>
          </a:prstGeom>
          <a:solidFill>
            <a:schemeClr val="bg1"/>
          </a:solidFill>
          <a:effectLst>
            <a:innerShdw blurRad="114300">
              <a:prstClr val="black"/>
            </a:innerShdw>
          </a:effectLst>
        </p:spPr>
        <p:txBody>
          <a:bodyPr wrap="square">
            <a:spAutoFit/>
          </a:bodyPr>
          <a:lstStyle/>
          <a:p>
            <a:r>
              <a:rPr lang="en-GB" sz="1100" b="1" dirty="0">
                <a:solidFill>
                  <a:srgbClr val="CC0000"/>
                </a:solidFill>
                <a:effectLst>
                  <a:reflection stA="45000" endPos="0" dist="50800" dir="5400000" sy="-100000" algn="bl" rotWithShape="0"/>
                </a:effectLst>
                <a:latin typeface="Times New Roman" panose="02020603050405020304" pitchFamily="18" charset="0"/>
                <a:cs typeface="Times New Roman" panose="02020603050405020304" pitchFamily="18" charset="0"/>
              </a:rPr>
              <a:t>FLATBED</a:t>
            </a:r>
          </a:p>
        </p:txBody>
      </p:sp>
      <p:cxnSp>
        <p:nvCxnSpPr>
          <p:cNvPr id="58" name="Straight Arrow Connector 57">
            <a:extLst>
              <a:ext uri="{FF2B5EF4-FFF2-40B4-BE49-F238E27FC236}">
                <a16:creationId xmlns:a16="http://schemas.microsoft.com/office/drawing/2014/main" id="{075C5DBE-5BED-4F62-F4F9-BF0FFEF8C9FA}"/>
              </a:ext>
            </a:extLst>
          </p:cNvPr>
          <p:cNvCxnSpPr/>
          <p:nvPr/>
        </p:nvCxnSpPr>
        <p:spPr bwMode="auto">
          <a:xfrm flipH="1" flipV="1">
            <a:off x="5396999" y="2525540"/>
            <a:ext cx="359071" cy="81014"/>
          </a:xfrm>
          <a:prstGeom prst="straightConnector1">
            <a:avLst/>
          </a:prstGeom>
          <a:noFill/>
          <a:ln w="9525" cap="flat" cmpd="sng" algn="ctr">
            <a:solidFill>
              <a:schemeClr val="accent2">
                <a:lumMod val="50000"/>
                <a:lumOff val="50000"/>
              </a:schemeClr>
            </a:solidFill>
            <a:prstDash val="solid"/>
            <a:round/>
            <a:headEnd type="none" w="sm" len="sm"/>
            <a:tailEnd type="stealth" w="sm" len="med"/>
          </a:ln>
          <a:effectLst/>
        </p:spPr>
      </p:cxnSp>
      <p:sp>
        <p:nvSpPr>
          <p:cNvPr id="68" name="Rectangle 146">
            <a:extLst>
              <a:ext uri="{FF2B5EF4-FFF2-40B4-BE49-F238E27FC236}">
                <a16:creationId xmlns:a16="http://schemas.microsoft.com/office/drawing/2014/main" id="{E077630E-91FF-35FF-0EB8-B9BD172D16F7}"/>
              </a:ext>
            </a:extLst>
          </p:cNvPr>
          <p:cNvSpPr txBox="1">
            <a:spLocks noChangeArrowheads="1"/>
          </p:cNvSpPr>
          <p:nvPr/>
        </p:nvSpPr>
        <p:spPr bwMode="gray">
          <a:xfrm>
            <a:off x="432000" y="468000"/>
            <a:ext cx="720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0941" rIns="0" bIns="50941" numCol="1" anchor="ctr" anchorCtr="0" compatLnSpc="1">
            <a:prstTxWarp prst="textNoShape">
              <a:avLst/>
            </a:prstTxWarp>
            <a:spAutoFit/>
          </a:bodyPr>
          <a:lstStyle>
            <a:lvl1pPr algn="l" defTabSz="1019175" rtl="0" eaLnBrk="1" fontAlgn="base" hangingPunct="1">
              <a:lnSpc>
                <a:spcPts val="2788"/>
              </a:lnSpc>
              <a:spcBef>
                <a:spcPct val="0"/>
              </a:spcBef>
              <a:spcAft>
                <a:spcPct val="0"/>
              </a:spcAft>
              <a:defRPr sz="2400">
                <a:solidFill>
                  <a:srgbClr val="FFFFFF"/>
                </a:solidFill>
                <a:latin typeface="+mj-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pPr fontAlgn="auto">
              <a:spcAft>
                <a:spcPts val="0"/>
              </a:spcAft>
              <a:defRPr/>
            </a:pPr>
            <a:r>
              <a:rPr lang="en-US" kern="0" dirty="0"/>
              <a:t>Colonial Projects Overview:</a:t>
            </a:r>
          </a:p>
        </p:txBody>
      </p:sp>
      <p:sp>
        <p:nvSpPr>
          <p:cNvPr id="61" name="Rectangle 8">
            <a:extLst>
              <a:ext uri="{FF2B5EF4-FFF2-40B4-BE49-F238E27FC236}">
                <a16:creationId xmlns:a16="http://schemas.microsoft.com/office/drawing/2014/main" id="{5D7A34F2-1B4A-D4CC-5C54-0DE77287480C}"/>
              </a:ext>
            </a:extLst>
          </p:cNvPr>
          <p:cNvSpPr>
            <a:spLocks noGrp="1" noChangeArrowheads="1"/>
          </p:cNvSpPr>
          <p:nvPr>
            <p:ph type="title"/>
          </p:nvPr>
        </p:nvSpPr>
        <p:spPr>
          <a:xfrm>
            <a:off x="432000" y="696626"/>
            <a:ext cx="7200000" cy="419374"/>
          </a:xfrm>
        </p:spPr>
        <p:txBody>
          <a:bodyPr/>
          <a:lstStyle/>
          <a:p>
            <a:r>
              <a:rPr lang="en-US" sz="1600" dirty="0">
                <a:solidFill>
                  <a:schemeClr val="accent6">
                    <a:lumMod val="20000"/>
                    <a:lumOff val="80000"/>
                  </a:schemeClr>
                </a:solidFill>
              </a:rPr>
              <a:t>Conceptual Infrastructure Development Plan Highlights</a:t>
            </a:r>
          </a:p>
        </p:txBody>
      </p:sp>
      <p:sp>
        <p:nvSpPr>
          <p:cNvPr id="77" name="Rectangle 76">
            <a:extLst>
              <a:ext uri="{FF2B5EF4-FFF2-40B4-BE49-F238E27FC236}">
                <a16:creationId xmlns:a16="http://schemas.microsoft.com/office/drawing/2014/main" id="{1EB13738-C52F-D37D-6A22-0825DDB23DAE}"/>
              </a:ext>
            </a:extLst>
          </p:cNvPr>
          <p:cNvSpPr/>
          <p:nvPr/>
        </p:nvSpPr>
        <p:spPr>
          <a:xfrm>
            <a:off x="3987373" y="2052000"/>
            <a:ext cx="447237" cy="276999"/>
          </a:xfrm>
          <a:prstGeom prst="rect">
            <a:avLst/>
          </a:prstGeom>
          <a:solidFill>
            <a:schemeClr val="bg1"/>
          </a:solidFill>
          <a:ln w="3175">
            <a:noFill/>
          </a:ln>
          <a:effectLst>
            <a:innerShdw blurRad="63500" dist="50800" dir="2700000">
              <a:schemeClr val="bg2">
                <a:lumMod val="90000"/>
                <a:alpha val="50000"/>
              </a:schemeClr>
            </a:innerShdw>
          </a:effectLst>
        </p:spPr>
        <p:txBody>
          <a:bodyPr wrap="none" lIns="0" tIns="0" rIns="0" bIns="0">
            <a:spAutoFit/>
          </a:bodyPr>
          <a:lstStyle/>
          <a:p>
            <a:r>
              <a:rPr lang="en-GB" sz="600" b="1" dirty="0">
                <a:effectLst>
                  <a:outerShdw blurRad="50800" dist="38100" algn="l" rotWithShape="0">
                    <a:srgbClr val="FFFF00">
                      <a:alpha val="40000"/>
                    </a:srgbClr>
                  </a:outerShdw>
                </a:effectLst>
              </a:rPr>
              <a:t>Quintette </a:t>
            </a:r>
          </a:p>
          <a:p>
            <a:r>
              <a:rPr lang="en-GB" sz="600" b="1" dirty="0">
                <a:effectLst>
                  <a:outerShdw blurRad="50800" dist="38100" algn="l" rotWithShape="0">
                    <a:srgbClr val="FFFF00">
                      <a:alpha val="40000"/>
                    </a:srgbClr>
                  </a:outerShdw>
                </a:effectLst>
              </a:rPr>
              <a:t>Plant Site &amp; </a:t>
            </a:r>
          </a:p>
          <a:p>
            <a:r>
              <a:rPr lang="en-GB" sz="600" b="1" dirty="0">
                <a:effectLst>
                  <a:outerShdw blurRad="50800" dist="38100" algn="l" rotWithShape="0">
                    <a:srgbClr val="FFFF00">
                      <a:alpha val="40000"/>
                    </a:srgbClr>
                  </a:outerShdw>
                </a:effectLst>
              </a:rPr>
              <a:t>Loadout</a:t>
            </a:r>
          </a:p>
        </p:txBody>
      </p:sp>
      <p:sp>
        <p:nvSpPr>
          <p:cNvPr id="71" name="Rectangle 70">
            <a:extLst>
              <a:ext uri="{FF2B5EF4-FFF2-40B4-BE49-F238E27FC236}">
                <a16:creationId xmlns:a16="http://schemas.microsoft.com/office/drawing/2014/main" id="{32F54582-56B2-F13F-471E-DFA56106CBDA}"/>
              </a:ext>
            </a:extLst>
          </p:cNvPr>
          <p:cNvSpPr/>
          <p:nvPr/>
        </p:nvSpPr>
        <p:spPr>
          <a:xfrm>
            <a:off x="3960000" y="1188000"/>
            <a:ext cx="540000" cy="276999"/>
          </a:xfrm>
          <a:prstGeom prst="rect">
            <a:avLst/>
          </a:prstGeom>
          <a:solidFill>
            <a:schemeClr val="bg1"/>
          </a:solidFill>
          <a:ln w="3175">
            <a:noFill/>
          </a:ln>
          <a:effectLst>
            <a:innerShdw blurRad="63500" dist="50800" dir="2700000">
              <a:schemeClr val="bg2">
                <a:lumMod val="90000"/>
                <a:alpha val="50000"/>
              </a:schemeClr>
            </a:innerShdw>
          </a:effectLst>
        </p:spPr>
        <p:txBody>
          <a:bodyPr wrap="none">
            <a:spAutoFit/>
          </a:bodyPr>
          <a:lstStyle/>
          <a:p>
            <a:r>
              <a:rPr lang="en-GB" sz="600" b="1">
                <a:effectLst>
                  <a:outerShdw blurRad="50800" dist="38100" algn="l" rotWithShape="0">
                    <a:srgbClr val="FFFF00">
                      <a:alpha val="40000"/>
                    </a:srgbClr>
                  </a:outerShdw>
                </a:effectLst>
              </a:rPr>
              <a:t>PRC </a:t>
            </a:r>
          </a:p>
          <a:p>
            <a:r>
              <a:rPr lang="en-GB" sz="600" b="1">
                <a:effectLst>
                  <a:outerShdw blurRad="50800" dist="38100" algn="l" rotWithShape="0">
                    <a:srgbClr val="FFFF00">
                      <a:alpha val="40000"/>
                    </a:srgbClr>
                  </a:outerShdw>
                </a:effectLst>
              </a:rPr>
              <a:t>Rail Loadout</a:t>
            </a:r>
          </a:p>
        </p:txBody>
      </p:sp>
      <p:sp>
        <p:nvSpPr>
          <p:cNvPr id="60" name="Rectangle 59">
            <a:extLst>
              <a:ext uri="{FF2B5EF4-FFF2-40B4-BE49-F238E27FC236}">
                <a16:creationId xmlns:a16="http://schemas.microsoft.com/office/drawing/2014/main" id="{F5620DC5-7E67-D551-83C1-0866EF8AEA13}"/>
              </a:ext>
            </a:extLst>
          </p:cNvPr>
          <p:cNvSpPr/>
          <p:nvPr/>
        </p:nvSpPr>
        <p:spPr>
          <a:xfrm>
            <a:off x="3816000" y="1512000"/>
            <a:ext cx="576000" cy="276999"/>
          </a:xfrm>
          <a:prstGeom prst="rect">
            <a:avLst/>
          </a:prstGeom>
          <a:solidFill>
            <a:schemeClr val="bg1"/>
          </a:solidFill>
          <a:ln w="3175">
            <a:noFill/>
          </a:ln>
          <a:effectLst>
            <a:innerShdw blurRad="63500" dist="50800" dir="2700000">
              <a:schemeClr val="bg2">
                <a:lumMod val="90000"/>
                <a:alpha val="50000"/>
              </a:schemeClr>
            </a:innerShdw>
          </a:effectLst>
        </p:spPr>
        <p:txBody>
          <a:bodyPr wrap="none">
            <a:spAutoFit/>
          </a:bodyPr>
          <a:lstStyle/>
          <a:p>
            <a:r>
              <a:rPr lang="en-GB" sz="600" b="1">
                <a:effectLst>
                  <a:outerShdw blurRad="50800" dist="38100" algn="l" rotWithShape="0">
                    <a:srgbClr val="FFFF00">
                      <a:alpha val="40000"/>
                    </a:srgbClr>
                  </a:outerShdw>
                </a:effectLst>
              </a:rPr>
              <a:t>Murray River </a:t>
            </a:r>
          </a:p>
          <a:p>
            <a:r>
              <a:rPr lang="en-GB" sz="600" b="1">
                <a:effectLst>
                  <a:outerShdw blurRad="50800" dist="38100" algn="l" rotWithShape="0">
                    <a:srgbClr val="FFFF00">
                      <a:alpha val="40000"/>
                    </a:srgbClr>
                  </a:outerShdw>
                </a:effectLst>
              </a:rPr>
              <a:t>Loadout Area</a:t>
            </a:r>
          </a:p>
        </p:txBody>
      </p:sp>
      <p:cxnSp>
        <p:nvCxnSpPr>
          <p:cNvPr id="8" name="Curved Connector 7">
            <a:extLst>
              <a:ext uri="{FF2B5EF4-FFF2-40B4-BE49-F238E27FC236}">
                <a16:creationId xmlns:a16="http://schemas.microsoft.com/office/drawing/2014/main" id="{1181859A-AE2A-D3E4-F00D-99A99ED666F4}"/>
              </a:ext>
            </a:extLst>
          </p:cNvPr>
          <p:cNvCxnSpPr>
            <a:stCxn id="77" idx="0"/>
          </p:cNvCxnSpPr>
          <p:nvPr/>
        </p:nvCxnSpPr>
        <p:spPr bwMode="auto">
          <a:xfrm rot="5400000" flipH="1" flipV="1">
            <a:off x="4299463" y="1631679"/>
            <a:ext cx="331850" cy="508792"/>
          </a:xfrm>
          <a:prstGeom prst="curvedConnector2">
            <a:avLst/>
          </a:prstGeom>
          <a:noFill/>
          <a:ln w="6350" cap="flat" cmpd="sng" algn="ctr">
            <a:solidFill>
              <a:schemeClr val="accent2">
                <a:lumMod val="50000"/>
                <a:lumOff val="50000"/>
              </a:schemeClr>
            </a:solidFill>
            <a:prstDash val="solid"/>
            <a:round/>
            <a:headEnd type="none" w="sm" len="sm"/>
            <a:tailEnd type="stealth" w="sm" len="med"/>
          </a:ln>
          <a:effectLst/>
        </p:spPr>
      </p:cxnSp>
      <p:cxnSp>
        <p:nvCxnSpPr>
          <p:cNvPr id="84" name="Straight Arrow Connector 83">
            <a:extLst>
              <a:ext uri="{FF2B5EF4-FFF2-40B4-BE49-F238E27FC236}">
                <a16:creationId xmlns:a16="http://schemas.microsoft.com/office/drawing/2014/main" id="{7056492A-AE60-360A-1E35-B88ECED46236}"/>
              </a:ext>
            </a:extLst>
          </p:cNvPr>
          <p:cNvCxnSpPr>
            <a:cxnSpLocks/>
          </p:cNvCxnSpPr>
          <p:nvPr/>
        </p:nvCxnSpPr>
        <p:spPr bwMode="auto">
          <a:xfrm>
            <a:off x="4309366" y="1312985"/>
            <a:ext cx="487845" cy="0"/>
          </a:xfrm>
          <a:prstGeom prst="straightConnector1">
            <a:avLst/>
          </a:prstGeom>
          <a:noFill/>
          <a:ln w="6350" cap="flat" cmpd="sng" algn="ctr">
            <a:solidFill>
              <a:schemeClr val="accent2">
                <a:lumMod val="50000"/>
                <a:lumOff val="50000"/>
              </a:schemeClr>
            </a:solidFill>
            <a:prstDash val="solid"/>
            <a:round/>
            <a:headEnd type="none" w="sm" len="sm"/>
            <a:tailEnd type="stealth" w="sm" len="med"/>
          </a:ln>
          <a:effectLst/>
        </p:spPr>
      </p:cxnSp>
      <p:sp>
        <p:nvSpPr>
          <p:cNvPr id="89" name="Rectangle 88">
            <a:extLst>
              <a:ext uri="{FF2B5EF4-FFF2-40B4-BE49-F238E27FC236}">
                <a16:creationId xmlns:a16="http://schemas.microsoft.com/office/drawing/2014/main" id="{A9ACFB40-F7C1-2D46-80AB-FA9A8698B5BE}"/>
              </a:ext>
            </a:extLst>
          </p:cNvPr>
          <p:cNvSpPr/>
          <p:nvPr/>
        </p:nvSpPr>
        <p:spPr>
          <a:xfrm>
            <a:off x="5819672" y="1270723"/>
            <a:ext cx="900000" cy="338554"/>
          </a:xfrm>
          <a:prstGeom prst="rect">
            <a:avLst/>
          </a:prstGeom>
          <a:solidFill>
            <a:schemeClr val="bg1"/>
          </a:solidFill>
          <a:ln w="3175">
            <a:noFill/>
          </a:ln>
          <a:effectLst>
            <a:innerShdw blurRad="63500" dist="50800" dir="2700000">
              <a:schemeClr val="bg2">
                <a:lumMod val="90000"/>
                <a:alpha val="50000"/>
              </a:schemeClr>
            </a:innerShdw>
          </a:effectLst>
        </p:spPr>
        <p:txBody>
          <a:bodyPr wrap="none">
            <a:spAutoFit/>
          </a:bodyPr>
          <a:lstStyle/>
          <a:p>
            <a:r>
              <a:rPr lang="en-GB" sz="800" b="1" dirty="0">
                <a:effectLst>
                  <a:outerShdw blurRad="50800" dist="38100" algn="l" rotWithShape="0">
                    <a:srgbClr val="FFFF00">
                      <a:alpha val="40000"/>
                    </a:srgbClr>
                  </a:outerShdw>
                </a:effectLst>
              </a:rPr>
              <a:t>Possible Flatbed </a:t>
            </a:r>
          </a:p>
          <a:p>
            <a:r>
              <a:rPr lang="en-GB" sz="800" b="1" dirty="0">
                <a:effectLst>
                  <a:outerShdw blurRad="50800" dist="38100" algn="l" rotWithShape="0">
                    <a:srgbClr val="FFFF00">
                      <a:alpha val="40000"/>
                    </a:srgbClr>
                  </a:outerShdw>
                </a:effectLst>
              </a:rPr>
              <a:t>Rail Loadout</a:t>
            </a:r>
          </a:p>
        </p:txBody>
      </p:sp>
      <p:cxnSp>
        <p:nvCxnSpPr>
          <p:cNvPr id="122" name="Straight Arrow Connector 121">
            <a:extLst>
              <a:ext uri="{FF2B5EF4-FFF2-40B4-BE49-F238E27FC236}">
                <a16:creationId xmlns:a16="http://schemas.microsoft.com/office/drawing/2014/main" id="{F3C5BD55-1EDB-2E95-2079-9C7185C676C9}"/>
              </a:ext>
            </a:extLst>
          </p:cNvPr>
          <p:cNvCxnSpPr>
            <a:stCxn id="89" idx="1"/>
          </p:cNvCxnSpPr>
          <p:nvPr/>
        </p:nvCxnSpPr>
        <p:spPr bwMode="auto">
          <a:xfrm flipH="1">
            <a:off x="4982142" y="1440000"/>
            <a:ext cx="837530" cy="0"/>
          </a:xfrm>
          <a:prstGeom prst="straightConnector1">
            <a:avLst/>
          </a:prstGeom>
          <a:noFill/>
          <a:ln w="6350" cap="flat" cmpd="sng" algn="ctr">
            <a:solidFill>
              <a:schemeClr val="accent2">
                <a:lumMod val="50000"/>
                <a:lumOff val="50000"/>
              </a:schemeClr>
            </a:solidFill>
            <a:prstDash val="solid"/>
            <a:round/>
            <a:headEnd type="none" w="sm" len="sm"/>
            <a:tailEnd type="stealth" w="sm" len="med"/>
          </a:ln>
          <a:effectLst/>
        </p:spPr>
      </p:cxnSp>
      <p:cxnSp>
        <p:nvCxnSpPr>
          <p:cNvPr id="119" name="Elbow Connector 118">
            <a:extLst>
              <a:ext uri="{FF2B5EF4-FFF2-40B4-BE49-F238E27FC236}">
                <a16:creationId xmlns:a16="http://schemas.microsoft.com/office/drawing/2014/main" id="{44B86F3B-38E6-B8CF-8134-462D1CB68E18}"/>
              </a:ext>
            </a:extLst>
          </p:cNvPr>
          <p:cNvCxnSpPr>
            <a:cxnSpLocks/>
          </p:cNvCxnSpPr>
          <p:nvPr/>
        </p:nvCxnSpPr>
        <p:spPr bwMode="auto">
          <a:xfrm rot="5400000" flipH="1" flipV="1">
            <a:off x="4464000" y="1156251"/>
            <a:ext cx="108000" cy="725504"/>
          </a:xfrm>
          <a:prstGeom prst="bentConnector2">
            <a:avLst/>
          </a:prstGeom>
          <a:noFill/>
          <a:ln w="6350" cap="flat" cmpd="sng" algn="ctr">
            <a:solidFill>
              <a:schemeClr val="accent2">
                <a:lumMod val="50000"/>
                <a:lumOff val="50000"/>
              </a:schemeClr>
            </a:solidFill>
            <a:prstDash val="solid"/>
            <a:round/>
            <a:headEnd type="none" w="sm" len="sm"/>
            <a:tailEnd type="stealth" w="sm" len="med"/>
          </a:ln>
          <a:effectLst/>
        </p:spPr>
      </p:cxnSp>
    </p:spTree>
    <p:extLst>
      <p:ext uri="{BB962C8B-B14F-4D97-AF65-F5344CB8AC3E}">
        <p14:creationId xmlns:p14="http://schemas.microsoft.com/office/powerpoint/2010/main" val="3472862693"/>
      </p:ext>
    </p:extLst>
  </p:cSld>
  <p:clrMapOvr>
    <a:masterClrMapping/>
  </p:clrMapOvr>
  <p:transition spd="slow">
    <p:wipe dir="d"/>
  </p:transition>
</p:sld>
</file>

<file path=ppt/tags/tag1.xml><?xml version="1.0" encoding="utf-8"?>
<p:tagLst xmlns:a="http://schemas.openxmlformats.org/drawingml/2006/main" xmlns:r="http://schemas.openxmlformats.org/officeDocument/2006/relationships" xmlns:p="http://schemas.openxmlformats.org/presentationml/2006/main">
  <p:tag name="LAST_SAVED_OFF_VER" val="12.0"/>
</p:tagLst>
</file>

<file path=ppt/tags/tag10.xml><?xml version="1.0" encoding="utf-8"?>
<p:tagLst xmlns:a="http://schemas.openxmlformats.org/drawingml/2006/main" xmlns:r="http://schemas.openxmlformats.org/officeDocument/2006/relationships" xmlns:p="http://schemas.openxmlformats.org/presentationml/2006/main">
  <p:tag name="SLIDE_LAYOUT_CONST" val="16"/>
</p:tagLst>
</file>

<file path=ppt/tags/tag11.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1"/>
  <p:tag name="FORMATSSLIDEID" val="270"/>
  <p:tag name="FORMATSFILENAME" val="Standard Slides.pot"/>
  <p:tag name="POSITIONSHAPE" val="Rectangle 11"/>
  <p:tag name="POSITIONSLIDEID" val="270"/>
  <p:tag name="SIZESHAPE" val="Rectangle 11"/>
  <p:tag name="SIZESLIDEID" val="270"/>
</p:tagLst>
</file>

<file path=ppt/tags/tag12.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1"/>
  <p:tag name="FORMATSSLIDEID" val="270"/>
  <p:tag name="FORMATSFILENAME" val="Standard Slides.pot"/>
  <p:tag name="POSITIONSHAPE" val="Rectangle 11"/>
  <p:tag name="POSITIONSLIDEID" val="270"/>
  <p:tag name="SIZESHAPE" val="Rectangle 11"/>
  <p:tag name="SIZESLIDEID" val="270"/>
</p:tagLst>
</file>

<file path=ppt/tags/tag13.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1"/>
  <p:tag name="FORMATSSLIDEID" val="270"/>
  <p:tag name="FORMATSFILENAME" val="Standard Slides.pot"/>
  <p:tag name="POSITIONSHAPE" val="Rectangle 11"/>
  <p:tag name="POSITIONSLIDEID" val="270"/>
  <p:tag name="SIZESHAPE" val="Rectangle 11"/>
  <p:tag name="SIZESLIDEID" val="270"/>
</p:tagLst>
</file>

<file path=ppt/tags/tag14.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1"/>
  <p:tag name="FORMATSSLIDEID" val="270"/>
  <p:tag name="FORMATSFILENAME" val="Standard Slides.pot"/>
  <p:tag name="POSITIONSHAPE" val="Rectangle 11"/>
  <p:tag name="POSITIONSLIDEID" val="270"/>
  <p:tag name="SIZESHAPE" val="Rectangle 11"/>
  <p:tag name="SIZESLIDEID" val="270"/>
</p:tagLst>
</file>

<file path=ppt/tags/tag15.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Text Box 7"/>
  <p:tag name="FORMATSSLIDEID" val="270"/>
  <p:tag name="FORMATSFILENAME" val="Standard Slides.pot"/>
  <p:tag name="POSITIONSHAPE" val="Text Box 7"/>
  <p:tag name="POSITIONSLIDEID" val="270"/>
  <p:tag name="SIZESHAPE" val="Text Box 7"/>
  <p:tag name="SIZESLIDEID" val="270"/>
</p:tagLst>
</file>

<file path=ppt/tags/tag16.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Text Box 7"/>
  <p:tag name="FORMATSSLIDEID" val="270"/>
  <p:tag name="FORMATSFILENAME" val="Standard Slides.pot"/>
  <p:tag name="POSITIONSHAPE" val="Text Box 7"/>
  <p:tag name="POSITIONSLIDEID" val="270"/>
  <p:tag name="SIZESHAPE" val="Text Box 7"/>
  <p:tag name="SIZESLIDEID" val="270"/>
</p:tagLst>
</file>

<file path=ppt/tags/tag17.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Text Box 7"/>
  <p:tag name="FORMATSSLIDEID" val="270"/>
  <p:tag name="FORMATSFILENAME" val="Standard Slides.pot"/>
  <p:tag name="POSITIONSHAPE" val="Text Box 7"/>
  <p:tag name="POSITIONSLIDEID" val="270"/>
  <p:tag name="SIZESHAPE" val="Text Box 7"/>
  <p:tag name="SIZESLIDEID" val="270"/>
</p:tagLst>
</file>

<file path=ppt/tags/tag18.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Text Box 7"/>
  <p:tag name="FORMATSSLIDEID" val="270"/>
  <p:tag name="FORMATSFILENAME" val="Standard Slides.pot"/>
  <p:tag name="POSITIONSHAPE" val="Text Box 7"/>
  <p:tag name="POSITIONSLIDEID" val="270"/>
  <p:tag name="SIZESHAPE" val="Text Box 7"/>
  <p:tag name="SIZESLIDEID" val="270"/>
</p:tagLst>
</file>

<file path=ppt/tags/tag19.xml><?xml version="1.0" encoding="utf-8"?>
<p:tagLst xmlns:a="http://schemas.openxmlformats.org/drawingml/2006/main" xmlns:r="http://schemas.openxmlformats.org/officeDocument/2006/relationships" xmlns:p="http://schemas.openxmlformats.org/presentationml/2006/main">
  <p:tag name="PITCHSLIDETYPE" val="11"/>
  <p:tag name="SLIDEDESIGN" val="NoMargin"/>
  <p:tag name="SLIDE_LAYOUT_CONST" val="11"/>
</p:tagLst>
</file>

<file path=ppt/tags/tag2.xml><?xml version="1.0" encoding="utf-8"?>
<p:tagLst xmlns:a="http://schemas.openxmlformats.org/drawingml/2006/main" xmlns:r="http://schemas.openxmlformats.org/officeDocument/2006/relationships" xmlns:p="http://schemas.openxmlformats.org/presentationml/2006/main">
  <p:tag name="SLIDE_LAYOUT_CONST" val="32"/>
</p:tagLst>
</file>

<file path=ppt/tags/tag20.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1"/>
  <p:tag name="FORMATSSLIDEID" val="270"/>
  <p:tag name="FORMATSFILENAME" val="Standard Slides.pot"/>
  <p:tag name="POSITIONSHAPE" val="Rectangle 11"/>
  <p:tag name="POSITIONSLIDEID" val="270"/>
  <p:tag name="SIZESHAPE" val="Rectangle 11"/>
  <p:tag name="SIZESLIDEID" val="270"/>
</p:tagLst>
</file>

<file path=ppt/tags/tag3.xml><?xml version="1.0" encoding="utf-8"?>
<p:tagLst xmlns:a="http://schemas.openxmlformats.org/drawingml/2006/main" xmlns:r="http://schemas.openxmlformats.org/officeDocument/2006/relationships" xmlns:p="http://schemas.openxmlformats.org/presentationml/2006/main">
  <p:tag name="SLIDE_LAYOUT_CONST" val="16"/>
</p:tagLst>
</file>

<file path=ppt/tags/tag4.xml><?xml version="1.0" encoding="utf-8"?>
<p:tagLst xmlns:a="http://schemas.openxmlformats.org/drawingml/2006/main" xmlns:r="http://schemas.openxmlformats.org/officeDocument/2006/relationships" xmlns:p="http://schemas.openxmlformats.org/presentationml/2006/main">
  <p:tag name="SLIDE_LAYOUT_CONST" val="16"/>
</p:tagLst>
</file>

<file path=ppt/tags/tag5.xml><?xml version="1.0" encoding="utf-8"?>
<p:tagLst xmlns:a="http://schemas.openxmlformats.org/drawingml/2006/main" xmlns:r="http://schemas.openxmlformats.org/officeDocument/2006/relationships" xmlns:p="http://schemas.openxmlformats.org/presentationml/2006/main">
  <p:tag name="SLIDE_LAYOUT_CONST" val="16"/>
</p:tagLst>
</file>

<file path=ppt/tags/tag6.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Text Box 7"/>
  <p:tag name="FORMATSSLIDEID" val="270"/>
  <p:tag name="FORMATSFILENAME" val="Standard Slides.pot"/>
  <p:tag name="POSITIONSHAPE" val="Text Box 7"/>
  <p:tag name="POSITIONSLIDEID" val="270"/>
  <p:tag name="SIZESHAPE" val="Text Box 7"/>
  <p:tag name="SIZESLIDEID" val="270"/>
</p:tagLst>
</file>

<file path=ppt/tags/tag7.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Text Box 7"/>
  <p:tag name="FORMATSSLIDEID" val="270"/>
  <p:tag name="FORMATSFILENAME" val="Standard Slides.pot"/>
  <p:tag name="POSITIONSHAPE" val="Text Box 7"/>
  <p:tag name="POSITIONSLIDEID" val="270"/>
  <p:tag name="SIZESHAPE" val="Text Box 7"/>
  <p:tag name="SIZESLIDEID" val="270"/>
</p:tagLst>
</file>

<file path=ppt/tags/tag8.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11"/>
  <p:tag name="FORMATSSLIDEID" val="270"/>
  <p:tag name="FORMATSFILENAME" val="Standard Slides.pot"/>
  <p:tag name="POSITIONSHAPE" val="Rectangle 11"/>
  <p:tag name="POSITIONSLIDEID" val="270"/>
  <p:tag name="SIZESHAPE" val="Rectangle 11"/>
  <p:tag name="SIZESLIDEID" val="270"/>
</p:tagLst>
</file>

<file path=ppt/tags/tag9.xml><?xml version="1.0" encoding="utf-8"?>
<p:tagLst xmlns:a="http://schemas.openxmlformats.org/drawingml/2006/main" xmlns:r="http://schemas.openxmlformats.org/officeDocument/2006/relationships" xmlns:p="http://schemas.openxmlformats.org/presentationml/2006/main">
  <p:tag name="SLIDE_LAYOUT_CONST" val="16"/>
</p:tagLst>
</file>

<file path=ppt/theme/theme1.xml><?xml version="1.0" encoding="utf-8"?>
<a:theme xmlns:a="http://schemas.openxmlformats.org/drawingml/2006/main" name="3_Blank">
  <a:themeElements>
    <a:clrScheme name="Colonial Coal Colours">
      <a:dk1>
        <a:srgbClr val="000000"/>
      </a:dk1>
      <a:lt1>
        <a:srgbClr val="FFFFFF"/>
      </a:lt1>
      <a:dk2>
        <a:srgbClr val="424242"/>
      </a:dk2>
      <a:lt2>
        <a:srgbClr val="CDD7D9"/>
      </a:lt2>
      <a:accent1>
        <a:srgbClr val="797B7E"/>
      </a:accent1>
      <a:accent2>
        <a:srgbClr val="5A1800"/>
      </a:accent2>
      <a:accent3>
        <a:srgbClr val="A9B3C1"/>
      </a:accent3>
      <a:accent4>
        <a:srgbClr val="7C984A"/>
      </a:accent4>
      <a:accent5>
        <a:srgbClr val="872C12"/>
      </a:accent5>
      <a:accent6>
        <a:srgbClr val="506E94"/>
      </a:accent6>
      <a:hlink>
        <a:srgbClr val="5F5F5F"/>
      </a:hlink>
      <a:folHlink>
        <a:srgbClr val="969696"/>
      </a:folHlink>
    </a:clrScheme>
    <a:fontScheme name="Colonial Coal Company">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2AA"/>
        </a:solidFill>
        <a:ln w="6350" cap="flat" cmpd="sng" algn="ctr">
          <a:solidFill>
            <a:srgbClr val="6C6C6C"/>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a:defRPr/>
        </a:defPPr>
      </a:lstStyle>
    </a:spDef>
    <a:lnDef>
      <a:spPr bwMode="auto">
        <a:xfrm>
          <a:off x="0" y="0"/>
          <a:ext cx="1" cy="1"/>
        </a:xfrm>
        <a:custGeom>
          <a:avLst/>
          <a:gdLst/>
          <a:ahLst/>
          <a:cxnLst/>
          <a:rect l="0" t="0" r="0" b="0"/>
          <a:pathLst/>
        </a:custGeom>
        <a:noFill/>
        <a:ln w="9525" cap="flat" cmpd="sng" algn="ctr">
          <a:solidFill>
            <a:schemeClr val="tx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081088" rtl="0" eaLnBrk="1" fontAlgn="base" latinLnBrk="0" hangingPunct="1">
          <a:lnSpc>
            <a:spcPct val="100000"/>
          </a:lnSpc>
          <a:spcBef>
            <a:spcPct val="0"/>
          </a:spcBef>
          <a:spcAft>
            <a:spcPct val="0"/>
          </a:spcAft>
          <a:buClrTx/>
          <a:buSzTx/>
          <a:buFontTx/>
          <a:buNone/>
          <a:tabLst/>
          <a:defRPr kumimoji="0" lang="en-CA" sz="1200" b="0" i="0" u="none" strike="noStrike" cap="none" normalizeH="0" baseline="0" smtClean="0">
            <a:ln>
              <a:noFill/>
            </a:ln>
            <a:solidFill>
              <a:schemeClr val="tx1"/>
            </a:solidFill>
            <a:effectLst/>
            <a:latin typeface="Arial" charset="0"/>
          </a:defRPr>
        </a:defPPr>
      </a:lstStyle>
    </a:lnDef>
  </a:objectDefaults>
  <a:extraClrSchemeLst>
    <a:extraClrScheme>
      <a:clrScheme name="Standard Slides 1">
        <a:dk1>
          <a:srgbClr val="000000"/>
        </a:dk1>
        <a:lt1>
          <a:srgbClr val="FFFFFF"/>
        </a:lt1>
        <a:dk2>
          <a:srgbClr val="1A2E5A"/>
        </a:dk2>
        <a:lt2>
          <a:srgbClr val="E8E7E8"/>
        </a:lt2>
        <a:accent1>
          <a:srgbClr val="FFFFFF"/>
        </a:accent1>
        <a:accent2>
          <a:srgbClr val="1A2E5A"/>
        </a:accent2>
        <a:accent3>
          <a:srgbClr val="FFFFFF"/>
        </a:accent3>
        <a:accent4>
          <a:srgbClr val="000000"/>
        </a:accent4>
        <a:accent5>
          <a:srgbClr val="FFFFFF"/>
        </a:accent5>
        <a:accent6>
          <a:srgbClr val="162951"/>
        </a:accent6>
        <a:hlink>
          <a:srgbClr val="095BA6"/>
        </a:hlink>
        <a:folHlink>
          <a:srgbClr val="CCE3F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lonial Coal Colours">
    <a:dk1>
      <a:srgbClr val="000000"/>
    </a:dk1>
    <a:lt1>
      <a:srgbClr val="FFFFFF"/>
    </a:lt1>
    <a:dk2>
      <a:srgbClr val="424242"/>
    </a:dk2>
    <a:lt2>
      <a:srgbClr val="CDD7D9"/>
    </a:lt2>
    <a:accent1>
      <a:srgbClr val="797B7E"/>
    </a:accent1>
    <a:accent2>
      <a:srgbClr val="5A1800"/>
    </a:accent2>
    <a:accent3>
      <a:srgbClr val="A9B3C1"/>
    </a:accent3>
    <a:accent4>
      <a:srgbClr val="7C984A"/>
    </a:accent4>
    <a:accent5>
      <a:srgbClr val="872C12"/>
    </a:accent5>
    <a:accent6>
      <a:srgbClr val="506E94"/>
    </a:accent6>
    <a:hlink>
      <a:srgbClr val="5F5F5F"/>
    </a:hlink>
    <a:folHlink>
      <a:srgbClr val="969696"/>
    </a:folHlink>
  </a:clrScheme>
</a:themeOverride>
</file>

<file path=docProps/app.xml><?xml version="1.0" encoding="utf-8"?>
<Properties xmlns="http://schemas.openxmlformats.org/officeDocument/2006/extended-properties" xmlns:vt="http://schemas.openxmlformats.org/officeDocument/2006/docPropsVTypes">
  <Template/>
  <TotalTime>9909</TotalTime>
  <Words>6520</Words>
  <Application>Microsoft Office PowerPoint</Application>
  <PresentationFormat>Custom</PresentationFormat>
  <Paragraphs>940</Paragraphs>
  <Slides>20</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Arial Narrow</vt:lpstr>
      <vt:lpstr>Calibri</vt:lpstr>
      <vt:lpstr>Dax-Medium</vt:lpstr>
      <vt:lpstr>Franklin Gothic Book</vt:lpstr>
      <vt:lpstr>Franklin Gothic Medium</vt:lpstr>
      <vt:lpstr>Symbol</vt:lpstr>
      <vt:lpstr>Times New Roman</vt:lpstr>
      <vt:lpstr>Wingdings</vt:lpstr>
      <vt:lpstr>3_Blank</vt:lpstr>
      <vt:lpstr>Colonial Coal International Corp.</vt:lpstr>
      <vt:lpstr>PowerPoint Presentation</vt:lpstr>
      <vt:lpstr>PowerPoint Presentation</vt:lpstr>
      <vt:lpstr>Western Canadian Coal Miners are Poised to Supply Asian Markets</vt:lpstr>
      <vt:lpstr>PowerPoint Presentation</vt:lpstr>
      <vt:lpstr>PowerPoint Presentation</vt:lpstr>
      <vt:lpstr>Colonial’s Projects: Two of the Largest Hard Coking Coal Deposits in the Region</vt:lpstr>
      <vt:lpstr>PowerPoint Presentation</vt:lpstr>
      <vt:lpstr>Conceptual Infrastructure Development Plan Highlights</vt:lpstr>
      <vt:lpstr>PowerPoint Presentation</vt:lpstr>
      <vt:lpstr>HUGUENOT PROPERTY  </vt:lpstr>
      <vt:lpstr>HUGUENOT PROPERTY  </vt:lpstr>
      <vt:lpstr>HUGUENOT PROPERTY  </vt:lpstr>
      <vt:lpstr>HUGUENOT PROPERTY</vt:lpstr>
      <vt:lpstr>PowerPoint Presentation</vt:lpstr>
      <vt:lpstr>PowerPoint Presentation</vt:lpstr>
      <vt:lpstr>PowerPoint Presentation</vt:lpstr>
      <vt:lpstr>PowerPoint Presentation</vt:lpstr>
      <vt:lpstr>PowerPoint Presentation</vt:lpstr>
      <vt:lpstr>PowerPoint Presentation</vt:lpstr>
    </vt:vector>
  </TitlesOfParts>
  <Company>BMO Financial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Valdes, Erika</dc:creator>
  <cp:lastModifiedBy>Cristina Solano</cp:lastModifiedBy>
  <cp:revision>373</cp:revision>
  <cp:lastPrinted>2025-06-12T00:18:15Z</cp:lastPrinted>
  <dcterms:created xsi:type="dcterms:W3CDTF">2011-12-06T18:56:03Z</dcterms:created>
  <dcterms:modified xsi:type="dcterms:W3CDTF">2025-07-10T19:46:25Z</dcterms:modified>
</cp:coreProperties>
</file>